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74" r:id="rId3"/>
    <p:sldId id="275" r:id="rId4"/>
    <p:sldId id="257" r:id="rId5"/>
    <p:sldId id="268" r:id="rId6"/>
    <p:sldId id="258" r:id="rId7"/>
    <p:sldId id="259" r:id="rId8"/>
    <p:sldId id="260" r:id="rId9"/>
    <p:sldId id="261" r:id="rId10"/>
    <p:sldId id="271" r:id="rId11"/>
    <p:sldId id="262" r:id="rId12"/>
    <p:sldId id="272" r:id="rId13"/>
    <p:sldId id="266" r:id="rId14"/>
    <p:sldId id="263" r:id="rId15"/>
    <p:sldId id="264" r:id="rId16"/>
    <p:sldId id="265" r:id="rId17"/>
    <p:sldId id="273" r:id="rId18"/>
    <p:sldId id="269" r:id="rId19"/>
    <p:sldId id="26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89785" autoAdjust="0"/>
  </p:normalViewPr>
  <p:slideViewPr>
    <p:cSldViewPr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483C9-5BA4-4AF1-81AB-E5DA4E6E61AC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92EFF7-F58A-4E49-A434-CC5226C6026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2EFF7-F58A-4E49-A434-CC5226C60261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BB073-DAC8-404A-B944-48A6FCF8C087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894B0-6562-46CF-B231-4B9CD6EADFE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BB073-DAC8-404A-B944-48A6FCF8C087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894B0-6562-46CF-B231-4B9CD6EADF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BB073-DAC8-404A-B944-48A6FCF8C087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894B0-6562-46CF-B231-4B9CD6EADF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BB073-DAC8-404A-B944-48A6FCF8C087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894B0-6562-46CF-B231-4B9CD6EADF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BB073-DAC8-404A-B944-48A6FCF8C087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894B0-6562-46CF-B231-4B9CD6EADF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BB073-DAC8-404A-B944-48A6FCF8C087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894B0-6562-46CF-B231-4B9CD6EADF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BB073-DAC8-404A-B944-48A6FCF8C087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894B0-6562-46CF-B231-4B9CD6EADF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BB073-DAC8-404A-B944-48A6FCF8C087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894B0-6562-46CF-B231-4B9CD6EADF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BB073-DAC8-404A-B944-48A6FCF8C087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894B0-6562-46CF-B231-4B9CD6EADF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BB073-DAC8-404A-B944-48A6FCF8C087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894B0-6562-46CF-B231-4B9CD6EADFE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E0BB073-DAC8-404A-B944-48A6FCF8C087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C0894B0-6562-46CF-B231-4B9CD6EADF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E0BB073-DAC8-404A-B944-48A6FCF8C087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C0894B0-6562-46CF-B231-4B9CD6EADF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wipe dir="d"/>
  </p:transition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43200"/>
            <a:ext cx="8077200" cy="1905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dirty="0" smtClean="0">
                <a:latin typeface="Arial" pitchFamily="34" charset="0"/>
                <a:cs typeface="Arial" pitchFamily="34" charset="0"/>
              </a:rPr>
              <a:t>AMINO ACID SEQUENCING</a:t>
            </a:r>
            <a:r>
              <a:rPr lang="en-US" dirty="0" smtClean="0">
                <a:latin typeface="Microsoft Sans Serif" pitchFamily="34" charset="0"/>
                <a:cs typeface="Microsoft Sans Serif" pitchFamily="34" charset="0"/>
              </a:rPr>
              <a:t/>
            </a:r>
            <a:br>
              <a:rPr lang="en-US" dirty="0" smtClean="0">
                <a:latin typeface="Microsoft Sans Serif" pitchFamily="34" charset="0"/>
                <a:cs typeface="Microsoft Sans Serif" pitchFamily="34" charset="0"/>
              </a:rPr>
            </a:br>
            <a:r>
              <a:rPr lang="en-US" dirty="0" smtClean="0">
                <a:latin typeface="Microsoft Sans Serif" pitchFamily="34" charset="0"/>
                <a:cs typeface="Microsoft Sans Serif" pitchFamily="34" charset="0"/>
              </a:rPr>
              <a:t>KHUSHBAKHT KHALID</a:t>
            </a:r>
            <a:br>
              <a:rPr lang="en-US" dirty="0" smtClean="0">
                <a:latin typeface="Microsoft Sans Serif" pitchFamily="34" charset="0"/>
                <a:cs typeface="Microsoft Sans Serif" pitchFamily="34" charset="0"/>
              </a:rPr>
            </a:br>
            <a:r>
              <a:rPr lang="en-US" dirty="0" smtClean="0">
                <a:latin typeface="Microsoft Sans Serif" pitchFamily="34" charset="0"/>
                <a:cs typeface="Microsoft Sans Serif" pitchFamily="34" charset="0"/>
              </a:rPr>
              <a:t>2016-mphil-1376</a:t>
            </a:r>
            <a:endParaRPr lang="en-US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13563600" y="-304800"/>
            <a:ext cx="76200" cy="25908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HUMAN INSULIN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3074" name="Picture 2" descr="C:\Users\Talha Khalid\Downloads\220px-Insulin_seq_vertical.svg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447801"/>
            <a:ext cx="2438400" cy="5410199"/>
          </a:xfrm>
          <a:prstGeom prst="rect">
            <a:avLst/>
          </a:prstGeom>
          <a:noFill/>
        </p:spPr>
      </p:pic>
      <p:pic>
        <p:nvPicPr>
          <p:cNvPr id="1026" name="Picture 2" descr="C:\Users\Talha Khalid\Desktop\downloa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1752600"/>
            <a:ext cx="6096000" cy="47244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0" dirty="0" smtClean="0">
                <a:latin typeface="Rockwell" pitchFamily="18" charset="0"/>
              </a:rPr>
              <a:t>METHODS TO DETERMINE N-TERMINAL AMINO ACID</a:t>
            </a:r>
            <a:r>
              <a:rPr lang="en-US" b="0" dirty="0" smtClean="0"/>
              <a:t>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SANGER’S METHOD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 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Sanger developed the reagent 1-fluoro-2,4- dinitrobenzene 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(FDNB).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After treatment of protein with FDNB , the amino terminal residue is 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labeled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with FDNB and the polypeptide is hydrolyzed to its constituent amino acid. </a:t>
            </a:r>
          </a:p>
          <a:p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labeled amino acid is identified.</a:t>
            </a:r>
            <a:endParaRPr lang="en-US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dirty="0" smtClean="0">
                <a:latin typeface="Rockwell" pitchFamily="18" charset="0"/>
              </a:rPr>
              <a:t>The Sanger Method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en-US" sz="4400" dirty="0"/>
          </a:p>
        </p:txBody>
      </p:sp>
      <p:pic>
        <p:nvPicPr>
          <p:cNvPr id="1026" name="Picture 2" descr="C:\Users\Talha Khalid\Downloads\24-amino-acids-peptides-and-proteins-wade-7th-43-63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0"/>
            <a:ext cx="9144000" cy="5334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Rockwell" pitchFamily="18" charset="0"/>
              </a:rPr>
              <a:t>EDMAN DEGRADATION</a:t>
            </a:r>
            <a:r>
              <a:rPr lang="en-US" dirty="0" smtClean="0"/>
              <a:t> 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INTRODUCTION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Edman degradation is carried out in a machine called a 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sequenato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 that: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mixes reagents in the proper proportions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separates the products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identifies them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records the results.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These methods are extremely sensitive. Often, the complete amino acid sequence can be determined starting with only a 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few micrograms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of protein.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Rockwell" pitchFamily="18" charset="0"/>
              </a:rPr>
              <a:t>EDMAN DEGRADATION</a:t>
            </a:r>
            <a:endParaRPr lang="en-US" dirty="0">
              <a:latin typeface="Rockwell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EDMAN DEGRADATION REACTIONS</a:t>
            </a:r>
          </a:p>
          <a:p>
            <a:pPr algn="ctr"/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Edman degradation procedure labels and removes only the amino terminal residue from a peptide , leaving all other peptide bonds intact. 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peptide is reacted with phenylisothiocyanate 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(PITC)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and a basic buffer solution of 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12%trimethylamine.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This reacts with the amine group of the N-terminal amino acid. under mildly alkaline conditions.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Rockwell" pitchFamily="18" charset="0"/>
              </a:rPr>
              <a:t>EDMAN DEGRADATION</a:t>
            </a:r>
            <a:endParaRPr lang="en-US" dirty="0">
              <a:latin typeface="Rockwell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terminal amino acid can then be selectively detached by the addition of 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anhydrous trifluoroacetic acid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acid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with removal of the amino- terminal amino acid as an 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anilinothiazolinone derivative  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derivatized amino acid is extracted with organic solvents, converted to the more stable 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phenylthiohydantoin derivative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by treatment with aqueous acid and then identified.</a:t>
            </a:r>
          </a:p>
          <a:p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Rockwell" pitchFamily="18" charset="0"/>
              </a:rPr>
              <a:t>EDMAN DEGRADATION</a:t>
            </a:r>
            <a:endParaRPr lang="en-US" dirty="0">
              <a:latin typeface="Rockwell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After removal and identification of the amino terminal residue, the new amino-terminal residue so exposed can be 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labeled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removed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and 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identified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through the same series of reactions .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This procedure is repeated until the entire sequence is determined.</a:t>
            </a:r>
          </a:p>
          <a:p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Rockwell" pitchFamily="18" charset="0"/>
              </a:rPr>
              <a:t>EDMAN DEGRADATION</a:t>
            </a:r>
            <a:endParaRPr lang="en-US" dirty="0">
              <a:latin typeface="Rockwell" pitchFamily="18" charset="0"/>
            </a:endParaRPr>
          </a:p>
        </p:txBody>
      </p:sp>
      <p:pic>
        <p:nvPicPr>
          <p:cNvPr id="2050" name="Picture 2" descr="C:\Users\Talha Khalid\Desktop\l637-33m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47800"/>
            <a:ext cx="9144000" cy="54102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Rockwell" pitchFamily="18" charset="0"/>
              </a:rPr>
              <a:t>Mass Spectrometry</a:t>
            </a:r>
            <a:endParaRPr lang="en-US" dirty="0">
              <a:latin typeface="Rockwell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3600" b="1" dirty="0" smtClean="0">
                <a:latin typeface="Garamond" pitchFamily="18" charset="0"/>
                <a:ea typeface="Tahoma" pitchFamily="34" charset="0"/>
                <a:cs typeface="Tahoma" pitchFamily="34" charset="0"/>
              </a:rPr>
              <a:t>Mass Spectrometry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Another method of protein sequencing, called mass spectrometry, uses 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electric current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to break individual amino acids from a protein. 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 a mass spectrometer, the released amino acids are collected in a 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detector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and are each identified by their unique mass.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1557528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Rockwell" pitchFamily="18" charset="0"/>
              </a:rPr>
              <a:t>Other Methods for Amino Acid Sequencing</a:t>
            </a:r>
            <a:endParaRPr lang="en-US" dirty="0">
              <a:latin typeface="Rockwell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Predicting 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protein sequence from DNA/RNA sequences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Bioinformatics tools for sequencing</a:t>
            </a:r>
          </a:p>
          <a:p>
            <a:pPr>
              <a:buFont typeface="Wingdings" pitchFamily="2" charset="2"/>
              <a:buChar char="v"/>
            </a:pP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0" dirty="0" smtClean="0">
                <a:latin typeface="Rockwell" pitchFamily="18" charset="0"/>
              </a:rPr>
              <a:t>AMINO ACIDS</a:t>
            </a:r>
            <a:endParaRPr lang="en-US" dirty="0">
              <a:latin typeface="Rockwell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9530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They are molecules containing an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(—NH</a:t>
            </a:r>
            <a:r>
              <a:rPr lang="en-US" b="1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group, a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(—COOH)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group, and a side-chain  that is specific to each amino acid.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key elements of amino acid are 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carbon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hydrogen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oxygen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sulphur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and 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nitrogen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2" descr="C:\Users\Talha Khalid\Desktop\ChemBasicLabelle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4038600"/>
            <a:ext cx="3505200" cy="25146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0" dirty="0" smtClean="0">
                <a:latin typeface="Rockwell" pitchFamily="18" charset="0"/>
              </a:rPr>
              <a:t>AMINO ACID IN HUMAN BODY</a:t>
            </a:r>
            <a:r>
              <a:rPr lang="en-US" b="0" dirty="0" smtClean="0"/>
              <a:t/>
            </a:r>
            <a:br>
              <a:rPr lang="en-US" b="0" dirty="0" smtClean="0"/>
            </a:br>
            <a:endParaRPr lang="en-US" dirty="0"/>
          </a:p>
        </p:txBody>
      </p:sp>
      <p:pic>
        <p:nvPicPr>
          <p:cNvPr id="3077" name="Picture 5" descr="C:\Users\Talha Khalid\Desktop\functions-of-amino-acids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47800"/>
            <a:ext cx="9144000" cy="54102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Rockwell" pitchFamily="18" charset="0"/>
              </a:rPr>
              <a:t>AMINO ACID SEQUENCE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3600" dirty="0" smtClean="0"/>
              <a:t>“</a:t>
            </a:r>
            <a:r>
              <a:rPr lang="en-US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Peptide sequence 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or </a:t>
            </a:r>
            <a:r>
              <a:rPr lang="en-US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amino acid sequence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is the order in which </a:t>
            </a:r>
            <a:r>
              <a:rPr lang="en-US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amino acid residues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connected by </a:t>
            </a:r>
            <a:r>
              <a:rPr lang="en-US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peptide bonds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lie in the chain in peptides and proteins.”</a:t>
            </a:r>
            <a:endParaRPr lang="en-US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Rockwell" pitchFamily="18" charset="0"/>
              </a:rPr>
              <a:t>AMINO ACID SEQUENCE</a:t>
            </a:r>
            <a:endParaRPr lang="en-US" dirty="0">
              <a:latin typeface="Rockwell" pitchFamily="18" charset="0"/>
            </a:endParaRPr>
          </a:p>
        </p:txBody>
      </p:sp>
      <p:pic>
        <p:nvPicPr>
          <p:cNvPr id="1026" name="Picture 2" descr="C:\Users\Talha Khalid\Downloads\amino-acid-sequence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600201"/>
            <a:ext cx="8610600" cy="525779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Rockwell" pitchFamily="18" charset="0"/>
              </a:rPr>
              <a:t>INTRODUCTION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sequence is generally reported from the 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N-terminal end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containing free amino group to the 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C-terminal end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containing free carboxyl group.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Shorter peptides are sequenced with automated procedures but larger proteins must be sequenced in smaller segments.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0" dirty="0" smtClean="0">
                <a:latin typeface="Rockwell" pitchFamily="18" charset="0"/>
              </a:rPr>
              <a:t>IMPORTANCE OF AMINO ACID SEQUENCING</a:t>
            </a:r>
            <a:endParaRPr lang="en-US" dirty="0">
              <a:latin typeface="Rockwell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Amino acid sequence of a protein determines its 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three-dimensional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structure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Many inherited diseases are caused by 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mutations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that result in an amino acid change in a protein. 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Amino acid sequence analysis can assist in the development of 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diagnostic tests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and effective 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therapies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0" dirty="0" smtClean="0">
                <a:latin typeface="Rockwell" pitchFamily="18" charset="0"/>
              </a:rPr>
              <a:t>HISTORY</a:t>
            </a:r>
            <a:endParaRPr lang="en-US" dirty="0">
              <a:latin typeface="Rockwell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Frederick Sanger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determined the first known protein sequence, that of hormone 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insulin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in 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1953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r>
              <a:rPr lang="en-US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ote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Sanger’s result established that all of the molecules of given protein have the same  sequence.</a:t>
            </a:r>
            <a:r>
              <a:rPr lang="en-US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can be sequenced in two ways:</a:t>
            </a:r>
          </a:p>
          <a:p>
            <a:pPr>
              <a:buFontTx/>
              <a:buNone/>
            </a:pPr>
            <a:r>
              <a:rPr lang="en-US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  <a:r>
              <a:rPr lang="en-US" sz="2800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 real amino acid sequencing</a:t>
            </a:r>
          </a:p>
          <a:p>
            <a:pPr>
              <a:buFontTx/>
              <a:buNone/>
            </a:pPr>
            <a:r>
              <a:rPr lang="en-US" sz="2800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	- sequencing the corresponding DNA in 		   the gene</a:t>
            </a:r>
          </a:p>
          <a:p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0" dirty="0" smtClean="0">
                <a:latin typeface="Rockwell" pitchFamily="18" charset="0"/>
              </a:rPr>
              <a:t>N-TERMINAL ANALYSIS</a:t>
            </a:r>
            <a:r>
              <a:rPr lang="en-US" b="0" dirty="0" smtClean="0"/>
              <a:t>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Each polypeptide chain (if it is not chemically blocked) has an N- terminal residue. 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Identifying this “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end group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” can establish the number of chemically distinct polypeptides in a protein. </a:t>
            </a:r>
          </a:p>
          <a:p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660</TotalTime>
  <Words>340</Words>
  <Application>Microsoft Office PowerPoint</Application>
  <PresentationFormat>On-screen Show (4:3)</PresentationFormat>
  <Paragraphs>60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Module</vt:lpstr>
      <vt:lpstr>AMINO ACID SEQUENCING KHUSHBAKHT KHALID 2016-mphil-1376</vt:lpstr>
      <vt:lpstr>AMINO ACIDS</vt:lpstr>
      <vt:lpstr>AMINO ACID IN HUMAN BODY </vt:lpstr>
      <vt:lpstr>AMINO ACID SEQUENCE </vt:lpstr>
      <vt:lpstr>AMINO ACID SEQUENCE</vt:lpstr>
      <vt:lpstr>INTRODUCTION </vt:lpstr>
      <vt:lpstr>IMPORTANCE OF AMINO ACID SEQUENCING</vt:lpstr>
      <vt:lpstr>HISTORY</vt:lpstr>
      <vt:lpstr>N-TERMINAL ANALYSIS </vt:lpstr>
      <vt:lpstr> HUMAN INSULIN </vt:lpstr>
      <vt:lpstr>METHODS TO DETERMINE N-TERMINAL AMINO ACID </vt:lpstr>
      <vt:lpstr>The Sanger Method </vt:lpstr>
      <vt:lpstr>EDMAN DEGRADATION  </vt:lpstr>
      <vt:lpstr>EDMAN DEGRADATION</vt:lpstr>
      <vt:lpstr>EDMAN DEGRADATION</vt:lpstr>
      <vt:lpstr>EDMAN DEGRADATION</vt:lpstr>
      <vt:lpstr>EDMAN DEGRADATION</vt:lpstr>
      <vt:lpstr>Mass Spectrometry</vt:lpstr>
      <vt:lpstr>Other Methods for Amino Acid Sequencing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AMINO ACID SEQUENCING</dc:title>
  <dc:creator>Talha Khalid</dc:creator>
  <cp:lastModifiedBy>Talha Khalid</cp:lastModifiedBy>
  <cp:revision>6</cp:revision>
  <dcterms:created xsi:type="dcterms:W3CDTF">2016-11-02T05:16:34Z</dcterms:created>
  <dcterms:modified xsi:type="dcterms:W3CDTF">2016-11-09T04:25:54Z</dcterms:modified>
</cp:coreProperties>
</file>