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76" r:id="rId9"/>
    <p:sldId id="275" r:id="rId10"/>
    <p:sldId id="269" r:id="rId11"/>
    <p:sldId id="270" r:id="rId12"/>
    <p:sldId id="271" r:id="rId13"/>
    <p:sldId id="262" r:id="rId14"/>
    <p:sldId id="263" r:id="rId15"/>
    <p:sldId id="264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4BB94E-04DF-4ED4-BB9E-57117845BDCD}">
          <p14:sldIdLst>
            <p14:sldId id="256"/>
            <p14:sldId id="257"/>
            <p14:sldId id="258"/>
            <p14:sldId id="266"/>
          </p14:sldIdLst>
        </p14:section>
        <p14:section name="Untitled Section" id="{632DAB28-3380-4E87-86E7-03E7E82838EB}">
          <p14:sldIdLst>
            <p14:sldId id="259"/>
            <p14:sldId id="260"/>
            <p14:sldId id="261"/>
            <p14:sldId id="276"/>
            <p14:sldId id="275"/>
            <p14:sldId id="269"/>
            <p14:sldId id="270"/>
            <p14:sldId id="271"/>
            <p14:sldId id="262"/>
            <p14:sldId id="263"/>
            <p14:sldId id="264"/>
            <p14:sldId id="26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10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7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70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3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8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8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64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6">
              <a:lumMod val="60000"/>
              <a:lumOff val="40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696AD3-41AB-47D2-A17A-E7DC589C555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07460C-2C59-4EA4-9EC1-30711CD7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Microarray technology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256547"/>
            <a:ext cx="8689976" cy="2582779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Advanced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analytical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techniques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Submitted to: sir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irshad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Submitted By: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Ambreen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khalid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0"/>
              </a:rPr>
              <a:t>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</a:rPr>
              <a:t>2016-mphil-1379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50" y="220338"/>
            <a:ext cx="7932145" cy="635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5" y="1361502"/>
            <a:ext cx="6929437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16" y="253388"/>
            <a:ext cx="5934969" cy="10574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applications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1564395"/>
            <a:ext cx="10444596" cy="529360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Gene discovery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Disease diagnosis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Drug discovery: pharmacogenomics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Toxicological research: </a:t>
            </a:r>
            <a:r>
              <a:rPr lang="en-US" sz="2400" dirty="0" err="1" smtClean="0">
                <a:latin typeface="Arial Narrow" panose="020B0606020202030204" pitchFamily="34" charset="0"/>
              </a:rPr>
              <a:t>toxicogenomics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Gene expression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Genotyping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 Narrow" panose="020B0606020202030204" pitchFamily="34" charset="0"/>
              </a:rPr>
              <a:t>Dna</a:t>
            </a:r>
            <a:r>
              <a:rPr lang="en-US" sz="2400" dirty="0" smtClean="0">
                <a:latin typeface="Arial Narrow" panose="020B0606020202030204" pitchFamily="34" charset="0"/>
              </a:rPr>
              <a:t> sequencing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371" y="1432194"/>
            <a:ext cx="11754997" cy="43590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Identify genes expressed in different cell types  ( liver </a:t>
            </a:r>
            <a:r>
              <a:rPr lang="en-US" dirty="0" err="1" smtClean="0">
                <a:latin typeface="Arial Narrow" panose="020B0606020202030204" pitchFamily="34" charset="0"/>
              </a:rPr>
              <a:t>vs</a:t>
            </a:r>
            <a:r>
              <a:rPr lang="en-US" dirty="0" smtClean="0">
                <a:latin typeface="Arial Narrow" panose="020B0606020202030204" pitchFamily="34" charset="0"/>
              </a:rPr>
              <a:t> kidney)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Learn how expression levels change in different developmental stages ( embryo </a:t>
            </a:r>
            <a:r>
              <a:rPr lang="en-US" dirty="0" err="1" smtClean="0">
                <a:latin typeface="Arial Narrow" panose="020B0606020202030204" pitchFamily="34" charset="0"/>
              </a:rPr>
              <a:t>vs</a:t>
            </a:r>
            <a:r>
              <a:rPr lang="en-US" dirty="0" smtClean="0">
                <a:latin typeface="Arial Narrow" panose="020B0606020202030204" pitchFamily="34" charset="0"/>
              </a:rPr>
              <a:t> adult 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Learn how expression levels change in disease development ( cancerous </a:t>
            </a:r>
            <a:r>
              <a:rPr lang="en-US" dirty="0" err="1" smtClean="0">
                <a:latin typeface="Arial Narrow" panose="020B0606020202030204" pitchFamily="34" charset="0"/>
              </a:rPr>
              <a:t>vs</a:t>
            </a:r>
            <a:r>
              <a:rPr lang="en-US" dirty="0" smtClean="0">
                <a:latin typeface="Arial Narrow" panose="020B0606020202030204" pitchFamily="34" charset="0"/>
              </a:rPr>
              <a:t> non-cancerous)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Learn how groups of gene inter-relate ( gene-gene interaction)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Identify cellular processes that genes participate in ( structure, repair, metabolism etc.)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advantages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904790" cy="34241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Simultaneous analysis of multiple gene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High throughput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Allows comparison of genes expression ( healthy </a:t>
            </a:r>
            <a:r>
              <a:rPr lang="en-US" dirty="0" err="1" smtClean="0">
                <a:latin typeface="Arial Narrow" panose="020B0606020202030204" pitchFamily="34" charset="0"/>
              </a:rPr>
              <a:t>vs</a:t>
            </a:r>
            <a:r>
              <a:rPr lang="en-US" dirty="0" smtClean="0">
                <a:latin typeface="Arial Narrow" panose="020B0606020202030204" pitchFamily="34" charset="0"/>
              </a:rPr>
              <a:t> non- healthy)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Can categorize diseases into subgroups</a:t>
            </a:r>
          </a:p>
          <a:p>
            <a:pPr>
              <a:lnSpc>
                <a:spcPct val="150000"/>
              </a:lnSpc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disadvantages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652626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Confusion to first time users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Result not always reproducible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Gene expression is dictated by qualitative data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Still too expensive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53" y="0"/>
            <a:ext cx="10364451" cy="159617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conclusion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31345"/>
            <a:ext cx="10775122" cy="53266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 Narrow" panose="020B0606020202030204" pitchFamily="34" charset="0"/>
              </a:rPr>
              <a:t>Technology is evolving rapidly</a:t>
            </a:r>
          </a:p>
          <a:p>
            <a:pPr>
              <a:lnSpc>
                <a:spcPct val="100000"/>
              </a:lnSpc>
            </a:pPr>
            <a:endParaRPr lang="en-US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anose="020B0606020202030204" pitchFamily="34" charset="0"/>
              </a:rPr>
              <a:t>Blending of biology, automation, and informatics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anose="020B0606020202030204" pitchFamily="34" charset="0"/>
              </a:rPr>
              <a:t>New applications are being pursued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 Narrow" panose="020B0606020202030204" pitchFamily="34" charset="0"/>
              </a:rPr>
              <a:t>Beyond gene discovery into screening, validation, clinical genotyping, </a:t>
            </a:r>
            <a:r>
              <a:rPr lang="en-US" sz="2000" dirty="0" err="1">
                <a:latin typeface="Arial Narrow" panose="020B0606020202030204" pitchFamily="34" charset="0"/>
              </a:rPr>
              <a:t>etc</a:t>
            </a:r>
            <a:endParaRPr lang="en-US" sz="2000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buFontTx/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anose="020B0606020202030204" pitchFamily="34" charset="0"/>
              </a:rPr>
              <a:t>Microarrays are becoming more broadly available and accepted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 Narrow" panose="020B0606020202030204" pitchFamily="34" charset="0"/>
              </a:rPr>
              <a:t>Protein Arrays, tissue arrays, </a:t>
            </a:r>
            <a:r>
              <a:rPr lang="en-US" sz="2000" dirty="0" smtClean="0">
                <a:latin typeface="Arial Narrow" panose="020B0606020202030204" pitchFamily="34" charset="0"/>
              </a:rPr>
              <a:t>etc. </a:t>
            </a:r>
            <a:endParaRPr lang="en-US" sz="2000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 Narrow" panose="020B0606020202030204" pitchFamily="34" charset="0"/>
              </a:rPr>
              <a:t>Diagnostic Applications</a:t>
            </a:r>
          </a:p>
          <a:p>
            <a:pPr>
              <a:lnSpc>
                <a:spcPct val="150000"/>
              </a:lnSpc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41" y="1606110"/>
            <a:ext cx="5119286" cy="35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66" y="475298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Microarray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45058"/>
            <a:ext cx="10363826" cy="342410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microarray is a multiplex lab-on-a-chip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is a 2D array on 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solid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substrate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(usually a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glass slide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 or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silicon thin-film cell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 that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assays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 large amounts of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biological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material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using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 high-throughput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screening.</a:t>
            </a:r>
          </a:p>
          <a:p>
            <a:pPr marL="0" indent="0" algn="just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95" y="703556"/>
            <a:ext cx="2305455" cy="20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3956" y="979155"/>
            <a:ext cx="11050543" cy="4968607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An arrangement of dna sequences on a solid support.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A surface (nylon , glass or plastic).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Containing hundred to thousands pixels.</a:t>
            </a: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Each pixel has copies of a sequence of single standard dna (ssdna).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Each such sequence is called a probe.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Each microarray contain thousands of genes.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Able to simultaneously monitor gene expression levels in all the genes.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46" y="1676782"/>
            <a:ext cx="7010247" cy="39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Microarray technology evolved from southern blotting , where fragmented dna is attached to a substrate and then probed with a known dna sequence.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The use of miniaturized microarrays for gene expression profiling was first reported in 1995, a complete eukaryotic genome on a microarray was published in 1997 by pat brown’s group.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38837"/>
            <a:ext cx="10364451" cy="159617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Microarray technology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60692"/>
            <a:ext cx="11278226" cy="34241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Microarray technology measure copy number of molecules in a mixture on a small slide.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Thousands or millions of different kinds of molecules can be measured simultaneously, thus creating large volumes of data per biological sample.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 molecules can be dna , rna or protein.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95" y="0"/>
            <a:ext cx="10364451" cy="159617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Types of microarray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61440"/>
            <a:ext cx="10739746" cy="4826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2400" dirty="0">
                <a:latin typeface="Arial Narrow" panose="020B0606020202030204" pitchFamily="34" charset="0"/>
              </a:rPr>
              <a:t>DNA </a:t>
            </a:r>
            <a:r>
              <a:rPr lang="en-US" sz="2400" dirty="0" smtClean="0">
                <a:latin typeface="Arial Narrow" panose="020B0606020202030204" pitchFamily="34" charset="0"/>
              </a:rPr>
              <a:t>microarrays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rial Narrow" panose="020B0606020202030204" pitchFamily="34" charset="0"/>
              </a:rPr>
              <a:t>Protein microarrays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rial Narrow" panose="020B0606020202030204" pitchFamily="34" charset="0"/>
              </a:rPr>
              <a:t>Peptide </a:t>
            </a:r>
            <a:r>
              <a:rPr lang="en-US" sz="2400" dirty="0" smtClean="0">
                <a:latin typeface="Arial Narrow" panose="020B0606020202030204" pitchFamily="34" charset="0"/>
              </a:rPr>
              <a:t>microarrays</a:t>
            </a:r>
            <a:endParaRPr lang="en-US" sz="2400" dirty="0">
              <a:latin typeface="Arial Narrow" panose="020B060602020203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rial Narrow" panose="020B0606020202030204" pitchFamily="34" charset="0"/>
              </a:rPr>
              <a:t>Tissue microarrays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rial Narrow" panose="020B0606020202030204" pitchFamily="34" charset="0"/>
              </a:rPr>
              <a:t>Cellular </a:t>
            </a:r>
            <a:r>
              <a:rPr lang="en-US" sz="2400" dirty="0" smtClean="0">
                <a:latin typeface="Arial Narrow" panose="020B0606020202030204" pitchFamily="34" charset="0"/>
              </a:rPr>
              <a:t>microarrays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rial Narrow" panose="020B0606020202030204" pitchFamily="34" charset="0"/>
              </a:rPr>
              <a:t>Chemical compound microarrays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rial Narrow" panose="020B0606020202030204" pitchFamily="34" charset="0"/>
              </a:rPr>
              <a:t>Antibody microarrays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rial Narrow" panose="020B0606020202030204" pitchFamily="34" charset="0"/>
              </a:rPr>
              <a:t>Carbohydrate </a:t>
            </a:r>
            <a:r>
              <a:rPr lang="en-US" sz="2400" dirty="0" smtClean="0">
                <a:latin typeface="Arial Narrow" panose="020B0606020202030204" pitchFamily="34" charset="0"/>
              </a:rPr>
              <a:t>arrays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95" y="484742"/>
            <a:ext cx="8390665" cy="57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174" y="947450"/>
            <a:ext cx="7391400" cy="513845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833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353</TotalTime>
  <Words>397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Consolas</vt:lpstr>
      <vt:lpstr>Lucida Handwriting</vt:lpstr>
      <vt:lpstr>Tw Cen MT</vt:lpstr>
      <vt:lpstr>Droplet</vt:lpstr>
      <vt:lpstr>Microarray technology  </vt:lpstr>
      <vt:lpstr>Microarray</vt:lpstr>
      <vt:lpstr>PowerPoint Presentation</vt:lpstr>
      <vt:lpstr>PowerPoint Presentation</vt:lpstr>
      <vt:lpstr>history</vt:lpstr>
      <vt:lpstr>Microarray technology</vt:lpstr>
      <vt:lpstr>Types of microarray</vt:lpstr>
      <vt:lpstr>PowerPoint Presentation</vt:lpstr>
      <vt:lpstr>PowerPoint Presentation</vt:lpstr>
      <vt:lpstr>PowerPoint Presentation</vt:lpstr>
      <vt:lpstr>PowerPoint Presentation</vt:lpstr>
      <vt:lpstr>applications</vt:lpstr>
      <vt:lpstr>PowerPoint Presentation</vt:lpstr>
      <vt:lpstr>advantages</vt:lpstr>
      <vt:lpstr>disadvantages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Ambreen</dc:creator>
  <cp:lastModifiedBy>Miain</cp:lastModifiedBy>
  <cp:revision>45</cp:revision>
  <dcterms:created xsi:type="dcterms:W3CDTF">2016-11-13T17:17:37Z</dcterms:created>
  <dcterms:modified xsi:type="dcterms:W3CDTF">2016-12-06T11:43:29Z</dcterms:modified>
</cp:coreProperties>
</file>