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6" r:id="rId7"/>
    <p:sldId id="263" r:id="rId8"/>
    <p:sldId id="261" r:id="rId9"/>
    <p:sldId id="264" r:id="rId10"/>
    <p:sldId id="265" r:id="rId11"/>
    <p:sldId id="268" r:id="rId12"/>
    <p:sldId id="267"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03-Oct-16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03-Oct-16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03-Oct-16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03-Oct-16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03-Oct-16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03-Oct-16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03-Oct-16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03-Oct-16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03-Oct-16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03-Oct-16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1188720"/>
          </a:xfrm>
        </p:spPr>
        <p:txBody>
          <a:bodyPr>
            <a:normAutofit lnSpcReduction="10000"/>
          </a:bodyPr>
          <a:lstStyle/>
          <a:p>
            <a:endParaRPr lang="en-US" dirty="0" smtClean="0"/>
          </a:p>
          <a:p>
            <a:pPr algn="ctr">
              <a:buNone/>
            </a:pPr>
            <a:r>
              <a:rPr lang="en-US" sz="4000" b="1" dirty="0" smtClean="0">
                <a:solidFill>
                  <a:srgbClr val="FF0000"/>
                </a:solidFill>
                <a:latin typeface="Arial Black" pitchFamily="34" charset="0"/>
              </a:rPr>
              <a:t>Fertilization of Fish Ponds</a:t>
            </a:r>
            <a:endParaRPr lang="en-US" sz="4000" b="1" dirty="0">
              <a:solidFill>
                <a:srgbClr val="FF0000"/>
              </a:solidFill>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lnSpcReduction="10000"/>
          </a:bodyPr>
          <a:lstStyle/>
          <a:p>
            <a:pPr marL="850392" lvl="1" indent="-457200">
              <a:buFont typeface="+mj-lt"/>
              <a:buAutoNum type="arabicPeriod"/>
            </a:pPr>
            <a:r>
              <a:rPr lang="en-US" dirty="0" smtClean="0"/>
              <a:t>Sprinkle lime and liquid manure or water may be added in the ratio of 100lit of every 100kg of plant matter, keep the pile moist but not wet</a:t>
            </a:r>
          </a:p>
          <a:p>
            <a:pPr marL="850392" lvl="1" indent="-457200">
              <a:buFont typeface="+mj-lt"/>
              <a:buAutoNum type="arabicPeriod"/>
            </a:pPr>
            <a:r>
              <a:rPr lang="en-US" dirty="0" smtClean="0"/>
              <a:t>Repeat these layers of plant material, manure and lime until a 2-3 m high heap is formed</a:t>
            </a:r>
          </a:p>
          <a:p>
            <a:pPr marL="850392" lvl="1" indent="-457200">
              <a:buFont typeface="+mj-lt"/>
              <a:buAutoNum type="arabicPeriod"/>
            </a:pPr>
            <a:r>
              <a:rPr lang="en-US" dirty="0" smtClean="0"/>
              <a:t>The top most layer is built up in the shape of dome and is covered with mud</a:t>
            </a:r>
          </a:p>
          <a:p>
            <a:pPr marL="850392" lvl="1" indent="-457200">
              <a:buFont typeface="+mj-lt"/>
              <a:buAutoNum type="arabicPeriod"/>
            </a:pPr>
            <a:r>
              <a:rPr lang="en-US" dirty="0" smtClean="0"/>
              <a:t>Leave the compost exposed to air and sun for 4-6 weeks</a:t>
            </a:r>
          </a:p>
          <a:p>
            <a:pPr marL="850392" lvl="1" indent="-457200">
              <a:buFont typeface="+mj-lt"/>
              <a:buAutoNum type="arabicPeriod"/>
            </a:pPr>
            <a:r>
              <a:rPr lang="en-US" dirty="0" smtClean="0"/>
              <a:t>Turn the pile with the help of shovel every few days</a:t>
            </a:r>
          </a:p>
          <a:p>
            <a:pPr marL="850392" lvl="1" indent="-457200">
              <a:buFont typeface="+mj-lt"/>
              <a:buAutoNum type="arabicPeriod"/>
            </a:pPr>
            <a:r>
              <a:rPr lang="en-US" dirty="0" smtClean="0"/>
              <a:t>The compost becomes ready for use in about 3 months periods. It shrinks to about 1/10 of its original size</a:t>
            </a:r>
          </a:p>
          <a:p>
            <a:pPr marL="850392" lvl="1" indent="-457200">
              <a:buFont typeface="+mj-lt"/>
              <a:buAutoNum type="arabicPeriod"/>
            </a:pPr>
            <a:r>
              <a:rPr lang="en-US" dirty="0" err="1" smtClean="0"/>
              <a:t>Topiador</a:t>
            </a:r>
            <a:r>
              <a:rPr lang="en-US" dirty="0" smtClean="0"/>
              <a:t> </a:t>
            </a:r>
            <a:r>
              <a:rPr lang="en-US" i="1" dirty="0" smtClean="0"/>
              <a:t>et al. </a:t>
            </a:r>
            <a:r>
              <a:rPr lang="en-US" dirty="0" smtClean="0"/>
              <a:t>(1977) reported that in china is applied at the rate of 5625-10125kg/ha in three installments</a:t>
            </a:r>
          </a:p>
          <a:p>
            <a:pPr marL="850392" lvl="1" indent="-457200">
              <a:buFont typeface="+mj-lt"/>
              <a:buAutoNum type="arabicPeriod"/>
            </a:pPr>
            <a:r>
              <a:rPr lang="en-US" dirty="0" smtClean="0"/>
              <a:t>Usually placed in the form of heaps in the corners of the pond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4000" i="1" dirty="0" smtClean="0">
                <a:solidFill>
                  <a:srgbClr val="FF0000"/>
                </a:solidFill>
                <a:latin typeface="Arial Black" pitchFamily="34" charset="0"/>
              </a:rPr>
              <a:t>When to fertilize?</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4724400"/>
          </a:xfrm>
        </p:spPr>
        <p:txBody>
          <a:bodyPr/>
          <a:lstStyle/>
          <a:p>
            <a:pPr>
              <a:lnSpc>
                <a:spcPct val="80000"/>
              </a:lnSpc>
            </a:pPr>
            <a:r>
              <a:rPr lang="en-US" dirty="0" smtClean="0"/>
              <a:t>when water temperature stabilizes above 60° F (usually February to April).</a:t>
            </a:r>
          </a:p>
          <a:p>
            <a:pPr>
              <a:lnSpc>
                <a:spcPct val="80000"/>
              </a:lnSpc>
            </a:pPr>
            <a:r>
              <a:rPr lang="en-US" dirty="0" smtClean="0"/>
              <a:t>Make the next two applications at two-week intervals.</a:t>
            </a:r>
          </a:p>
          <a:p>
            <a:pPr>
              <a:lnSpc>
                <a:spcPct val="80000"/>
              </a:lnSpc>
            </a:pPr>
            <a:r>
              <a:rPr lang="en-US" dirty="0" smtClean="0"/>
              <a:t>Make the fourth and subsequent applications when the water visibility exceeds 18 inches (usually every 3 to 5  weeks)</a:t>
            </a:r>
          </a:p>
          <a:p>
            <a:pPr>
              <a:lnSpc>
                <a:spcPct val="80000"/>
              </a:lnSpc>
            </a:pPr>
            <a:r>
              <a:rPr lang="en-US" dirty="0" smtClean="0"/>
              <a:t>Discontinue fertilization when the water becomes cold (below 60° F) in Oct./Nov.</a:t>
            </a:r>
          </a:p>
          <a:p>
            <a:pPr>
              <a:lnSpc>
                <a:spcPct val="80000"/>
              </a:lnSpc>
            </a:pPr>
            <a:r>
              <a:rPr lang="en-US" dirty="0" smtClean="0"/>
              <a:t>Repeat the above steps each year.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r>
              <a:rPr lang="en-US" sz="2400" dirty="0" smtClean="0"/>
              <a:t>Ponds should be fertilized based on water visibility rather than a  time interval.</a:t>
            </a:r>
          </a:p>
          <a:p>
            <a:r>
              <a:rPr lang="en-US" sz="2400" dirty="0" smtClean="0"/>
              <a:t>A 12 to 18 inch green visibility is ideal.</a:t>
            </a:r>
          </a:p>
          <a:p>
            <a:r>
              <a:rPr lang="en-US" sz="2400" dirty="0" smtClean="0"/>
              <a:t>A simple method for checking visibility is with a </a:t>
            </a:r>
            <a:r>
              <a:rPr lang="en-US" sz="2400" dirty="0" err="1" smtClean="0"/>
              <a:t>Seechi</a:t>
            </a:r>
            <a:r>
              <a:rPr lang="en-US" sz="2400" dirty="0" smtClean="0"/>
              <a:t> disk.</a:t>
            </a:r>
          </a:p>
          <a:p>
            <a:r>
              <a:rPr lang="en-US" sz="2400" dirty="0" smtClean="0"/>
              <a:t>Ponds that have been properly fertilized two or more years with a complete fertilizer may be fertilized adequately</a:t>
            </a:r>
          </a:p>
          <a:p>
            <a:r>
              <a:rPr lang="en-US" sz="2400" dirty="0" smtClean="0"/>
              <a:t>Using super-phosphate (18-20% phosphate) or 18 pounds of triple super -phosphate(46-52% phosphate) per acre per application</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a:bodyPr>
          <a:lstStyle/>
          <a:p>
            <a:r>
              <a:rPr lang="en-US" sz="3600" b="1" dirty="0" smtClean="0">
                <a:solidFill>
                  <a:srgbClr val="FF0000"/>
                </a:solidFill>
                <a:latin typeface="Times New Roman" pitchFamily="18" charset="0"/>
                <a:cs typeface="Times New Roman" pitchFamily="18" charset="0"/>
              </a:rPr>
              <a:t>Phosphate Fertilizer</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648200"/>
          </a:xfrm>
        </p:spPr>
        <p:txBody>
          <a:bodyPr>
            <a:normAutofit fontScale="92500"/>
          </a:bodyPr>
          <a:lstStyle/>
          <a:p>
            <a:r>
              <a:rPr lang="en-US" dirty="0" smtClean="0">
                <a:latin typeface="Times New Roman" pitchFamily="18" charset="0"/>
                <a:cs typeface="Times New Roman" pitchFamily="18" charset="0"/>
              </a:rPr>
              <a:t>Essential element which controls the organic productivity of water</a:t>
            </a:r>
          </a:p>
          <a:p>
            <a:r>
              <a:rPr lang="en-US" dirty="0" smtClean="0">
                <a:latin typeface="Times New Roman" pitchFamily="18" charset="0"/>
                <a:cs typeface="Times New Roman" pitchFamily="18" charset="0"/>
              </a:rPr>
              <a:t>Deficiency has an adverse effect on the development of bacteria and phytoplankton</a:t>
            </a:r>
          </a:p>
          <a:p>
            <a:r>
              <a:rPr lang="en-US" dirty="0" smtClean="0">
                <a:latin typeface="Times New Roman" pitchFamily="18" charset="0"/>
                <a:cs typeface="Times New Roman" pitchFamily="18" charset="0"/>
              </a:rPr>
              <a:t>Also necessary for skeleton formation, muscular and neural activity, and constituent of blood stream </a:t>
            </a:r>
          </a:p>
          <a:p>
            <a:r>
              <a:rPr lang="en-US" dirty="0" smtClean="0">
                <a:latin typeface="Times New Roman" pitchFamily="18" charset="0"/>
                <a:cs typeface="Times New Roman" pitchFamily="18" charset="0"/>
              </a:rPr>
              <a:t>Favours the production of algae seen in the form of algal bloom</a:t>
            </a:r>
          </a:p>
          <a:p>
            <a:r>
              <a:rPr lang="en-US" dirty="0" smtClean="0">
                <a:latin typeface="Times New Roman" pitchFamily="18" charset="0"/>
                <a:cs typeface="Times New Roman" pitchFamily="18" charset="0"/>
              </a:rPr>
              <a:t>Under certain condition, stimulate the development of nitrogen fixing bacteria, which not only speed up the fixation of water soluble nitrogen but serve as source of protein and vitamin to different food organisms, zooplankton and benthos</a:t>
            </a:r>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r>
              <a:rPr lang="en-US" sz="3600" b="1" dirty="0" smtClean="0">
                <a:solidFill>
                  <a:srgbClr val="FF0000"/>
                </a:solidFill>
                <a:latin typeface="Times New Roman" pitchFamily="18" charset="0"/>
                <a:cs typeface="Times New Roman" pitchFamily="18" charset="0"/>
              </a:rPr>
              <a:t>Types</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t>Commonly available in the form of super-phosphate, basic slag, </a:t>
            </a:r>
            <a:r>
              <a:rPr lang="en-US" dirty="0" err="1" smtClean="0"/>
              <a:t>dicalcium</a:t>
            </a:r>
            <a:r>
              <a:rPr lang="en-US" dirty="0" smtClean="0"/>
              <a:t> phosphate , etc.</a:t>
            </a:r>
          </a:p>
          <a:p>
            <a:r>
              <a:rPr lang="en-US" dirty="0" smtClean="0"/>
              <a:t>This fertilizer is suitable for acid or light soil and promotes plant growth when applied at the rate of 300kg/ha</a:t>
            </a:r>
          </a:p>
          <a:p>
            <a:r>
              <a:rPr lang="en-US" dirty="0" smtClean="0"/>
              <a:t>The most widely used are superphosphates which contain 16-18% P2O5</a:t>
            </a:r>
          </a:p>
          <a:p>
            <a:r>
              <a:rPr lang="en-US" dirty="0" smtClean="0"/>
              <a:t>A more concentrated superphosphate is called double or triple superphosphate which contain 40-50% of P2O5.</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r>
              <a:rPr lang="en-US" sz="3600" b="1" dirty="0" smtClean="0">
                <a:solidFill>
                  <a:srgbClr val="FF0000"/>
                </a:solidFill>
                <a:latin typeface="Times New Roman" pitchFamily="18" charset="0"/>
                <a:cs typeface="Times New Roman" pitchFamily="18" charset="0"/>
              </a:rPr>
              <a:t>Production/yield</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increase in production due to phosphate fertilizers has been reported by many workers as 50-150%</a:t>
            </a:r>
          </a:p>
          <a:p>
            <a:r>
              <a:rPr lang="en-US" dirty="0" smtClean="0">
                <a:latin typeface="Times New Roman" pitchFamily="18" charset="0"/>
                <a:cs typeface="Times New Roman" pitchFamily="18" charset="0"/>
              </a:rPr>
              <a:t>The quantity vary from 15-20kg P2O5/ha</a:t>
            </a:r>
          </a:p>
          <a:p>
            <a:r>
              <a:rPr lang="en-US" dirty="0" smtClean="0">
                <a:latin typeface="Times New Roman" pitchFamily="18" charset="0"/>
                <a:cs typeface="Times New Roman" pitchFamily="18" charset="0"/>
              </a:rPr>
              <a:t>The optimum quantity recommended is 30kg/ha which corresponds to 100-200 kg of superphosphates</a:t>
            </a:r>
          </a:p>
          <a:p>
            <a:r>
              <a:rPr lang="en-US" dirty="0" smtClean="0">
                <a:latin typeface="Times New Roman" pitchFamily="18" charset="0"/>
                <a:cs typeface="Times New Roman" pitchFamily="18" charset="0"/>
              </a:rPr>
              <a:t>Lin and Chen (1967) reported that one kg of phosphate fertilizer can produce 10kg of fish</a:t>
            </a:r>
          </a:p>
          <a:p>
            <a:r>
              <a:rPr lang="en-US" dirty="0" smtClean="0">
                <a:latin typeface="Times New Roman" pitchFamily="18" charset="0"/>
                <a:cs typeface="Times New Roman" pitchFamily="18" charset="0"/>
              </a:rPr>
              <a:t>Best results can be obtained when combined with potassium or nitrogen</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r>
              <a:rPr lang="en-US" sz="3600" b="1" dirty="0" smtClean="0">
                <a:solidFill>
                  <a:srgbClr val="FF0000"/>
                </a:solidFill>
                <a:latin typeface="Times New Roman" pitchFamily="18" charset="0"/>
                <a:cs typeface="Times New Roman" pitchFamily="18" charset="0"/>
              </a:rPr>
              <a:t>Nitrogen Fertilizer</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Nitrogen is also one of the most important elements required  by plants and animals</a:t>
            </a:r>
          </a:p>
          <a:p>
            <a:r>
              <a:rPr lang="en-US" dirty="0" smtClean="0">
                <a:latin typeface="Times New Roman" pitchFamily="18" charset="0"/>
                <a:cs typeface="Times New Roman" pitchFamily="18" charset="0"/>
              </a:rPr>
              <a:t>In nature, it is available in free state in the air and in the form of compound nitrates, nitrites and ammonium salts</a:t>
            </a:r>
          </a:p>
          <a:p>
            <a:r>
              <a:rPr lang="en-US" dirty="0" smtClean="0">
                <a:latin typeface="Times New Roman" pitchFamily="18" charset="0"/>
                <a:cs typeface="Times New Roman" pitchFamily="18" charset="0"/>
              </a:rPr>
              <a:t>Free nitrogen is not available to organisms unless it is converted to a reduced (NH4+) or oxidized (NH3-) water soluble form</a:t>
            </a:r>
          </a:p>
          <a:p>
            <a:r>
              <a:rPr lang="en-US" dirty="0" smtClean="0">
                <a:latin typeface="Times New Roman" pitchFamily="18" charset="0"/>
                <a:cs typeface="Times New Roman" pitchFamily="18" charset="0"/>
              </a:rPr>
              <a:t>Few bacteria and blue green algae are able to convert gaseous nitrogen into nitrites and make it available to the other organisms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fontScale="90000"/>
          </a:bodyPr>
          <a:lstStyle/>
          <a:p>
            <a:r>
              <a:rPr lang="en-US" sz="3600" b="1" dirty="0" smtClean="0">
                <a:solidFill>
                  <a:srgbClr val="FF0000"/>
                </a:solidFill>
                <a:latin typeface="Times New Roman" pitchFamily="18" charset="0"/>
                <a:cs typeface="Times New Roman" pitchFamily="18" charset="0"/>
              </a:rPr>
              <a:t>Importance and types of nitrogen fertilizers</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t>Studies revealed that it gives extra production which can reach 50% level when used alone or in combination with phosphate and potash fertilizers</a:t>
            </a:r>
          </a:p>
          <a:p>
            <a:r>
              <a:rPr lang="en-US" dirty="0" smtClean="0"/>
              <a:t>According to </a:t>
            </a:r>
            <a:r>
              <a:rPr lang="en-US" dirty="0" err="1" smtClean="0"/>
              <a:t>Wolny</a:t>
            </a:r>
            <a:r>
              <a:rPr lang="en-US" dirty="0" smtClean="0"/>
              <a:t> (1967) most favorable relationship is 1:4</a:t>
            </a:r>
          </a:p>
          <a:p>
            <a:r>
              <a:rPr lang="en-US" dirty="0" smtClean="0"/>
              <a:t>Ammonium nitrate (35% N), Ammonium </a:t>
            </a:r>
            <a:r>
              <a:rPr lang="en-US" dirty="0" err="1" smtClean="0"/>
              <a:t>sulphate</a:t>
            </a:r>
            <a:r>
              <a:rPr lang="en-US" dirty="0" smtClean="0"/>
              <a:t> (20%N),Ammonia water (25%N), Sodium nitrate (16% N), and Synthetic Urea (45%N).</a:t>
            </a:r>
          </a:p>
          <a:p>
            <a:r>
              <a:rPr lang="en-US" dirty="0" smtClean="0"/>
              <a:t>Most widely used is ammonium </a:t>
            </a:r>
            <a:r>
              <a:rPr lang="en-US" dirty="0" err="1" smtClean="0"/>
              <a:t>sulphate</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a:bodyPr>
          <a:lstStyle/>
          <a:p>
            <a:r>
              <a:rPr lang="en-US" sz="3600" b="1" dirty="0" err="1" smtClean="0">
                <a:solidFill>
                  <a:srgbClr val="FF0000"/>
                </a:solidFill>
                <a:latin typeface="Times New Roman" pitchFamily="18" charset="0"/>
                <a:cs typeface="Times New Roman" pitchFamily="18" charset="0"/>
              </a:rPr>
              <a:t>Contd</a:t>
            </a:r>
            <a:r>
              <a:rPr lang="en-US" sz="3600" b="1" dirty="0" smtClean="0">
                <a:solidFill>
                  <a:srgbClr val="FF0000"/>
                </a:solidFill>
                <a:latin typeface="Times New Roman" pitchFamily="18" charset="0"/>
                <a:cs typeface="Times New Roman" pitchFamily="18" charset="0"/>
              </a:rPr>
              <a:t>….</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Experience have shown that application of sodium </a:t>
            </a:r>
            <a:r>
              <a:rPr lang="en-US" dirty="0" err="1" smtClean="0">
                <a:latin typeface="Times New Roman" pitchFamily="18" charset="0"/>
                <a:cs typeface="Times New Roman" pitchFamily="18" charset="0"/>
              </a:rPr>
              <a:t>sulphate</a:t>
            </a:r>
            <a:r>
              <a:rPr lang="en-US" dirty="0" smtClean="0">
                <a:latin typeface="Times New Roman" pitchFamily="18" charset="0"/>
                <a:cs typeface="Times New Roman" pitchFamily="18" charset="0"/>
              </a:rPr>
              <a:t> gives rise to phytoplankton blooms and stimulate the growth of benthic fauna and zooplankton</a:t>
            </a:r>
          </a:p>
          <a:p>
            <a:r>
              <a:rPr lang="en-US" dirty="0" smtClean="0">
                <a:latin typeface="Times New Roman" pitchFamily="18" charset="0"/>
                <a:cs typeface="Times New Roman" pitchFamily="18" charset="0"/>
              </a:rPr>
              <a:t>The rate is calculated of nitrogen fertilizer is 2mgN/l</a:t>
            </a:r>
          </a:p>
          <a:p>
            <a:r>
              <a:rPr lang="en-US" dirty="0" smtClean="0">
                <a:latin typeface="Times New Roman" pitchFamily="18" charset="0"/>
                <a:cs typeface="Times New Roman" pitchFamily="18" charset="0"/>
              </a:rPr>
              <a:t>Nitrogen fertilizers should not be applied to waters having pH above 7.5 nor when aquatic plants are in full bloom</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r>
              <a:rPr lang="en-US" sz="4400" b="1" dirty="0" smtClean="0">
                <a:solidFill>
                  <a:srgbClr val="FF0000"/>
                </a:solidFill>
                <a:latin typeface="Arial Black" pitchFamily="34" charset="0"/>
              </a:rPr>
              <a:t/>
            </a:r>
            <a:br>
              <a:rPr lang="en-US" sz="4400" b="1" dirty="0" smtClean="0">
                <a:solidFill>
                  <a:srgbClr val="FF0000"/>
                </a:solidFill>
                <a:latin typeface="Arial Black" pitchFamily="34" charset="0"/>
              </a:rPr>
            </a:br>
            <a:r>
              <a:rPr lang="en-US" sz="4400" b="1" dirty="0" smtClean="0">
                <a:solidFill>
                  <a:srgbClr val="FF0000"/>
                </a:solidFill>
                <a:latin typeface="Arial Black" pitchFamily="34" charset="0"/>
              </a:rPr>
              <a:t/>
            </a:r>
            <a:br>
              <a:rPr lang="en-US" sz="4400" b="1" dirty="0" smtClean="0">
                <a:solidFill>
                  <a:srgbClr val="FF0000"/>
                </a:solidFill>
                <a:latin typeface="Arial Black" pitchFamily="34" charset="0"/>
              </a:rPr>
            </a:br>
            <a:r>
              <a:rPr lang="en-US" sz="4400" b="1" dirty="0" smtClean="0">
                <a:solidFill>
                  <a:srgbClr val="FF0000"/>
                </a:solidFill>
                <a:latin typeface="Arial Black" pitchFamily="34" charset="0"/>
              </a:rPr>
              <a:t/>
            </a:r>
            <a:br>
              <a:rPr lang="en-US" sz="4400" b="1" dirty="0" smtClean="0">
                <a:solidFill>
                  <a:srgbClr val="FF0000"/>
                </a:solidFill>
                <a:latin typeface="Arial Black" pitchFamily="34" charset="0"/>
              </a:rPr>
            </a:br>
            <a:r>
              <a:rPr lang="en-US" sz="4400" b="1" dirty="0" smtClean="0">
                <a:solidFill>
                  <a:srgbClr val="FF0000"/>
                </a:solidFill>
                <a:latin typeface="Arial Black" pitchFamily="34" charset="0"/>
              </a:rPr>
              <a:t>Fertilization of Fish Ponds</a:t>
            </a:r>
            <a:r>
              <a:rPr lang="en-US" sz="5400" b="1" dirty="0" smtClean="0">
                <a:solidFill>
                  <a:srgbClr val="FF0000"/>
                </a:solidFill>
                <a:latin typeface="Arial Black" pitchFamily="34" charset="0"/>
              </a:rPr>
              <a:t/>
            </a:r>
            <a:br>
              <a:rPr lang="en-US" sz="5400" b="1" dirty="0" smtClean="0">
                <a:solidFill>
                  <a:srgbClr val="FF0000"/>
                </a:solidFill>
                <a:latin typeface="Arial Black" pitchFamily="34" charset="0"/>
              </a:rPr>
            </a:br>
            <a:endParaRPr lang="en-US" dirty="0"/>
          </a:p>
        </p:txBody>
      </p:sp>
      <p:sp>
        <p:nvSpPr>
          <p:cNvPr id="3" name="Content Placeholder 2"/>
          <p:cNvSpPr>
            <a:spLocks noGrp="1"/>
          </p:cNvSpPr>
          <p:nvPr>
            <p:ph idx="1"/>
          </p:nvPr>
        </p:nvSpPr>
        <p:spPr>
          <a:xfrm>
            <a:off x="457200" y="1143000"/>
            <a:ext cx="8229600" cy="5486400"/>
          </a:xfrm>
        </p:spPr>
        <p:txBody>
          <a:bodyPr>
            <a:normAutofit/>
          </a:bodyPr>
          <a:lstStyle/>
          <a:p>
            <a:r>
              <a:rPr lang="en-US" dirty="0" smtClean="0"/>
              <a:t>The primary purpose of fertilization is to increase its productivity by increasing the essential nutrients </a:t>
            </a:r>
          </a:p>
          <a:p>
            <a:r>
              <a:rPr lang="en-US" dirty="0" smtClean="0"/>
              <a:t>To direct all the primary, secondary and tertiary levels of productivity towards the maximum yield of fish </a:t>
            </a:r>
          </a:p>
          <a:p>
            <a:r>
              <a:rPr lang="en-US" dirty="0" smtClean="0"/>
              <a:t>Ensure a more hygienic, economic and simpler means of increasing fish production compared to artificial feeding</a:t>
            </a:r>
          </a:p>
          <a:p>
            <a:r>
              <a:rPr lang="en-US" dirty="0" smtClean="0"/>
              <a:t>The use of organic manure known to Chinese as far back as 4</a:t>
            </a:r>
            <a:r>
              <a:rPr lang="en-US" baseline="30000" dirty="0" smtClean="0"/>
              <a:t>th</a:t>
            </a:r>
            <a:r>
              <a:rPr lang="en-US" dirty="0" smtClean="0"/>
              <a:t> and 5</a:t>
            </a:r>
            <a:r>
              <a:rPr lang="en-US" baseline="30000" dirty="0" smtClean="0"/>
              <a:t>th</a:t>
            </a:r>
            <a:r>
              <a:rPr lang="en-US" dirty="0" smtClean="0"/>
              <a:t> centuries, however, use of inorganic fertilizers has recently been developed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ctr"/>
            <a:r>
              <a:rPr lang="en-US" sz="4000" dirty="0" smtClean="0">
                <a:solidFill>
                  <a:srgbClr val="FF0000"/>
                </a:solidFill>
                <a:latin typeface="Arial Black" pitchFamily="34" charset="0"/>
              </a:rPr>
              <a:t>Inorganic fertilizers</a:t>
            </a:r>
            <a:endParaRPr lang="en-US" sz="4000" dirty="0">
              <a:solidFill>
                <a:srgbClr val="FF0000"/>
              </a:solidFill>
              <a:latin typeface="Arial Black" pitchFamily="34" charset="0"/>
            </a:endParaRPr>
          </a:p>
        </p:txBody>
      </p:sp>
      <p:sp>
        <p:nvSpPr>
          <p:cNvPr id="3" name="Content Placeholder 2"/>
          <p:cNvSpPr>
            <a:spLocks noGrp="1"/>
          </p:cNvSpPr>
          <p:nvPr>
            <p:ph idx="1"/>
          </p:nvPr>
        </p:nvSpPr>
        <p:spPr/>
        <p:txBody>
          <a:bodyPr/>
          <a:lstStyle/>
          <a:p>
            <a:r>
              <a:rPr lang="en-US" dirty="0" smtClean="0"/>
              <a:t>May be grouped as under:</a:t>
            </a:r>
          </a:p>
          <a:p>
            <a:pPr marL="880110" lvl="1" indent="-514350">
              <a:buFont typeface="+mj-lt"/>
              <a:buAutoNum type="arabicPeriod"/>
            </a:pPr>
            <a:r>
              <a:rPr lang="en-US" dirty="0" smtClean="0"/>
              <a:t>Limestone &amp; lime</a:t>
            </a:r>
          </a:p>
          <a:p>
            <a:pPr marL="880110" lvl="1" indent="-514350">
              <a:buFont typeface="+mj-lt"/>
              <a:buAutoNum type="arabicPeriod"/>
            </a:pPr>
            <a:r>
              <a:rPr lang="en-US" dirty="0" smtClean="0"/>
              <a:t>Phosphorus</a:t>
            </a:r>
          </a:p>
          <a:p>
            <a:pPr marL="880110" lvl="1" indent="-514350">
              <a:buFont typeface="+mj-lt"/>
              <a:buAutoNum type="arabicPeriod"/>
            </a:pPr>
            <a:r>
              <a:rPr lang="en-US" dirty="0" smtClean="0"/>
              <a:t>Nitrogen</a:t>
            </a:r>
          </a:p>
          <a:p>
            <a:pPr marL="880110" lvl="1" indent="-514350">
              <a:buFont typeface="+mj-lt"/>
              <a:buAutoNum type="arabicPeriod"/>
            </a:pPr>
            <a:r>
              <a:rPr lang="en-US" dirty="0" smtClean="0"/>
              <a:t>Potassium</a:t>
            </a:r>
          </a:p>
          <a:p>
            <a:pPr marL="880110" lvl="1" indent="-514350">
              <a:buFont typeface="+mj-lt"/>
              <a:buAutoNum type="arabicPeriod"/>
            </a:pPr>
            <a:r>
              <a:rPr lang="en-US" dirty="0" smtClean="0"/>
              <a:t>Magnesium</a:t>
            </a:r>
          </a:p>
          <a:p>
            <a:pPr marL="880110" lvl="1" indent="-514350">
              <a:buFont typeface="+mj-lt"/>
              <a:buAutoNum type="arabicPeriod"/>
            </a:pPr>
            <a:r>
              <a:rPr lang="en-US" dirty="0" smtClean="0"/>
              <a:t>Trace elements</a:t>
            </a:r>
          </a:p>
          <a:p>
            <a:pPr marL="880110" lvl="1" indent="-514350">
              <a:buFont typeface="+mj-lt"/>
              <a:buAutoNum type="arabicPeriod"/>
            </a:pPr>
            <a:r>
              <a:rPr lang="en-US" dirty="0" smtClean="0"/>
              <a:t>At present mostly DAP &amp; Urea are used to provide most of the necessary elements in fish pond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ctr"/>
            <a:r>
              <a:rPr lang="en-US" sz="4000" dirty="0" smtClean="0">
                <a:solidFill>
                  <a:srgbClr val="FF0000"/>
                </a:solidFill>
                <a:latin typeface="Arial Black" pitchFamily="34" charset="0"/>
              </a:rPr>
              <a:t>Organic fertilizers</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935480"/>
            <a:ext cx="8229600" cy="4617720"/>
          </a:xfrm>
        </p:spPr>
        <p:txBody>
          <a:bodyPr>
            <a:normAutofit lnSpcReduction="10000"/>
          </a:bodyPr>
          <a:lstStyle/>
          <a:p>
            <a:r>
              <a:rPr lang="en-US" dirty="0" smtClean="0"/>
              <a:t>Cow dung</a:t>
            </a:r>
          </a:p>
          <a:p>
            <a:r>
              <a:rPr lang="en-US" dirty="0" smtClean="0"/>
              <a:t>Poultry manure</a:t>
            </a:r>
          </a:p>
          <a:p>
            <a:r>
              <a:rPr lang="en-US" dirty="0" smtClean="0"/>
              <a:t>Compost fertilizer, </a:t>
            </a:r>
            <a:r>
              <a:rPr lang="en-US" dirty="0" smtClean="0"/>
              <a:t>silage, </a:t>
            </a:r>
            <a:r>
              <a:rPr lang="en-US" dirty="0" smtClean="0"/>
              <a:t>sewage, oil cakes, etc.</a:t>
            </a:r>
          </a:p>
          <a:p>
            <a:r>
              <a:rPr lang="en-US" dirty="0" smtClean="0"/>
              <a:t>Considered more preferable due to:</a:t>
            </a:r>
          </a:p>
          <a:p>
            <a:pPr marL="850392" lvl="1" indent="-457200">
              <a:buFont typeface="+mj-lt"/>
              <a:buAutoNum type="arabicPeriod"/>
            </a:pPr>
            <a:r>
              <a:rPr lang="en-US" dirty="0" smtClean="0"/>
              <a:t>Provide ready-made mass of organic matter containing all the necessary nutrients</a:t>
            </a:r>
          </a:p>
          <a:p>
            <a:pPr marL="850392" lvl="1" indent="-457200">
              <a:buFont typeface="+mj-lt"/>
              <a:buAutoNum type="arabicPeriod"/>
            </a:pPr>
            <a:r>
              <a:rPr lang="en-US" dirty="0" smtClean="0"/>
              <a:t>Stimulate the growth of bacteria</a:t>
            </a:r>
          </a:p>
          <a:p>
            <a:pPr marL="850392" lvl="1" indent="-457200">
              <a:buFont typeface="+mj-lt"/>
              <a:buAutoNum type="arabicPeriod"/>
            </a:pPr>
            <a:r>
              <a:rPr lang="en-US" dirty="0" smtClean="0"/>
              <a:t>Useful for conditioning the structure of soil</a:t>
            </a:r>
          </a:p>
          <a:p>
            <a:pPr marL="850392" lvl="1" indent="-457200">
              <a:buFont typeface="+mj-lt"/>
              <a:buAutoNum type="arabicPeriod"/>
            </a:pPr>
            <a:r>
              <a:rPr lang="en-US" dirty="0" smtClean="0"/>
              <a:t>Release nutrients at slow rate thus sustaining fertility of water over a long period</a:t>
            </a:r>
          </a:p>
          <a:p>
            <a:pPr marL="850392" lvl="1" indent="-457200">
              <a:buFont typeface="+mj-lt"/>
              <a:buAutoNum type="arabicPeriod"/>
            </a:pPr>
            <a:r>
              <a:rPr lang="en-US" dirty="0" smtClean="0"/>
              <a:t>Comparatively cheaper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Autofit/>
          </a:bodyPr>
          <a:lstStyle/>
          <a:p>
            <a:pPr algn="ctr"/>
            <a:r>
              <a:rPr lang="en-US" sz="4000" dirty="0" smtClean="0">
                <a:solidFill>
                  <a:srgbClr val="FF0000"/>
                </a:solidFill>
                <a:latin typeface="Arial Black" pitchFamily="34" charset="0"/>
              </a:rPr>
              <a:t/>
            </a:r>
            <a:br>
              <a:rPr lang="en-US" sz="4000" dirty="0" smtClean="0">
                <a:solidFill>
                  <a:srgbClr val="FF0000"/>
                </a:solidFill>
                <a:latin typeface="Arial Black" pitchFamily="34" charset="0"/>
              </a:rPr>
            </a:br>
            <a:r>
              <a:rPr lang="en-US" sz="4000" dirty="0">
                <a:solidFill>
                  <a:srgbClr val="FF0000"/>
                </a:solidFill>
                <a:latin typeface="Arial Black" pitchFamily="34" charset="0"/>
              </a:rPr>
              <a:t/>
            </a:r>
            <a:br>
              <a:rPr lang="en-US" sz="4000" dirty="0">
                <a:solidFill>
                  <a:srgbClr val="FF0000"/>
                </a:solidFill>
                <a:latin typeface="Arial Black" pitchFamily="34" charset="0"/>
              </a:rPr>
            </a:br>
            <a:r>
              <a:rPr lang="en-US" sz="4000" dirty="0" smtClean="0">
                <a:solidFill>
                  <a:srgbClr val="FF0000"/>
                </a:solidFill>
                <a:latin typeface="Arial Black" pitchFamily="34" charset="0"/>
              </a:rPr>
              <a:t/>
            </a:r>
            <a:br>
              <a:rPr lang="en-US" sz="4000" dirty="0" smtClean="0">
                <a:solidFill>
                  <a:srgbClr val="FF0000"/>
                </a:solidFill>
                <a:latin typeface="Arial Black" pitchFamily="34" charset="0"/>
              </a:rPr>
            </a:br>
            <a:r>
              <a:rPr lang="en-US" sz="3600" dirty="0" smtClean="0">
                <a:solidFill>
                  <a:srgbClr val="FF0000"/>
                </a:solidFill>
                <a:latin typeface="Arial Black" pitchFamily="34" charset="0"/>
              </a:rPr>
              <a:t>Draw backs of organic fertilizers</a:t>
            </a:r>
            <a:endParaRPr lang="en-US" sz="3600" dirty="0">
              <a:solidFill>
                <a:srgbClr val="FF0000"/>
              </a:solidFill>
              <a:latin typeface="Arial Black" pitchFamily="34" charset="0"/>
            </a:endParaRPr>
          </a:p>
        </p:txBody>
      </p:sp>
      <p:sp>
        <p:nvSpPr>
          <p:cNvPr id="3" name="Content Placeholder 2"/>
          <p:cNvSpPr>
            <a:spLocks noGrp="1"/>
          </p:cNvSpPr>
          <p:nvPr>
            <p:ph idx="1"/>
          </p:nvPr>
        </p:nvSpPr>
        <p:spPr/>
        <p:txBody>
          <a:bodyPr/>
          <a:lstStyle/>
          <a:p>
            <a:r>
              <a:rPr lang="en-US" dirty="0" smtClean="0"/>
              <a:t>Cause oxygen deficit</a:t>
            </a:r>
          </a:p>
          <a:p>
            <a:r>
              <a:rPr lang="en-US" dirty="0" smtClean="0"/>
              <a:t>Introduce some harmful bacteria, parasites or diseases</a:t>
            </a:r>
          </a:p>
          <a:p>
            <a:r>
              <a:rPr lang="en-US" dirty="0" smtClean="0"/>
              <a:t>Favors diseases like gill rot</a:t>
            </a:r>
          </a:p>
          <a:p>
            <a:r>
              <a:rPr lang="en-US" dirty="0" smtClean="0"/>
              <a:t>Excessive use enhances the production toxic gases and</a:t>
            </a:r>
          </a:p>
          <a:p>
            <a:r>
              <a:rPr lang="en-US" dirty="0" smtClean="0"/>
              <a:t>Offend aesthetic value of a pond make pond less desirable for bathing, swimming and drinking</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ctr"/>
            <a:r>
              <a:rPr lang="en-US" sz="4000" dirty="0" smtClean="0">
                <a:solidFill>
                  <a:srgbClr val="FF0000"/>
                </a:solidFill>
                <a:latin typeface="Arial Black" pitchFamily="34" charset="0"/>
              </a:rPr>
              <a:t>Dosages of fertilizers</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76400"/>
            <a:ext cx="8229600" cy="4648200"/>
          </a:xfrm>
        </p:spPr>
        <p:txBody>
          <a:bodyPr>
            <a:normAutofit/>
          </a:bodyPr>
          <a:lstStyle/>
          <a:p>
            <a:r>
              <a:rPr lang="en-US" dirty="0" smtClean="0"/>
              <a:t>Per acre dose/15days during warm months</a:t>
            </a:r>
          </a:p>
          <a:p>
            <a:r>
              <a:rPr lang="en-US" dirty="0" smtClean="0"/>
              <a:t>Case 1:</a:t>
            </a:r>
          </a:p>
          <a:p>
            <a:r>
              <a:rPr lang="en-US" dirty="0" smtClean="0"/>
              <a:t>Di Ammonium Phosphate			9kg</a:t>
            </a:r>
          </a:p>
          <a:p>
            <a:r>
              <a:rPr lang="en-US" dirty="0" smtClean="0"/>
              <a:t>Urea						2kg</a:t>
            </a:r>
          </a:p>
          <a:p>
            <a:r>
              <a:rPr lang="en-US" dirty="0" smtClean="0"/>
              <a:t>Cow Dung						500kg</a:t>
            </a:r>
          </a:p>
          <a:p>
            <a:r>
              <a:rPr lang="en-US" dirty="0" smtClean="0"/>
              <a:t>Case 2:</a:t>
            </a:r>
          </a:p>
          <a:p>
            <a:r>
              <a:rPr lang="en-US" dirty="0" smtClean="0"/>
              <a:t>Di Ammonium Phosphate			4kg</a:t>
            </a:r>
          </a:p>
          <a:p>
            <a:r>
              <a:rPr lang="en-US" dirty="0" smtClean="0"/>
              <a:t>Urea						3kg</a:t>
            </a:r>
          </a:p>
          <a:p>
            <a:r>
              <a:rPr lang="en-US" dirty="0" smtClean="0"/>
              <a:t>Poultry manure					500kg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noAutofit/>
          </a:bodyPr>
          <a:lstStyle/>
          <a:p>
            <a:pPr algn="ctr"/>
            <a:r>
              <a:rPr lang="en-US" sz="4000" b="1" dirty="0" smtClean="0">
                <a:solidFill>
                  <a:srgbClr val="FF0000"/>
                </a:solidFill>
                <a:latin typeface="Arial Black" pitchFamily="34" charset="0"/>
              </a:rPr>
              <a:t>Use of domestic water or sewage</a:t>
            </a:r>
            <a:endParaRPr lang="en-US" sz="4000" b="1" dirty="0">
              <a:solidFill>
                <a:srgbClr val="FF0000"/>
              </a:solidFill>
              <a:latin typeface="Arial Black" pitchFamily="34" charset="0"/>
            </a:endParaRPr>
          </a:p>
        </p:txBody>
      </p:sp>
      <p:sp>
        <p:nvSpPr>
          <p:cNvPr id="3" name="Content Placeholder 2"/>
          <p:cNvSpPr>
            <a:spLocks noGrp="1"/>
          </p:cNvSpPr>
          <p:nvPr>
            <p:ph idx="1"/>
          </p:nvPr>
        </p:nvSpPr>
        <p:spPr>
          <a:xfrm>
            <a:off x="457200" y="1935480"/>
            <a:ext cx="8229600" cy="4693920"/>
          </a:xfrm>
        </p:spPr>
        <p:txBody>
          <a:bodyPr/>
          <a:lstStyle/>
          <a:p>
            <a:r>
              <a:rPr lang="en-US" dirty="0" smtClean="0"/>
              <a:t>Attracted wide attention in various parts of the world</a:t>
            </a:r>
          </a:p>
          <a:p>
            <a:r>
              <a:rPr lang="en-US" dirty="0" smtClean="0"/>
              <a:t>Not only reduce the cost but protects the environment</a:t>
            </a:r>
          </a:p>
          <a:p>
            <a:r>
              <a:rPr lang="en-US" dirty="0" smtClean="0"/>
              <a:t>An average production of 300-400kg/ha has been obtained in carp culture in China, Taiwan, </a:t>
            </a:r>
            <a:r>
              <a:rPr lang="en-US" dirty="0" err="1" smtClean="0"/>
              <a:t>Hongkong</a:t>
            </a:r>
            <a:r>
              <a:rPr lang="en-US" dirty="0" smtClean="0"/>
              <a:t>, and Israel</a:t>
            </a:r>
          </a:p>
          <a:p>
            <a:r>
              <a:rPr lang="en-US" dirty="0" smtClean="0"/>
              <a:t>In Poland, </a:t>
            </a:r>
            <a:r>
              <a:rPr lang="en-US" dirty="0" err="1" smtClean="0"/>
              <a:t>Wolny</a:t>
            </a:r>
            <a:r>
              <a:rPr lang="en-US" dirty="0" smtClean="0"/>
              <a:t> (1962) obtained a yield of 1318kg/ha by utilizing untreated sewage effluents</a:t>
            </a:r>
          </a:p>
          <a:p>
            <a:r>
              <a:rPr lang="en-US" dirty="0" err="1" smtClean="0"/>
              <a:t>Jhingran</a:t>
            </a:r>
            <a:r>
              <a:rPr lang="en-US" dirty="0" smtClean="0"/>
              <a:t> (1974), that fish ponds in Calcutta, when treated periodically with sewage diluted in 1:4 gave excellent results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ctr"/>
            <a:r>
              <a:rPr lang="en-US" sz="4000" b="1" dirty="0" smtClean="0">
                <a:solidFill>
                  <a:srgbClr val="FF0000"/>
                </a:solidFill>
                <a:latin typeface="Arial Black" pitchFamily="34" charset="0"/>
              </a:rPr>
              <a:t>Green manuring</a:t>
            </a:r>
            <a:endParaRPr lang="en-US" sz="4000" b="1"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smtClean="0"/>
              <a:t>With the help of cut aquatic or terrestrial plants or by sowing a crop on the pond bottom also gives good results</a:t>
            </a:r>
          </a:p>
          <a:p>
            <a:r>
              <a:rPr lang="en-US" dirty="0" smtClean="0"/>
              <a:t>The cut plants in the form of raft-like bundles or stacked heaps are placed along the marginal areas of the bottom</a:t>
            </a:r>
          </a:p>
          <a:p>
            <a:r>
              <a:rPr lang="en-US" dirty="0" smtClean="0"/>
              <a:t>Soft plants should be preferred that decompose in 10-14 days</a:t>
            </a:r>
          </a:p>
          <a:p>
            <a:r>
              <a:rPr lang="en-US" dirty="0" smtClean="0"/>
              <a:t>The decaying plants results in vigorous development of benthos, particularly oligo-chaetes and chironomid larvae which provide food to fish and enhance productivity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a:bodyPr>
          <a:lstStyle/>
          <a:p>
            <a:pPr algn="ctr"/>
            <a:r>
              <a:rPr lang="en-US" sz="4000" dirty="0" smtClean="0">
                <a:solidFill>
                  <a:srgbClr val="FF0000"/>
                </a:solidFill>
                <a:latin typeface="Arial Black" pitchFamily="34" charset="0"/>
              </a:rPr>
              <a:t>Compost fertilizer</a:t>
            </a:r>
            <a:endParaRPr lang="en-US" sz="4000" dirty="0">
              <a:solidFill>
                <a:srgbClr val="FF0000"/>
              </a:solidFill>
              <a:latin typeface="Arial Black" pitchFamily="34" charset="0"/>
            </a:endParaRPr>
          </a:p>
        </p:txBody>
      </p:sp>
      <p:sp>
        <p:nvSpPr>
          <p:cNvPr id="3" name="Content Placeholder 2"/>
          <p:cNvSpPr>
            <a:spLocks noGrp="1"/>
          </p:cNvSpPr>
          <p:nvPr>
            <p:ph idx="1"/>
          </p:nvPr>
        </p:nvSpPr>
        <p:spPr>
          <a:xfrm>
            <a:off x="457200" y="1600200"/>
            <a:ext cx="8229600" cy="4953000"/>
          </a:xfrm>
        </p:spPr>
        <p:txBody>
          <a:bodyPr/>
          <a:lstStyle/>
          <a:p>
            <a:r>
              <a:rPr lang="en-US" dirty="0" smtClean="0"/>
              <a:t>Widely used for fertilizing fish ponds in China and Taiwan</a:t>
            </a:r>
          </a:p>
          <a:p>
            <a:r>
              <a:rPr lang="en-US" dirty="0" smtClean="0"/>
              <a:t>Commonly prepared from organic manure and vegetable matter in especially constructed composting tanks or large earthen pits</a:t>
            </a:r>
          </a:p>
          <a:p>
            <a:r>
              <a:rPr lang="en-US" dirty="0" smtClean="0"/>
              <a:t>Methodology:</a:t>
            </a:r>
          </a:p>
          <a:p>
            <a:pPr marL="850392" lvl="1" indent="-457200">
              <a:buFont typeface="+mj-lt"/>
              <a:buAutoNum type="arabicPeriod"/>
            </a:pPr>
            <a:r>
              <a:rPr lang="en-US" dirty="0" smtClean="0"/>
              <a:t>Pile, all available organic matter, such as green grass, leaves, aquatic weeds then cut into small pieces, rice husk, household garbage etc, about 30cm high</a:t>
            </a:r>
          </a:p>
          <a:p>
            <a:pPr marL="850392" lvl="1" indent="-457200">
              <a:buFont typeface="+mj-lt"/>
              <a:buAutoNum type="arabicPeriod"/>
            </a:pPr>
            <a:r>
              <a:rPr lang="en-US" dirty="0" smtClean="0"/>
              <a:t>Put a layer of animal manure on top of this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391</TotalTime>
  <Words>1195</Words>
  <Application>Microsoft Office PowerPoint</Application>
  <PresentationFormat>On-screen Show (4:3)</PresentationFormat>
  <Paragraphs>109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PowerPoint Presentation</vt:lpstr>
      <vt:lpstr>   Fertilization of Fish Ponds </vt:lpstr>
      <vt:lpstr>Inorganic fertilizers</vt:lpstr>
      <vt:lpstr>Organic fertilizers</vt:lpstr>
      <vt:lpstr>   Draw backs of organic fertilizers</vt:lpstr>
      <vt:lpstr>Dosages of fertilizers</vt:lpstr>
      <vt:lpstr>Use of domestic water or sewage</vt:lpstr>
      <vt:lpstr>Green manuring</vt:lpstr>
      <vt:lpstr>Compost fertilizer</vt:lpstr>
      <vt:lpstr>PowerPoint Presentation</vt:lpstr>
      <vt:lpstr>When to fertilize?</vt:lpstr>
      <vt:lpstr>PowerPoint Presentation</vt:lpstr>
      <vt:lpstr>Phosphate Fertilizer</vt:lpstr>
      <vt:lpstr>Types</vt:lpstr>
      <vt:lpstr>Production/yield</vt:lpstr>
      <vt:lpstr>Nitrogen Fertilizer</vt:lpstr>
      <vt:lpstr>Importance and types of nitrogen fertilizers</vt:lpstr>
      <vt:lpstr>Contd….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MyUserName</cp:lastModifiedBy>
  <cp:revision>29</cp:revision>
  <dcterms:created xsi:type="dcterms:W3CDTF">2006-08-16T00:00:00Z</dcterms:created>
  <dcterms:modified xsi:type="dcterms:W3CDTF">2016-10-03T07:04:56Z</dcterms:modified>
</cp:coreProperties>
</file>