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84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2" r:id="rId19"/>
    <p:sldId id="283" r:id="rId20"/>
    <p:sldId id="277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91FA-AA16-4BE7-AFBA-A44BC2BE2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Fish Diseases &amp; Their Control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90600"/>
            <a:ext cx="4040188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Control Measures</a:t>
            </a:r>
          </a:p>
          <a:p>
            <a:r>
              <a:rPr lang="en-US" sz="2000" dirty="0" smtClean="0"/>
              <a:t>Use of antibiotics e.g. Oxytetracycline either in feed or injection @ 1mg/100gm body weight</a:t>
            </a:r>
          </a:p>
          <a:p>
            <a:r>
              <a:rPr lang="en-US" sz="2000" dirty="0" smtClean="0"/>
              <a:t>Bath in KMnO</a:t>
            </a:r>
            <a:r>
              <a:rPr lang="en-US" sz="1600" dirty="0" smtClean="0"/>
              <a:t>4</a:t>
            </a:r>
            <a:r>
              <a:rPr lang="en-US" sz="2000" dirty="0" smtClean="0"/>
              <a:t> 5ppm for 2 minutes</a:t>
            </a:r>
          </a:p>
          <a:p>
            <a:r>
              <a:rPr lang="en-US" sz="2000" dirty="0" smtClean="0"/>
              <a:t>Dead fish should be removed and buried</a:t>
            </a:r>
          </a:p>
          <a:p>
            <a:endParaRPr lang="en-US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86639" y="1066801"/>
            <a:ext cx="3958547" cy="49530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Fin Rot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4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Because of bacterium </a:t>
            </a:r>
            <a:r>
              <a:rPr lang="en-US" sz="2800" i="1" dirty="0" smtClean="0"/>
              <a:t>Aeromonas</a:t>
            </a:r>
            <a:r>
              <a:rPr lang="en-US" sz="2800" dirty="0" smtClean="0"/>
              <a:t> and </a:t>
            </a:r>
            <a:r>
              <a:rPr lang="en-US" sz="2800" i="1" dirty="0" smtClean="0"/>
              <a:t>Pseudomonas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Fish become  sluggish and fins become black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Cuts and wounds appear on fins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Only fin base left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 smtClean="0"/>
              <a:t>Control Measures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CuSO</a:t>
            </a:r>
            <a:r>
              <a:rPr lang="en-US" sz="2000" dirty="0" smtClean="0"/>
              <a:t>4 </a:t>
            </a:r>
            <a:r>
              <a:rPr lang="en-US" sz="2800" dirty="0" smtClean="0"/>
              <a:t>Bath 50mg/lit for one minute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Apply Mercuric Chloride on fins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642" y="2286000"/>
            <a:ext cx="3885715" cy="21336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Epizootic Ulcerative Syndrome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(EUS)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Fungus </a:t>
            </a:r>
            <a:r>
              <a:rPr lang="en-US" i="1" dirty="0" err="1" smtClean="0"/>
              <a:t>Aphanomyces</a:t>
            </a:r>
            <a:endParaRPr lang="en-US" i="1" dirty="0" smtClean="0"/>
          </a:p>
          <a:p>
            <a:r>
              <a:rPr lang="en-US" dirty="0" smtClean="0"/>
              <a:t>First considered to be caused by Virus</a:t>
            </a:r>
          </a:p>
          <a:p>
            <a:r>
              <a:rPr lang="en-US" dirty="0" smtClean="0"/>
              <a:t>Some scientists consider it to be because of Bacterium </a:t>
            </a:r>
            <a:r>
              <a:rPr lang="en-US" i="1" dirty="0" smtClean="0"/>
              <a:t>Aeromonas </a:t>
            </a:r>
            <a:r>
              <a:rPr lang="en-US" i="1" dirty="0" err="1" smtClean="0"/>
              <a:t>invadance</a:t>
            </a:r>
            <a:endParaRPr lang="en-US" i="1" dirty="0" smtClean="0"/>
          </a:p>
          <a:p>
            <a:r>
              <a:rPr lang="en-US" dirty="0" smtClean="0"/>
              <a:t>Discovered in Pakistan in 1996</a:t>
            </a:r>
          </a:p>
          <a:p>
            <a:r>
              <a:rPr lang="en-US" dirty="0" smtClean="0"/>
              <a:t>Most dangerous can cause high mortality</a:t>
            </a:r>
          </a:p>
          <a:p>
            <a:r>
              <a:rPr lang="en-US" dirty="0" smtClean="0"/>
              <a:t>Attack is likely in winters and in oxygen deficiency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Epizootic Ulcerative Syndrome</a:t>
            </a:r>
            <a:b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(EUS)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b="1" dirty="0" smtClean="0"/>
              <a:t>Sign of Diseases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Red spots on skin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Restrict feeding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Scales become detach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Fish become sluggish and swim on surface with head out of water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 smtClean="0"/>
              <a:t>Control Measures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Avoid unnecessary Netting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Disinfection of ponds and utensils and nets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Avoid overstocking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KMnO</a:t>
            </a:r>
            <a:r>
              <a:rPr lang="en-US" sz="2000" dirty="0" smtClean="0"/>
              <a:t>4</a:t>
            </a:r>
            <a:r>
              <a:rPr lang="en-US" sz="2800" dirty="0" smtClean="0"/>
              <a:t> bath 5ppm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Bleaching Powder bath 1ppm or5-10Kg/hector in pond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Oxytetracyclin</a:t>
            </a:r>
            <a:r>
              <a:rPr lang="en-US" sz="2800" dirty="0" smtClean="0"/>
              <a:t> in feed @ 60mg/Kg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1% common Salt bath for one hour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rial Black" pitchFamily="34" charset="0"/>
              </a:rPr>
              <a:t>Costiasis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Caused by flagellate </a:t>
            </a:r>
            <a:r>
              <a:rPr lang="en-US" sz="2400" i="1" dirty="0" err="1" smtClean="0"/>
              <a:t>Costia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necatrix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When there is excessive cow dung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Scarcity of food and pH acidic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Sign of Disease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Slimy Secretion on skin, fins and gills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Red patches on skin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Gills become brownish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Control Measures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Bath in 40ml </a:t>
            </a:r>
            <a:r>
              <a:rPr lang="en-US" sz="2400" dirty="0" err="1" smtClean="0"/>
              <a:t>Formaline</a:t>
            </a:r>
            <a:r>
              <a:rPr lang="en-US" sz="2400" dirty="0" smtClean="0"/>
              <a:t> in 100liters water for 15 minutes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Bath in 10gm </a:t>
            </a:r>
            <a:r>
              <a:rPr lang="en-US" sz="2400" dirty="0" err="1" smtClean="0"/>
              <a:t>NaCl</a:t>
            </a:r>
            <a:r>
              <a:rPr lang="en-US" sz="2400" dirty="0" smtClean="0"/>
              <a:t> in 100liters for 20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Dactylogyrus</a:t>
            </a:r>
            <a:endParaRPr lang="en-US" alt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Known as Gill Fluke </a:t>
            </a:r>
            <a:r>
              <a:rPr lang="en-US" altLang="en-US" i="1" dirty="0" err="1" smtClean="0"/>
              <a:t>Dactylogyrus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vaslator</a:t>
            </a:r>
            <a:endParaRPr lang="en-US" altLang="en-US" i="1" dirty="0" smtClean="0"/>
          </a:p>
          <a:p>
            <a:pPr eaLnBrk="1" hangingPunct="1">
              <a:buFontTx/>
              <a:buNone/>
            </a:pPr>
            <a:r>
              <a:rPr lang="en-US" altLang="en-US" b="1" dirty="0" smtClean="0"/>
              <a:t>Sign of Disease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Gills swell and gray at edges and partly destroyed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Control Measures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Formalin bath 1ml/lit for 15 minutes</a:t>
            </a:r>
          </a:p>
          <a:p>
            <a:pPr eaLnBrk="1" hangingPunct="1">
              <a:buFontTx/>
              <a:buNone/>
            </a:pPr>
            <a:r>
              <a:rPr lang="en-US" altLang="en-US" dirty="0" err="1" smtClean="0"/>
              <a:t>NaCl</a:t>
            </a:r>
            <a:r>
              <a:rPr lang="en-US" altLang="en-US" dirty="0" smtClean="0"/>
              <a:t> bath 25gm/lit for 10 minutes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19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Argulosis</a:t>
            </a:r>
            <a:endParaRPr lang="en-US" alt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Argulus is crustacean parasite</a:t>
            </a:r>
          </a:p>
          <a:p>
            <a:pPr eaLnBrk="1" hangingPunct="1"/>
            <a:r>
              <a:rPr lang="en-US" altLang="en-US" smtClean="0"/>
              <a:t>Attaches to skin of fish at base of fins</a:t>
            </a:r>
          </a:p>
          <a:p>
            <a:pPr eaLnBrk="1" hangingPunct="1"/>
            <a:r>
              <a:rPr lang="en-US" altLang="en-US" smtClean="0"/>
              <a:t>Anemia may result</a:t>
            </a:r>
          </a:p>
          <a:p>
            <a:pPr eaLnBrk="1" hangingPunct="1"/>
            <a:r>
              <a:rPr lang="en-US" altLang="en-US" smtClean="0"/>
              <a:t>Argulus may produce toxic substances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Control Measures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Bath in Lysol 1m/5lit water for 5-10 seconds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KmNO</a:t>
            </a:r>
            <a:r>
              <a:rPr lang="en-US" altLang="en-US" sz="2400" smtClean="0"/>
              <a:t>4</a:t>
            </a:r>
            <a:r>
              <a:rPr lang="en-US" altLang="en-US" smtClean="0"/>
              <a:t> bath 1gm/lit for 40 seconds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192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LERNEASIS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Because of a crustacean </a:t>
            </a:r>
            <a:r>
              <a:rPr lang="en-US" altLang="en-US" sz="2400" dirty="0" err="1" smtClean="0"/>
              <a:t>Lernaea</a:t>
            </a:r>
            <a:r>
              <a:rPr lang="en-US" altLang="en-US" sz="2400" dirty="0" smtClean="0"/>
              <a:t> thread like 9-22mm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Attaches with fish body with antennae and enters below scales and cause detachment of scales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Attack mostly in spring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Fish rub its body with some object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Growth stagnant and fish mortality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/>
              <a:t>Control Measures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Remove </a:t>
            </a:r>
            <a:r>
              <a:rPr lang="en-US" altLang="en-US" sz="2400" dirty="0" err="1" smtClean="0"/>
              <a:t>lernaea</a:t>
            </a:r>
            <a:r>
              <a:rPr lang="en-US" altLang="en-US" sz="2400" dirty="0" smtClean="0"/>
              <a:t> with forceps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Bath in KMnO</a:t>
            </a:r>
            <a:r>
              <a:rPr lang="en-US" altLang="en-US" sz="2000" dirty="0" smtClean="0"/>
              <a:t>4</a:t>
            </a:r>
            <a:r>
              <a:rPr lang="en-US" altLang="en-US" sz="2400" dirty="0" smtClean="0"/>
              <a:t> 25ppm  for few seconds &amp; repeat after few days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Disinfection of </a:t>
            </a:r>
            <a:r>
              <a:rPr lang="en-US" altLang="en-US" sz="2400" dirty="0" err="1" smtClean="0"/>
              <a:t>equipments</a:t>
            </a:r>
            <a:r>
              <a:rPr lang="en-US" altLang="en-US" sz="2400" dirty="0" smtClean="0"/>
              <a:t> with KMnO</a:t>
            </a:r>
            <a:r>
              <a:rPr lang="en-US" altLang="en-US" sz="1800" dirty="0" smtClean="0"/>
              <a:t>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1% </a:t>
            </a:r>
            <a:r>
              <a:rPr lang="en-US" altLang="en-US" sz="2400" dirty="0" err="1" smtClean="0"/>
              <a:t>NaCl</a:t>
            </a:r>
            <a:r>
              <a:rPr lang="en-US" altLang="en-US" sz="2400" dirty="0" smtClean="0"/>
              <a:t> bath for few mint followed by 5ppm CuSO</a:t>
            </a:r>
            <a:r>
              <a:rPr lang="en-US" altLang="en-US" sz="1800" dirty="0" smtClean="0"/>
              <a:t>4</a:t>
            </a:r>
            <a:r>
              <a:rPr lang="en-US" altLang="en-US" sz="2400" dirty="0" smtClean="0"/>
              <a:t> for few seconds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Add </a:t>
            </a:r>
            <a:r>
              <a:rPr lang="en-US" altLang="en-US" sz="2400" dirty="0" err="1" smtClean="0"/>
              <a:t>Diptrex</a:t>
            </a:r>
            <a:r>
              <a:rPr lang="en-US" altLang="en-US" sz="2400" dirty="0" smtClean="0"/>
              <a:t> 0.2 to 0.5mg/lit or 1 Tea Cup/ Acre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600" dirty="0" smtClean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0"/>
            <a:ext cx="4038600" cy="1679575"/>
          </a:xfrm>
          <a:noFill/>
        </p:spPr>
      </p:pic>
    </p:spTree>
    <p:extLst>
      <p:ext uri="{BB962C8B-B14F-4D97-AF65-F5344CB8AC3E}">
        <p14:creationId xmlns:p14="http://schemas.microsoft.com/office/powerpoint/2010/main" val="9524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disease prevention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farm should be located in a pollution-free environment.</a:t>
            </a:r>
          </a:p>
          <a:p>
            <a:r>
              <a:rPr lang="en-US" dirty="0"/>
              <a:t>1. Before stocking, the ponds should be drained, sun dried and sufficient quantity of </a:t>
            </a:r>
            <a:r>
              <a:rPr lang="en-US" dirty="0" smtClean="0"/>
              <a:t>lime should </a:t>
            </a:r>
            <a:r>
              <a:rPr lang="en-US" dirty="0"/>
              <a:t>be applied.</a:t>
            </a:r>
          </a:p>
          <a:p>
            <a:r>
              <a:rPr lang="en-US" dirty="0"/>
              <a:t>2. The ponds should be stocked only with healthy seeds.</a:t>
            </a:r>
          </a:p>
          <a:p>
            <a:r>
              <a:rPr lang="en-US" dirty="0"/>
              <a:t>3. Quarantine measures: the seed and brood of shrimp/fish should be screened </a:t>
            </a:r>
            <a:r>
              <a:rPr lang="en-US" dirty="0" smtClean="0"/>
              <a:t>for pathogenic </a:t>
            </a:r>
            <a:r>
              <a:rPr lang="en-US" dirty="0"/>
              <a:t>microorganisms before transporting for aquaculture purposes.</a:t>
            </a:r>
          </a:p>
          <a:p>
            <a:r>
              <a:rPr lang="en-US" dirty="0"/>
              <a:t>4. Water quality plays a very critical role in maintaining the optimal health of the </a:t>
            </a:r>
            <a:r>
              <a:rPr lang="en-US" dirty="0" smtClean="0"/>
              <a:t>shrimp and </a:t>
            </a:r>
            <a:r>
              <a:rPr lang="en-US" dirty="0"/>
              <a:t>utmost care is to be taken to provide the best water quality to the cultured </a:t>
            </a:r>
            <a:r>
              <a:rPr lang="en-US" dirty="0" smtClean="0"/>
              <a:t>fishes/shrimps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893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Balanced </a:t>
            </a:r>
            <a:r>
              <a:rPr lang="en-US" dirty="0"/>
              <a:t>diet at optimum quantity should be supplied. Accumulation of </a:t>
            </a:r>
            <a:r>
              <a:rPr lang="en-US" dirty="0" smtClean="0"/>
              <a:t>unutilized feed </a:t>
            </a:r>
            <a:r>
              <a:rPr lang="en-US" dirty="0"/>
              <a:t>should be avoided which otherwise might lead to spoilage of pond bottom.</a:t>
            </a:r>
          </a:p>
          <a:p>
            <a:r>
              <a:rPr lang="en-US" dirty="0"/>
              <a:t>6. Though genetically improved, disease resistant varieties of fish or shrimp are not </a:t>
            </a:r>
            <a:r>
              <a:rPr lang="en-US" dirty="0" smtClean="0"/>
              <a:t>readily available</a:t>
            </a:r>
            <a:r>
              <a:rPr lang="en-US" dirty="0"/>
              <a:t>, that remains as the best option for preventing disease incidence in captivity.</a:t>
            </a:r>
          </a:p>
          <a:p>
            <a:r>
              <a:rPr lang="en-US" dirty="0"/>
              <a:t>7. Drugs are useful to control the diseases if they are applied during the early phase of </a:t>
            </a:r>
            <a:r>
              <a:rPr lang="en-US" dirty="0" smtClean="0"/>
              <a:t>the diseases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863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Like all other animals fish also suffer from various diseases and effects of pollutants.</a:t>
            </a:r>
          </a:p>
          <a:p>
            <a:r>
              <a:rPr lang="en-US" dirty="0" smtClean="0"/>
              <a:t>In case of pollution death is rapid and fish of all sizes are affected.</a:t>
            </a:r>
          </a:p>
          <a:p>
            <a:r>
              <a:rPr lang="en-US" dirty="0" smtClean="0"/>
              <a:t>In case of disease, one individual or a group of individuals or in extreme case entire population is affected.</a:t>
            </a:r>
          </a:p>
          <a:p>
            <a:r>
              <a:rPr lang="en-US" dirty="0" smtClean="0"/>
              <a:t>Fish may die within few days, or several weeks or months.</a:t>
            </a:r>
          </a:p>
          <a:p>
            <a:r>
              <a:rPr lang="en-US" dirty="0" smtClean="0"/>
              <a:t>Diseases are more common and dangerous among fishes living in confined spaces as compared to wild.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Prophylactic Measures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Water supply of good quality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Proper  aerated water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Free of Pathogens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Avoid excessive growth of plants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Annual drying out of ponds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Disease free stocking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Proper stocking ratio (Avoid over crowding)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 case of out break dead or infected fish must be destroyed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Excessive netting and handling must be avoided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Ponds must be disinfected with lime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Killing of unnecessary fish with piscicide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Disinfection of utensils and nets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6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Pathological changes in fish organs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Hyperplasia </a:t>
            </a:r>
            <a:r>
              <a:rPr lang="en-US" dirty="0" smtClean="0">
                <a:solidFill>
                  <a:srgbClr val="FF0000"/>
                </a:solidFill>
              </a:rPr>
              <a:t>of epidermis</a:t>
            </a:r>
            <a:r>
              <a:rPr lang="en-US" dirty="0" smtClean="0"/>
              <a:t>: when epidermal cells proliferate at all levels.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Ulceration of epidermis</a:t>
            </a:r>
            <a:r>
              <a:rPr lang="en-US" dirty="0" smtClean="0"/>
              <a:t>: the epidermis tends to get separated from the basement membrane  caused by necrosis of adjacent dermis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Dermatitis:</a:t>
            </a:r>
            <a:r>
              <a:rPr lang="en-US" dirty="0"/>
              <a:t> the upper layer of skin (stratum </a:t>
            </a:r>
            <a:r>
              <a:rPr lang="en-US" dirty="0" err="1"/>
              <a:t>spongiosum</a:t>
            </a:r>
            <a:r>
              <a:rPr lang="en-US" dirty="0"/>
              <a:t>) and lower layer of skin (hypodermis) are commonly affected. The inflammatory response is due to bacterial infection and exudates contain necrotic debris, fibrin and pathogens.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99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Anaemia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is due to reduction in the total amount of haemoglobin carrying red blood corpuscles, leading to reduction in oxygen transport and pathogens attacking </a:t>
            </a:r>
            <a:r>
              <a:rPr lang="en-US" dirty="0" err="1" smtClean="0"/>
              <a:t>haemopoietic</a:t>
            </a:r>
            <a:r>
              <a:rPr lang="en-US" dirty="0" smtClean="0"/>
              <a:t> tissues.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Leukaemia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the number of leukocytes increases in blood.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Neoplasia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the formation of tumors in the affected tissue caused by a number of factors such as, virus, toxins, hormones etc. e.g., </a:t>
            </a:r>
            <a:r>
              <a:rPr lang="en-US" dirty="0" err="1" smtClean="0"/>
              <a:t>papiloma</a:t>
            </a:r>
            <a:r>
              <a:rPr lang="en-US" dirty="0" smtClean="0"/>
              <a:t> of skin, carcinoma of oral mucosa, adenoma of thyroid and liver fibroma of connected tissue.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26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Oedema</a:t>
            </a:r>
            <a:r>
              <a:rPr lang="en-US" dirty="0" smtClean="0">
                <a:solidFill>
                  <a:srgbClr val="FF0000"/>
                </a:solidFill>
              </a:rPr>
              <a:t> of gills: </a:t>
            </a:r>
            <a:r>
              <a:rPr lang="en-US" dirty="0" smtClean="0"/>
              <a:t>the base of secondary lamellae shows the increased capillary  permeability. An extensive </a:t>
            </a:r>
            <a:r>
              <a:rPr lang="en-US" dirty="0" err="1" smtClean="0"/>
              <a:t>oedematous</a:t>
            </a:r>
            <a:r>
              <a:rPr lang="en-US" dirty="0" smtClean="0"/>
              <a:t> separation of the gill epithelial lining develop followed by cellular necrosis.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Granuloma of gut: </a:t>
            </a:r>
            <a:r>
              <a:rPr lang="en-US" dirty="0" smtClean="0"/>
              <a:t>small white nodules appear on the gut wall in chronic infection.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Cirrhosis of liver: </a:t>
            </a:r>
            <a:r>
              <a:rPr lang="en-US" dirty="0" smtClean="0"/>
              <a:t>toxic agents causes extensive cell necrosis . The nuclei </a:t>
            </a:r>
            <a:r>
              <a:rPr lang="en-US" dirty="0" err="1" smtClean="0"/>
              <a:t>pyknotic</a:t>
            </a:r>
            <a:r>
              <a:rPr lang="en-US" dirty="0" smtClean="0"/>
              <a:t> and cytoplasm vacuolated. Cirrhosis represents an advanced condition as hepatocellular damage. 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Glomerulonephrites</a:t>
            </a:r>
            <a:r>
              <a:rPr lang="en-US" dirty="0" smtClean="0">
                <a:solidFill>
                  <a:srgbClr val="FF0000"/>
                </a:solidFill>
              </a:rPr>
              <a:t> of kidney: </a:t>
            </a:r>
            <a:r>
              <a:rPr lang="en-US" dirty="0" smtClean="0"/>
              <a:t>thickening appears on the Bowman’s capsule’s </a:t>
            </a:r>
            <a:r>
              <a:rPr lang="en-US" dirty="0" err="1" smtClean="0"/>
              <a:t>glomerular</a:t>
            </a:r>
            <a:r>
              <a:rPr lang="en-US" dirty="0" smtClean="0"/>
              <a:t> tuft and also on the basement membrane. Fibrosis may follow , b/c of the diabetic conditions and parasitic or bacterial infection.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46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Cataract </a:t>
            </a:r>
            <a:r>
              <a:rPr lang="en-US" dirty="0" smtClean="0">
                <a:solidFill>
                  <a:srgbClr val="FF0000"/>
                </a:solidFill>
              </a:rPr>
              <a:t>of the eye: </a:t>
            </a:r>
            <a:r>
              <a:rPr lang="en-US" dirty="0" smtClean="0"/>
              <a:t>common among farm fishes caused by parasite </a:t>
            </a:r>
            <a:r>
              <a:rPr lang="en-US" i="1" dirty="0" err="1" smtClean="0"/>
              <a:t>diplostomum</a:t>
            </a:r>
            <a:r>
              <a:rPr lang="en-US" i="1" dirty="0" smtClean="0"/>
              <a:t> </a:t>
            </a:r>
            <a:r>
              <a:rPr lang="en-US" i="1" dirty="0" err="1" smtClean="0"/>
              <a:t>spathecum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Lesions of muscles:  </a:t>
            </a:r>
            <a:r>
              <a:rPr lang="en-US" dirty="0" smtClean="0"/>
              <a:t>muscles is </a:t>
            </a:r>
            <a:r>
              <a:rPr lang="en-US" dirty="0" err="1" smtClean="0"/>
              <a:t>favourable</a:t>
            </a:r>
            <a:r>
              <a:rPr lang="en-US" dirty="0" smtClean="0"/>
              <a:t> for different parasites, which produces different types of lesions like </a:t>
            </a:r>
            <a:r>
              <a:rPr lang="en-US" dirty="0" err="1" smtClean="0"/>
              <a:t>lernea</a:t>
            </a:r>
            <a:r>
              <a:rPr lang="en-US" dirty="0" smtClean="0"/>
              <a:t>, nematodes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Signs of Fish Diseases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Fish Become Sluggish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Don’t take Feed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Rub its body with dikes or any other hard object in water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Increase in breathing frequency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Discoloration of body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Rapid secretion of grey colored slime on the body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Appearance of brown, black or white spots on the body.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Fin cuts and eaten out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Whirling or tumbling movements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Abdominal swelling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Fish may stop eating.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Cuts and wounds on fish body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Eyes move inward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Gills colour changed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Thick mucus on body surface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diseases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causes of the diseases in shrimps/fish, they can be grouped into four main types: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Environmental causes: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poor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conditions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low dissolved oxygen or high ammonia.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Nutritional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caused by qualitative and/or quantitative deficiency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more of the essential feed components in the daily ration of the farmed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pathogens may be of viral, bacterial or fungal origin. Parasitic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also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known to inflict huge economic losses to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brackishwater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farmers worldwide.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physiological status of the animal decides the ultimate susceptibility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fish/shrimp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disease.</a:t>
            </a:r>
          </a:p>
        </p:txBody>
      </p:sp>
    </p:spTree>
    <p:extLst>
      <p:ext uri="{BB962C8B-B14F-4D97-AF65-F5344CB8AC3E}">
        <p14:creationId xmlns:p14="http://schemas.microsoft.com/office/powerpoint/2010/main" val="19534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Kinds of Fish Diseases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Viral Diseases:</a:t>
            </a:r>
            <a:r>
              <a:rPr lang="en-US" sz="2800" dirty="0" smtClean="0"/>
              <a:t> e.g. Viral Hemorrhagic Septicemia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Fungal Diseases:</a:t>
            </a:r>
            <a:r>
              <a:rPr lang="en-US" sz="2800" dirty="0" smtClean="0"/>
              <a:t> e.g. </a:t>
            </a:r>
            <a:r>
              <a:rPr lang="en-US" sz="2800" dirty="0" err="1" smtClean="0"/>
              <a:t>Saprolegniasis</a:t>
            </a:r>
            <a:r>
              <a:rPr lang="en-US" sz="2800" dirty="0" smtClean="0"/>
              <a:t>, </a:t>
            </a:r>
            <a:r>
              <a:rPr lang="en-US" sz="2800" dirty="0" err="1" smtClean="0"/>
              <a:t>Branchiomycosis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Bacterial Diseases:</a:t>
            </a:r>
            <a:r>
              <a:rPr lang="en-US" sz="2800" dirty="0" smtClean="0"/>
              <a:t> e.g. Abdominal Dropsy, Fin rot, 					Bacterial Gill Disease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Protozoan Diseases:</a:t>
            </a:r>
            <a:r>
              <a:rPr lang="en-US" sz="2800" dirty="0" smtClean="0"/>
              <a:t> e.g. </a:t>
            </a:r>
            <a:r>
              <a:rPr lang="en-US" sz="2800" dirty="0" err="1" smtClean="0"/>
              <a:t>Costiasis</a:t>
            </a:r>
            <a:r>
              <a:rPr lang="en-US" sz="2800" dirty="0" smtClean="0"/>
              <a:t>, whirling Disease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Worm Diseases:</a:t>
            </a:r>
            <a:r>
              <a:rPr lang="en-US" sz="2800" dirty="0" smtClean="0"/>
              <a:t> e.g. </a:t>
            </a:r>
            <a:r>
              <a:rPr lang="en-US" sz="2800" dirty="0" err="1" smtClean="0"/>
              <a:t>Dactylogyrus</a:t>
            </a:r>
            <a:r>
              <a:rPr lang="en-US" sz="2800" dirty="0" smtClean="0"/>
              <a:t>, Leeches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Crustaceans Diseases</a:t>
            </a:r>
            <a:r>
              <a:rPr lang="en-US" sz="2800" dirty="0" smtClean="0"/>
              <a:t> :e.g. </a:t>
            </a:r>
            <a:r>
              <a:rPr lang="en-US" sz="2800" dirty="0" err="1" smtClean="0"/>
              <a:t>Lernaeasis</a:t>
            </a:r>
            <a:r>
              <a:rPr lang="en-US" sz="2800" dirty="0" smtClean="0"/>
              <a:t>, </a:t>
            </a:r>
            <a:r>
              <a:rPr lang="en-US" sz="2800" dirty="0" err="1" smtClean="0"/>
              <a:t>Argulosis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Nutritional Diseases</a:t>
            </a:r>
            <a:r>
              <a:rPr lang="en-US" sz="2800" dirty="0" smtClean="0"/>
              <a:t> :e.g. Vitamins deficiency, Protein deficiency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Environmental Diseases:</a:t>
            </a:r>
            <a:r>
              <a:rPr lang="en-US" sz="2800" dirty="0" smtClean="0"/>
              <a:t> e.g. Anoxia, pH Change, 					Ammonia excess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Viral Hemorrhagic Septicaemia (VHS)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Because of RNA Genome Virus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Changes in metabolic and biochemical Profiles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Damage to Kidney and liver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Sign of Disease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Abnormal Movements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Swollen  Eyes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Swollen Belly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Red Intestine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Pale Gills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Swollen Kidneys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Control Measures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effective treatment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Infected Fish must be removed and buried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Clean ponds and avoid overstocking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rial Black" pitchFamily="34" charset="0"/>
              </a:rPr>
              <a:t>Saprolegniasis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Because of fungus </a:t>
            </a:r>
            <a:r>
              <a:rPr lang="en-US" sz="2800" dirty="0" err="1" smtClean="0"/>
              <a:t>Saprolegnia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It attack skin, fins, head, mouth and gills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Reasons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Injuries on skin body because of netting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Attack of parasites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Weakened fish, Fungus spores are present in water and attack fish in favorable conditions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Sign of Disease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Gray white or light brown wooly blotches on fins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Thread like tufts of cotton wool on skin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Fungus on gills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Fish rub its body with hard surface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Control Measures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KMnO</a:t>
            </a:r>
            <a:r>
              <a:rPr lang="en-US" sz="2000" dirty="0" smtClean="0"/>
              <a:t>4 </a:t>
            </a:r>
            <a:r>
              <a:rPr lang="en-US" sz="2800" dirty="0" smtClean="0"/>
              <a:t>bath 1g/100lit water for 60-90 minutes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Malachite Green bath10gm/lit for 15 minutes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Disinfection of pond with lime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Abdominal Dropsy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Bacterium </a:t>
            </a:r>
            <a:r>
              <a:rPr lang="en-US" sz="2400" i="1" dirty="0" err="1" smtClean="0"/>
              <a:t>Aeromonous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punctata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Attack in spring season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Sign of Disease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Swelling Belly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Pinkish or yellowish liquid in body cavity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Intestine, Kidneys and liver infected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Ulcerative form ulceration of skin with blood spots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Frequent jumping of fish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1477</Words>
  <Application>Microsoft Office PowerPoint</Application>
  <PresentationFormat>On-screen Show (4:3)</PresentationFormat>
  <Paragraphs>193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PowerPoint Presentation</vt:lpstr>
      <vt:lpstr>Introduction </vt:lpstr>
      <vt:lpstr>Signs of Fish Diseases</vt:lpstr>
      <vt:lpstr>PowerPoint Presentation</vt:lpstr>
      <vt:lpstr>Types of diseases</vt:lpstr>
      <vt:lpstr>Kinds of Fish Diseases</vt:lpstr>
      <vt:lpstr>Viral Hemorrhagic Septicaemia (VHS)</vt:lpstr>
      <vt:lpstr>Saprolegniasis</vt:lpstr>
      <vt:lpstr>Abdominal Dropsy</vt:lpstr>
      <vt:lpstr>PowerPoint Presentation</vt:lpstr>
      <vt:lpstr>Fin Rot</vt:lpstr>
      <vt:lpstr>Epizootic Ulcerative Syndrome (EUS)</vt:lpstr>
      <vt:lpstr>Epizootic Ulcerative Syndrome (EUS)</vt:lpstr>
      <vt:lpstr>Costiasis</vt:lpstr>
      <vt:lpstr>Dactylogyrus</vt:lpstr>
      <vt:lpstr>Argulosis</vt:lpstr>
      <vt:lpstr>LERNEASIS</vt:lpstr>
      <vt:lpstr>Methods of disease prevention</vt:lpstr>
      <vt:lpstr>Contd…</vt:lpstr>
      <vt:lpstr>Prophylactic Measures</vt:lpstr>
      <vt:lpstr>Pathological changes in fish organs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MyUserName</cp:lastModifiedBy>
  <cp:revision>34</cp:revision>
  <dcterms:created xsi:type="dcterms:W3CDTF">2006-08-16T00:00:00Z</dcterms:created>
  <dcterms:modified xsi:type="dcterms:W3CDTF">2016-11-15T04:40:41Z</dcterms:modified>
</cp:coreProperties>
</file>