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74" r:id="rId18"/>
    <p:sldId id="275" r:id="rId19"/>
    <p:sldId id="272"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7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08-Nov-16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08-Nov-16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08-Nov-16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08-Nov-16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08-Nov-16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08-Nov-16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08-Nov-16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08-Nov-16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08-Nov-16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08-Nov-16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08-Nov-16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08-Nov-16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1645920"/>
          </a:xfrm>
        </p:spPr>
        <p:txBody>
          <a:bodyPr>
            <a:normAutofit/>
          </a:bodyPr>
          <a:lstStyle/>
          <a:p>
            <a:pPr algn="ctr">
              <a:buNone/>
            </a:pPr>
            <a:r>
              <a:rPr lang="en-US" sz="4000" dirty="0">
                <a:solidFill>
                  <a:srgbClr val="FF0000"/>
                </a:solidFill>
                <a:latin typeface="Arial Black" pitchFamily="34" charset="0"/>
              </a:rPr>
              <a:t>Fish Feed Types, Formulation and Practices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Autofit/>
          </a:bodyPr>
          <a:lstStyle/>
          <a:p>
            <a:pPr algn="ctr"/>
            <a:r>
              <a:rPr lang="en-US" sz="4000" dirty="0">
                <a:solidFill>
                  <a:srgbClr val="FF0000"/>
                </a:solidFill>
                <a:latin typeface="Arial Black" pitchFamily="34" charset="0"/>
              </a:rPr>
              <a:t>FCR of Different Feed Ingredients</a:t>
            </a:r>
          </a:p>
        </p:txBody>
      </p:sp>
      <p:sp>
        <p:nvSpPr>
          <p:cNvPr id="3" name="Content Placeholder 2"/>
          <p:cNvSpPr>
            <a:spLocks noGrp="1"/>
          </p:cNvSpPr>
          <p:nvPr>
            <p:ph idx="1"/>
          </p:nvPr>
        </p:nvSpPr>
        <p:spPr>
          <a:xfrm>
            <a:off x="457200" y="1524000"/>
            <a:ext cx="8229600" cy="4800600"/>
          </a:xfrm>
        </p:spPr>
        <p:txBody>
          <a:bodyPr/>
          <a:lstStyle/>
          <a:p>
            <a:r>
              <a:rPr lang="en-US" dirty="0"/>
              <a:t>Fish Meal			1.5-3.0</a:t>
            </a:r>
          </a:p>
          <a:p>
            <a:r>
              <a:rPr lang="en-US" dirty="0"/>
              <a:t>Soybean Cake		2.2</a:t>
            </a:r>
          </a:p>
          <a:p>
            <a:r>
              <a:rPr lang="en-US" dirty="0"/>
              <a:t>Rice Polish			5.0</a:t>
            </a:r>
          </a:p>
          <a:p>
            <a:r>
              <a:rPr lang="en-US" dirty="0"/>
              <a:t>Wheat Bran		4.2</a:t>
            </a:r>
          </a:p>
          <a:p>
            <a:r>
              <a:rPr lang="en-US" dirty="0"/>
              <a:t>Maize Gluten		4-6</a:t>
            </a:r>
          </a:p>
          <a:p>
            <a:r>
              <a:rPr lang="en-US" dirty="0"/>
              <a:t>Dried silkworm		1.3-2.1</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a:bodyPr>
          <a:lstStyle/>
          <a:p>
            <a:r>
              <a:rPr lang="en-US" sz="4000" dirty="0">
                <a:solidFill>
                  <a:srgbClr val="FF0000"/>
                </a:solidFill>
                <a:latin typeface="Arial Black" pitchFamily="34" charset="0"/>
              </a:rPr>
              <a:t>Guidelines for feeding fish</a:t>
            </a:r>
          </a:p>
        </p:txBody>
      </p:sp>
      <p:sp>
        <p:nvSpPr>
          <p:cNvPr id="3" name="Content Placeholder 2"/>
          <p:cNvSpPr>
            <a:spLocks noGrp="1"/>
          </p:cNvSpPr>
          <p:nvPr>
            <p:ph idx="1"/>
          </p:nvPr>
        </p:nvSpPr>
        <p:spPr>
          <a:xfrm>
            <a:off x="457200" y="1447800"/>
            <a:ext cx="8229600" cy="5181600"/>
          </a:xfrm>
        </p:spPr>
        <p:txBody>
          <a:bodyPr/>
          <a:lstStyle/>
          <a:p>
            <a:r>
              <a:rPr lang="en-US" dirty="0"/>
              <a:t>Always feed the fish at the same time and at the same place on the surface of water. </a:t>
            </a:r>
          </a:p>
          <a:p>
            <a:r>
              <a:rPr lang="en-US" dirty="0"/>
              <a:t>Feeding areas should be clear of vegetation and other obstacles</a:t>
            </a:r>
          </a:p>
          <a:p>
            <a:r>
              <a:rPr lang="en-US" dirty="0"/>
              <a:t>Give only the amount of food the fish will take at one feeding and avoid to overfeed</a:t>
            </a:r>
          </a:p>
          <a:p>
            <a:r>
              <a:rPr lang="en-US" dirty="0"/>
              <a:t>Feed  fish only 6 days a week. This will give fish a chance to feed on whatever food remains in the pond</a:t>
            </a:r>
          </a:p>
          <a:p>
            <a:r>
              <a:rPr lang="en-US" dirty="0"/>
              <a:t>It is advisable to suspend or reduce feeding on cloudy days</a:t>
            </a:r>
          </a:p>
          <a:p>
            <a:r>
              <a:rPr lang="en-US" dirty="0"/>
              <a:t>Care must be taken with regard to temperature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r>
              <a:rPr lang="en-US" dirty="0"/>
              <a:t>The growth, condition and rate of food consumption must be regularly monitored </a:t>
            </a:r>
          </a:p>
          <a:p>
            <a:r>
              <a:rPr lang="en-US" dirty="0"/>
              <a:t>Feeding places eventually become polluted with fish excreta and decompose residual feed which settles to the bottom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pPr algn="ctr"/>
            <a:r>
              <a:rPr lang="en-US" sz="4000" dirty="0">
                <a:solidFill>
                  <a:srgbClr val="FF0000"/>
                </a:solidFill>
                <a:latin typeface="Arial Black" pitchFamily="34" charset="0"/>
              </a:rPr>
              <a:t>Types of Artificial Feed</a:t>
            </a:r>
          </a:p>
        </p:txBody>
      </p:sp>
      <p:sp>
        <p:nvSpPr>
          <p:cNvPr id="3" name="Content Placeholder 2"/>
          <p:cNvSpPr>
            <a:spLocks noGrp="1"/>
          </p:cNvSpPr>
          <p:nvPr>
            <p:ph idx="1"/>
          </p:nvPr>
        </p:nvSpPr>
        <p:spPr>
          <a:xfrm>
            <a:off x="457200" y="1524000"/>
            <a:ext cx="8229600" cy="4800600"/>
          </a:xfrm>
        </p:spPr>
        <p:txBody>
          <a:bodyPr/>
          <a:lstStyle/>
          <a:p>
            <a:pPr>
              <a:buNone/>
            </a:pPr>
            <a:r>
              <a:rPr lang="en-US" dirty="0">
                <a:solidFill>
                  <a:srgbClr val="FF0000"/>
                </a:solidFill>
              </a:rPr>
              <a:t>A-On the basis of culture:</a:t>
            </a:r>
          </a:p>
          <a:p>
            <a:r>
              <a:rPr lang="en-US" dirty="0"/>
              <a:t>Complete Feeds: contain all nutritional requirements. 			Used in intensive system</a:t>
            </a:r>
          </a:p>
          <a:p>
            <a:r>
              <a:rPr lang="en-US" dirty="0"/>
              <a:t>Supplementary Feeds: To supplement the natural feed. 			Used in semi-intensive system</a:t>
            </a:r>
          </a:p>
          <a:p>
            <a:r>
              <a:rPr lang="en-US" dirty="0"/>
              <a:t>Complementary Feeds: A material fed in addition to a 			basal diet</a:t>
            </a:r>
          </a:p>
          <a:p>
            <a:pPr>
              <a:buNone/>
            </a:pPr>
            <a:r>
              <a:rPr lang="en-US" dirty="0">
                <a:solidFill>
                  <a:srgbClr val="FF0000"/>
                </a:solidFill>
              </a:rPr>
              <a:t>B- On the basis of Texture:</a:t>
            </a:r>
          </a:p>
          <a:p>
            <a:r>
              <a:rPr lang="en-US" dirty="0"/>
              <a:t>Wet formulated feed:  contain 50-70% moisture (cold water aquaculture)</a:t>
            </a:r>
          </a:p>
          <a:p>
            <a:endParaRPr lang="en-US"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r>
              <a:rPr lang="en-US" dirty="0"/>
              <a:t>Moist feed: contain 20-40% moisture (cold water aquaculture)</a:t>
            </a:r>
          </a:p>
          <a:p>
            <a:r>
              <a:rPr lang="en-US" dirty="0"/>
              <a:t>Dry Feed: Less than 10% moisture</a:t>
            </a:r>
          </a:p>
          <a:p>
            <a:r>
              <a:rPr lang="en-US" dirty="0"/>
              <a:t>Powdered feed</a:t>
            </a:r>
          </a:p>
          <a:p>
            <a:r>
              <a:rPr lang="en-US" dirty="0"/>
              <a:t>Pelleted Feed</a:t>
            </a:r>
          </a:p>
          <a:p>
            <a:endParaRPr lang="en-US" dirty="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a:bodyPr>
          <a:lstStyle/>
          <a:p>
            <a:pPr algn="ctr"/>
            <a:r>
              <a:rPr lang="en-US" sz="4000" dirty="0">
                <a:solidFill>
                  <a:srgbClr val="FF0000"/>
                </a:solidFill>
                <a:latin typeface="Arial Black" pitchFamily="34" charset="0"/>
              </a:rPr>
              <a:t>Preparation and formulation of fish feed</a:t>
            </a:r>
          </a:p>
        </p:txBody>
      </p:sp>
      <p:sp>
        <p:nvSpPr>
          <p:cNvPr id="3" name="Content Placeholder 2"/>
          <p:cNvSpPr>
            <a:spLocks noGrp="1"/>
          </p:cNvSpPr>
          <p:nvPr>
            <p:ph idx="1"/>
          </p:nvPr>
        </p:nvSpPr>
        <p:spPr>
          <a:xfrm>
            <a:off x="457200" y="1600200"/>
            <a:ext cx="8229600" cy="5105400"/>
          </a:xfrm>
        </p:spPr>
        <p:txBody>
          <a:bodyPr>
            <a:normAutofit/>
          </a:bodyPr>
          <a:lstStyle/>
          <a:p>
            <a:r>
              <a:rPr lang="en-US" dirty="0"/>
              <a:t>Diet preparation is the process of combining feed ingredients to form a mixture that will meet the specific goals of rapid growth and production</a:t>
            </a:r>
          </a:p>
          <a:p>
            <a:r>
              <a:rPr lang="en-US" dirty="0"/>
              <a:t>Now a days dry compressed feed is used extensively and has following advantages:</a:t>
            </a:r>
          </a:p>
          <a:p>
            <a:pPr lvl="2"/>
            <a:r>
              <a:rPr lang="en-US" dirty="0"/>
              <a:t>Do not require frozen storage and can be store at room temperature, where as moist feeds are susceptible to spoilage</a:t>
            </a:r>
          </a:p>
          <a:p>
            <a:pPr lvl="2"/>
            <a:r>
              <a:rPr lang="en-US" dirty="0"/>
              <a:t>Dry </a:t>
            </a:r>
            <a:r>
              <a:rPr lang="en-US" dirty="0" smtClean="0"/>
              <a:t>pellets` </a:t>
            </a:r>
            <a:r>
              <a:rPr lang="en-US" dirty="0"/>
              <a:t>can be used in inexpensive plate-form type demand feeders</a:t>
            </a:r>
          </a:p>
          <a:p>
            <a:pPr lvl="2"/>
            <a:r>
              <a:rPr lang="en-US" dirty="0"/>
              <a:t>Dry pallets are less expensive</a:t>
            </a:r>
          </a:p>
          <a:p>
            <a:pPr lvl="2"/>
            <a:r>
              <a:rPr lang="en-US" dirty="0"/>
              <a:t>Ensure uniform composition of the various nutritional components </a:t>
            </a:r>
          </a:p>
          <a:p>
            <a:pPr lvl="2"/>
            <a:r>
              <a:rPr lang="en-US" dirty="0"/>
              <a:t>Dry pellets are easy to handle and transport</a:t>
            </a:r>
          </a:p>
          <a:p>
            <a:pPr lvl="2"/>
            <a:endParaRPr lang="en-US" dirty="0"/>
          </a:p>
          <a:p>
            <a:pPr lvl="2"/>
            <a:endParaRPr lang="en-US" dirty="0"/>
          </a:p>
          <a:p>
            <a:pPr lvl="2"/>
            <a:endParaRPr lang="en-US" dirty="0"/>
          </a:p>
          <a:p>
            <a:pPr lvl="2"/>
            <a:endParaRPr lang="en-US" dirty="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a:bodyPr>
          <a:lstStyle/>
          <a:p>
            <a:pPr algn="ctr"/>
            <a:r>
              <a:rPr lang="en-US" sz="4000" dirty="0">
                <a:solidFill>
                  <a:srgbClr val="FF0000"/>
                </a:solidFill>
                <a:latin typeface="Arial Black" pitchFamily="34" charset="0"/>
              </a:rPr>
              <a:t>Formulation of Feed</a:t>
            </a:r>
          </a:p>
        </p:txBody>
      </p:sp>
      <p:sp>
        <p:nvSpPr>
          <p:cNvPr id="3" name="Content Placeholder 2"/>
          <p:cNvSpPr>
            <a:spLocks noGrp="1"/>
          </p:cNvSpPr>
          <p:nvPr>
            <p:ph idx="1"/>
          </p:nvPr>
        </p:nvSpPr>
        <p:spPr>
          <a:xfrm>
            <a:off x="457200" y="1600200"/>
            <a:ext cx="8229600" cy="4724400"/>
          </a:xfrm>
        </p:spPr>
        <p:txBody>
          <a:bodyPr/>
          <a:lstStyle/>
          <a:p>
            <a:r>
              <a:rPr lang="en-US" dirty="0"/>
              <a:t>For minimum cost formulation</a:t>
            </a:r>
          </a:p>
          <a:p>
            <a:pPr lvl="1"/>
            <a:r>
              <a:rPr lang="en-US" dirty="0"/>
              <a:t>Cost of feed ingredients</a:t>
            </a:r>
          </a:p>
          <a:p>
            <a:pPr lvl="1"/>
            <a:r>
              <a:rPr lang="en-US" dirty="0"/>
              <a:t>Nutrient contents of feed ingredients</a:t>
            </a:r>
          </a:p>
          <a:p>
            <a:pPr lvl="1"/>
            <a:r>
              <a:rPr lang="en-US" dirty="0"/>
              <a:t>Nutrient requirements of feed</a:t>
            </a:r>
          </a:p>
          <a:p>
            <a:pPr lvl="1"/>
            <a:r>
              <a:rPr lang="en-US" dirty="0"/>
              <a:t>Availability of nutrients</a:t>
            </a:r>
          </a:p>
          <a:p>
            <a:r>
              <a:rPr lang="en-US" dirty="0"/>
              <a:t>Protein is the most expensive  portion of fish feed, it is usually computed first while formulating fish feed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pPr algn="ctr"/>
            <a:r>
              <a:rPr lang="en-US" sz="4000" dirty="0">
                <a:solidFill>
                  <a:srgbClr val="FF0000"/>
                </a:solidFill>
                <a:latin typeface="Arial Black" pitchFamily="34" charset="0"/>
              </a:rPr>
              <a:t>FEED FORMULA</a:t>
            </a:r>
          </a:p>
        </p:txBody>
      </p:sp>
      <p:graphicFrame>
        <p:nvGraphicFramePr>
          <p:cNvPr id="4" name="Content Placeholder 3"/>
          <p:cNvGraphicFramePr>
            <a:graphicFrameLocks noGrp="1"/>
          </p:cNvGraphicFramePr>
          <p:nvPr>
            <p:ph idx="1"/>
          </p:nvPr>
        </p:nvGraphicFramePr>
        <p:xfrm>
          <a:off x="457200" y="1447800"/>
          <a:ext cx="8229600" cy="50292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743200">
                  <a:extLst>
                    <a:ext uri="{9D8B030D-6E8A-4147-A177-3AD203B41FA5}">
                      <a16:colId xmlns:a16="http://schemas.microsoft.com/office/drawing/2014/main" xmlns="" val="20002"/>
                    </a:ext>
                  </a:extLst>
                </a:gridCol>
              </a:tblGrid>
              <a:tr h="419100">
                <a:tc>
                  <a:txBody>
                    <a:bodyPr/>
                    <a:lstStyle/>
                    <a:p>
                      <a:r>
                        <a:rPr lang="en-US" dirty="0">
                          <a:solidFill>
                            <a:srgbClr val="FF0000"/>
                          </a:solidFill>
                        </a:rPr>
                        <a:t>For fingerling diet 40%</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xmlns="" val="10000"/>
                  </a:ext>
                </a:extLst>
              </a:tr>
              <a:tr h="419100">
                <a:tc>
                  <a:txBody>
                    <a:bodyPr/>
                    <a:lstStyle/>
                    <a:p>
                      <a:r>
                        <a:rPr lang="en-US" dirty="0">
                          <a:solidFill>
                            <a:srgbClr val="FFFF00"/>
                          </a:solidFill>
                        </a:rPr>
                        <a:t>Ingredients</a:t>
                      </a:r>
                    </a:p>
                  </a:txBody>
                  <a:tcPr/>
                </a:tc>
                <a:tc>
                  <a:txBody>
                    <a:bodyPr/>
                    <a:lstStyle/>
                    <a:p>
                      <a:r>
                        <a:rPr lang="en-US" dirty="0">
                          <a:solidFill>
                            <a:srgbClr val="FFFF00"/>
                          </a:solidFill>
                        </a:rPr>
                        <a:t>Percentage</a:t>
                      </a:r>
                    </a:p>
                  </a:txBody>
                  <a:tcPr/>
                </a:tc>
                <a:tc>
                  <a:txBody>
                    <a:bodyPr/>
                    <a:lstStyle/>
                    <a:p>
                      <a:r>
                        <a:rPr lang="en-US" dirty="0">
                          <a:solidFill>
                            <a:srgbClr val="FFFF00"/>
                          </a:solidFill>
                        </a:rPr>
                        <a:t>Crude protein</a:t>
                      </a:r>
                    </a:p>
                  </a:txBody>
                  <a:tcPr/>
                </a:tc>
                <a:extLst>
                  <a:ext uri="{0D108BD9-81ED-4DB2-BD59-A6C34878D82A}">
                    <a16:rowId xmlns:a16="http://schemas.microsoft.com/office/drawing/2014/main" xmlns="" val="10001"/>
                  </a:ext>
                </a:extLst>
              </a:tr>
              <a:tr h="419100">
                <a:tc>
                  <a:txBody>
                    <a:bodyPr/>
                    <a:lstStyle/>
                    <a:p>
                      <a:r>
                        <a:rPr lang="en-US" dirty="0"/>
                        <a:t>Fish meal (50%)</a:t>
                      </a:r>
                    </a:p>
                  </a:txBody>
                  <a:tcPr/>
                </a:tc>
                <a:tc>
                  <a:txBody>
                    <a:bodyPr/>
                    <a:lstStyle/>
                    <a:p>
                      <a:r>
                        <a:rPr lang="en-US" dirty="0"/>
                        <a:t>20</a:t>
                      </a:r>
                    </a:p>
                  </a:txBody>
                  <a:tcPr/>
                </a:tc>
                <a:tc>
                  <a:txBody>
                    <a:bodyPr/>
                    <a:lstStyle/>
                    <a:p>
                      <a:r>
                        <a:rPr lang="en-US" dirty="0"/>
                        <a:t>10.0%</a:t>
                      </a:r>
                    </a:p>
                  </a:txBody>
                  <a:tcPr/>
                </a:tc>
                <a:extLst>
                  <a:ext uri="{0D108BD9-81ED-4DB2-BD59-A6C34878D82A}">
                    <a16:rowId xmlns:a16="http://schemas.microsoft.com/office/drawing/2014/main" xmlns="" val="10002"/>
                  </a:ext>
                </a:extLst>
              </a:tr>
              <a:tr h="419100">
                <a:tc>
                  <a:txBody>
                    <a:bodyPr/>
                    <a:lstStyle/>
                    <a:p>
                      <a:r>
                        <a:rPr lang="en-US" dirty="0"/>
                        <a:t>Soybean meal (45%)</a:t>
                      </a:r>
                    </a:p>
                  </a:txBody>
                  <a:tcPr/>
                </a:tc>
                <a:tc>
                  <a:txBody>
                    <a:bodyPr/>
                    <a:lstStyle/>
                    <a:p>
                      <a:r>
                        <a:rPr lang="en-US" dirty="0"/>
                        <a:t>30</a:t>
                      </a:r>
                    </a:p>
                  </a:txBody>
                  <a:tcPr/>
                </a:tc>
                <a:tc>
                  <a:txBody>
                    <a:bodyPr/>
                    <a:lstStyle/>
                    <a:p>
                      <a:r>
                        <a:rPr lang="en-US" dirty="0"/>
                        <a:t>13.5%</a:t>
                      </a:r>
                    </a:p>
                  </a:txBody>
                  <a:tcPr/>
                </a:tc>
                <a:extLst>
                  <a:ext uri="{0D108BD9-81ED-4DB2-BD59-A6C34878D82A}">
                    <a16:rowId xmlns:a16="http://schemas.microsoft.com/office/drawing/2014/main" xmlns="" val="10003"/>
                  </a:ext>
                </a:extLst>
              </a:tr>
              <a:tr h="419100">
                <a:tc>
                  <a:txBody>
                    <a:bodyPr/>
                    <a:lstStyle/>
                    <a:p>
                      <a:r>
                        <a:rPr lang="en-US" dirty="0"/>
                        <a:t>Maize gluten (60%)</a:t>
                      </a:r>
                    </a:p>
                  </a:txBody>
                  <a:tcPr/>
                </a:tc>
                <a:tc>
                  <a:txBody>
                    <a:bodyPr/>
                    <a:lstStyle/>
                    <a:p>
                      <a:r>
                        <a:rPr lang="en-US" dirty="0"/>
                        <a:t>24</a:t>
                      </a:r>
                    </a:p>
                  </a:txBody>
                  <a:tcPr/>
                </a:tc>
                <a:tc>
                  <a:txBody>
                    <a:bodyPr/>
                    <a:lstStyle/>
                    <a:p>
                      <a:r>
                        <a:rPr lang="en-US" dirty="0"/>
                        <a:t>13.37%</a:t>
                      </a:r>
                    </a:p>
                  </a:txBody>
                  <a:tcPr/>
                </a:tc>
                <a:extLst>
                  <a:ext uri="{0D108BD9-81ED-4DB2-BD59-A6C34878D82A}">
                    <a16:rowId xmlns:a16="http://schemas.microsoft.com/office/drawing/2014/main" xmlns="" val="10004"/>
                  </a:ext>
                </a:extLst>
              </a:tr>
              <a:tr h="419100">
                <a:tc>
                  <a:txBody>
                    <a:bodyPr/>
                    <a:lstStyle/>
                    <a:p>
                      <a:r>
                        <a:rPr lang="en-US" dirty="0"/>
                        <a:t>Rice polish(12%)</a:t>
                      </a:r>
                    </a:p>
                  </a:txBody>
                  <a:tcPr/>
                </a:tc>
                <a:tc>
                  <a:txBody>
                    <a:bodyPr/>
                    <a:lstStyle/>
                    <a:p>
                      <a:r>
                        <a:rPr lang="en-US" dirty="0"/>
                        <a:t>3</a:t>
                      </a:r>
                    </a:p>
                  </a:txBody>
                  <a:tcPr/>
                </a:tc>
                <a:tc>
                  <a:txBody>
                    <a:bodyPr/>
                    <a:lstStyle/>
                    <a:p>
                      <a:r>
                        <a:rPr lang="en-US" dirty="0"/>
                        <a:t>0.36%</a:t>
                      </a:r>
                    </a:p>
                  </a:txBody>
                  <a:tcPr/>
                </a:tc>
                <a:extLst>
                  <a:ext uri="{0D108BD9-81ED-4DB2-BD59-A6C34878D82A}">
                    <a16:rowId xmlns:a16="http://schemas.microsoft.com/office/drawing/2014/main" xmlns="" val="10005"/>
                  </a:ext>
                </a:extLst>
              </a:tr>
              <a:tr h="419100">
                <a:tc>
                  <a:txBody>
                    <a:bodyPr/>
                    <a:lstStyle/>
                    <a:p>
                      <a:r>
                        <a:rPr lang="en-US" dirty="0"/>
                        <a:t>Wheat bran(14%)</a:t>
                      </a:r>
                    </a:p>
                  </a:txBody>
                  <a:tcPr/>
                </a:tc>
                <a:tc>
                  <a:txBody>
                    <a:bodyPr/>
                    <a:lstStyle/>
                    <a:p>
                      <a:r>
                        <a:rPr lang="en-US" dirty="0"/>
                        <a:t>5</a:t>
                      </a:r>
                    </a:p>
                  </a:txBody>
                  <a:tcPr/>
                </a:tc>
                <a:tc>
                  <a:txBody>
                    <a:bodyPr/>
                    <a:lstStyle/>
                    <a:p>
                      <a:r>
                        <a:rPr lang="en-US" dirty="0"/>
                        <a:t>0.7%</a:t>
                      </a:r>
                    </a:p>
                  </a:txBody>
                  <a:tcPr/>
                </a:tc>
                <a:extLst>
                  <a:ext uri="{0D108BD9-81ED-4DB2-BD59-A6C34878D82A}">
                    <a16:rowId xmlns:a16="http://schemas.microsoft.com/office/drawing/2014/main" xmlns="" val="10006"/>
                  </a:ext>
                </a:extLst>
              </a:tr>
              <a:tr h="419100">
                <a:tc>
                  <a:txBody>
                    <a:bodyPr/>
                    <a:lstStyle/>
                    <a:p>
                      <a:r>
                        <a:rPr lang="en-US" dirty="0"/>
                        <a:t>Maize grains (9.8%)</a:t>
                      </a:r>
                    </a:p>
                  </a:txBody>
                  <a:tcPr/>
                </a:tc>
                <a:tc>
                  <a:txBody>
                    <a:bodyPr/>
                    <a:lstStyle/>
                    <a:p>
                      <a:r>
                        <a:rPr lang="en-US" dirty="0"/>
                        <a:t>8</a:t>
                      </a:r>
                    </a:p>
                  </a:txBody>
                  <a:tcPr/>
                </a:tc>
                <a:tc>
                  <a:txBody>
                    <a:bodyPr/>
                    <a:lstStyle/>
                    <a:p>
                      <a:r>
                        <a:rPr lang="en-US" dirty="0"/>
                        <a:t>0.78%</a:t>
                      </a:r>
                    </a:p>
                  </a:txBody>
                  <a:tcPr/>
                </a:tc>
                <a:extLst>
                  <a:ext uri="{0D108BD9-81ED-4DB2-BD59-A6C34878D82A}">
                    <a16:rowId xmlns:a16="http://schemas.microsoft.com/office/drawing/2014/main" xmlns="" val="10007"/>
                  </a:ext>
                </a:extLst>
              </a:tr>
              <a:tr h="419100">
                <a:tc>
                  <a:txBody>
                    <a:bodyPr/>
                    <a:lstStyle/>
                    <a:p>
                      <a:r>
                        <a:rPr lang="en-US" dirty="0"/>
                        <a:t>Molasses (3%)</a:t>
                      </a:r>
                    </a:p>
                  </a:txBody>
                  <a:tcPr/>
                </a:tc>
                <a:tc>
                  <a:txBody>
                    <a:bodyPr/>
                    <a:lstStyle/>
                    <a:p>
                      <a:r>
                        <a:rPr lang="en-US" dirty="0"/>
                        <a:t>8</a:t>
                      </a:r>
                    </a:p>
                  </a:txBody>
                  <a:tcPr/>
                </a:tc>
                <a:tc>
                  <a:txBody>
                    <a:bodyPr/>
                    <a:lstStyle/>
                    <a:p>
                      <a:r>
                        <a:rPr lang="en-US" dirty="0"/>
                        <a:t>0.24%</a:t>
                      </a:r>
                    </a:p>
                  </a:txBody>
                  <a:tcPr/>
                </a:tc>
                <a:extLst>
                  <a:ext uri="{0D108BD9-81ED-4DB2-BD59-A6C34878D82A}">
                    <a16:rowId xmlns:a16="http://schemas.microsoft.com/office/drawing/2014/main" xmlns="" val="10008"/>
                  </a:ext>
                </a:extLst>
              </a:tr>
              <a:tr h="4191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Vitamins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1</a:t>
                      </a:r>
                    </a:p>
                  </a:txBody>
                  <a:tcPr/>
                </a:tc>
                <a:tc>
                  <a:txBody>
                    <a:bodyPr/>
                    <a:lstStyle/>
                    <a:p>
                      <a:r>
                        <a:rPr lang="en-US" dirty="0"/>
                        <a:t>-</a:t>
                      </a:r>
                    </a:p>
                  </a:txBody>
                  <a:tcPr/>
                </a:tc>
                <a:extLst>
                  <a:ext uri="{0D108BD9-81ED-4DB2-BD59-A6C34878D82A}">
                    <a16:rowId xmlns:a16="http://schemas.microsoft.com/office/drawing/2014/main" xmlns="" val="10009"/>
                  </a:ext>
                </a:extLst>
              </a:tr>
              <a:tr h="4191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Minerals</a:t>
                      </a:r>
                    </a:p>
                  </a:txBody>
                  <a:tcPr/>
                </a:tc>
                <a:tc>
                  <a:txBody>
                    <a:bodyPr/>
                    <a:lstStyle/>
                    <a:p>
                      <a:r>
                        <a:rPr lang="en-US" dirty="0"/>
                        <a:t>1</a:t>
                      </a:r>
                    </a:p>
                  </a:txBody>
                  <a:tcPr/>
                </a:tc>
                <a:tc>
                  <a:txBody>
                    <a:bodyPr/>
                    <a:lstStyle/>
                    <a:p>
                      <a:r>
                        <a:rPr lang="en-US" dirty="0"/>
                        <a:t>-</a:t>
                      </a:r>
                    </a:p>
                  </a:txBody>
                  <a:tcPr/>
                </a:tc>
                <a:extLst>
                  <a:ext uri="{0D108BD9-81ED-4DB2-BD59-A6C34878D82A}">
                    <a16:rowId xmlns:a16="http://schemas.microsoft.com/office/drawing/2014/main" xmlns="" val="10010"/>
                  </a:ext>
                </a:extLst>
              </a:tr>
              <a:tr h="419100">
                <a:tc>
                  <a:txBody>
                    <a:bodyPr/>
                    <a:lstStyle/>
                    <a:p>
                      <a:endParaRPr lang="en-US" dirty="0"/>
                    </a:p>
                  </a:txBody>
                  <a:tcPr/>
                </a:tc>
                <a:tc>
                  <a:txBody>
                    <a:bodyPr/>
                    <a:lstStyle/>
                    <a:p>
                      <a:r>
                        <a:rPr lang="en-US" dirty="0"/>
                        <a:t>100</a:t>
                      </a:r>
                    </a:p>
                  </a:txBody>
                  <a:tcPr/>
                </a:tc>
                <a:tc>
                  <a:txBody>
                    <a:bodyPr/>
                    <a:lstStyle/>
                    <a:p>
                      <a:r>
                        <a:rPr lang="en-US" dirty="0"/>
                        <a:t>39.28%</a:t>
                      </a:r>
                    </a:p>
                  </a:txBody>
                  <a:tcPr/>
                </a:tc>
                <a:extLst>
                  <a:ext uri="{0D108BD9-81ED-4DB2-BD59-A6C34878D82A}">
                    <a16:rowId xmlns:a16="http://schemas.microsoft.com/office/drawing/2014/main" xmlns="" val="10011"/>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pPr algn="ctr"/>
            <a:r>
              <a:rPr lang="en-US" sz="4000" dirty="0">
                <a:solidFill>
                  <a:srgbClr val="FF0000"/>
                </a:solidFill>
                <a:latin typeface="Arial Black" pitchFamily="34" charset="0"/>
              </a:rPr>
              <a:t>Energy Metabolism</a:t>
            </a:r>
          </a:p>
        </p:txBody>
      </p:sp>
      <p:sp>
        <p:nvSpPr>
          <p:cNvPr id="3" name="Content Placeholder 2"/>
          <p:cNvSpPr>
            <a:spLocks noGrp="1"/>
          </p:cNvSpPr>
          <p:nvPr>
            <p:ph idx="1"/>
          </p:nvPr>
        </p:nvSpPr>
        <p:spPr>
          <a:xfrm>
            <a:off x="457200" y="1371600"/>
            <a:ext cx="8229600" cy="5181600"/>
          </a:xfrm>
        </p:spPr>
        <p:txBody>
          <a:bodyPr>
            <a:normAutofit lnSpcReduction="10000"/>
          </a:bodyPr>
          <a:lstStyle/>
          <a:p>
            <a:r>
              <a:rPr lang="en-US" dirty="0"/>
              <a:t>The biological process of energy utilization is known as </a:t>
            </a:r>
            <a:r>
              <a:rPr lang="en-US" dirty="0">
                <a:solidFill>
                  <a:srgbClr val="FF0000"/>
                </a:solidFill>
              </a:rPr>
              <a:t>Metabolism</a:t>
            </a:r>
            <a:r>
              <a:rPr lang="en-US" dirty="0"/>
              <a:t> and the rate at which it is utilized is called </a:t>
            </a:r>
            <a:r>
              <a:rPr lang="en-US" dirty="0">
                <a:solidFill>
                  <a:srgbClr val="FF0000"/>
                </a:solidFill>
              </a:rPr>
              <a:t>Metabolic rate</a:t>
            </a:r>
          </a:p>
          <a:p>
            <a:r>
              <a:rPr lang="en-US" dirty="0"/>
              <a:t>Energy needs of fish are less than warm blooded animals, because:</a:t>
            </a:r>
          </a:p>
          <a:p>
            <a:pPr lvl="1"/>
            <a:r>
              <a:rPr lang="en-US" sz="2600" dirty="0"/>
              <a:t>Being a cold blooded does not have to spend energy in maintaining its body temperature</a:t>
            </a:r>
          </a:p>
          <a:p>
            <a:pPr lvl="1"/>
            <a:r>
              <a:rPr lang="en-US" sz="2600" dirty="0"/>
              <a:t>Require less energy for muscles activity to swim or maintain their position in water than land animals</a:t>
            </a:r>
          </a:p>
          <a:p>
            <a:pPr lvl="1"/>
            <a:r>
              <a:rPr lang="en-US" sz="2600" dirty="0"/>
              <a:t>Consume less energy to excrete nitrogenous waste products than do warm blooded</a:t>
            </a:r>
          </a:p>
          <a:p>
            <a:pPr lvl="1"/>
            <a:r>
              <a:rPr lang="en-US" sz="2600" dirty="0"/>
              <a:t>Fish is more efficient converter of food to body protein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Autofit/>
          </a:bodyPr>
          <a:lstStyle/>
          <a:p>
            <a:pPr algn="ctr"/>
            <a:r>
              <a:rPr lang="en-US" sz="4000" dirty="0">
                <a:solidFill>
                  <a:srgbClr val="FF0000"/>
                </a:solidFill>
                <a:latin typeface="Arial Black" pitchFamily="34" charset="0"/>
              </a:rPr>
              <a:t>BREAK DOWN OF INTAKE ENERGY</a:t>
            </a:r>
          </a:p>
        </p:txBody>
      </p:sp>
      <p:sp>
        <p:nvSpPr>
          <p:cNvPr id="3" name="Content Placeholder 2"/>
          <p:cNvSpPr>
            <a:spLocks noGrp="1"/>
          </p:cNvSpPr>
          <p:nvPr>
            <p:ph idx="1"/>
          </p:nvPr>
        </p:nvSpPr>
        <p:spPr>
          <a:xfrm>
            <a:off x="457200" y="1600200"/>
            <a:ext cx="8229600" cy="5105400"/>
          </a:xfrm>
        </p:spPr>
        <p:txBody>
          <a:bodyPr/>
          <a:lstStyle/>
          <a:p>
            <a:r>
              <a:rPr lang="en-US" dirty="0"/>
              <a:t>Food Energy (100%)   </a:t>
            </a:r>
          </a:p>
          <a:p>
            <a:pPr>
              <a:buNone/>
            </a:pPr>
            <a:r>
              <a:rPr lang="en-US" dirty="0"/>
              <a:t>    </a:t>
            </a:r>
          </a:p>
          <a:p>
            <a:pPr>
              <a:buNone/>
            </a:pPr>
            <a:r>
              <a:rPr lang="en-US" dirty="0"/>
              <a:t>Assimilated Energy (95%)</a:t>
            </a:r>
          </a:p>
          <a:p>
            <a:pPr>
              <a:buNone/>
            </a:pPr>
            <a:endParaRPr lang="en-US" dirty="0"/>
          </a:p>
          <a:p>
            <a:pPr>
              <a:buNone/>
            </a:pPr>
            <a:r>
              <a:rPr lang="en-US" dirty="0"/>
              <a:t>Metabolizable Energy (85%)</a:t>
            </a:r>
          </a:p>
          <a:p>
            <a:pPr>
              <a:buNone/>
            </a:pPr>
            <a:endParaRPr lang="en-US" dirty="0"/>
          </a:p>
          <a:p>
            <a:pPr>
              <a:buNone/>
            </a:pPr>
            <a:r>
              <a:rPr lang="en-US" dirty="0"/>
              <a:t>Net Energy (75%)</a:t>
            </a:r>
          </a:p>
          <a:p>
            <a:pPr>
              <a:buNone/>
            </a:pPr>
            <a:endParaRPr lang="en-US" dirty="0"/>
          </a:p>
        </p:txBody>
      </p:sp>
      <p:cxnSp>
        <p:nvCxnSpPr>
          <p:cNvPr id="5" name="Straight Arrow Connector 4"/>
          <p:cNvCxnSpPr/>
          <p:nvPr/>
        </p:nvCxnSpPr>
        <p:spPr>
          <a:xfrm rot="5400000">
            <a:off x="800894" y="23233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066800" y="2362200"/>
            <a:ext cx="3886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5257800" y="1905000"/>
            <a:ext cx="12192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00"/>
                </a:solidFill>
              </a:rPr>
              <a:t>Faeces 5%</a:t>
            </a:r>
          </a:p>
        </p:txBody>
      </p:sp>
      <p:cxnSp>
        <p:nvCxnSpPr>
          <p:cNvPr id="10" name="Straight Arrow Connector 9"/>
          <p:cNvCxnSpPr/>
          <p:nvPr/>
        </p:nvCxnSpPr>
        <p:spPr>
          <a:xfrm rot="5400000">
            <a:off x="762794" y="3275806"/>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648494" y="4304506"/>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066800" y="4267200"/>
            <a:ext cx="3733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1066800" y="3200400"/>
            <a:ext cx="38862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5334000" y="2743200"/>
            <a:ext cx="12192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00"/>
                </a:solidFill>
              </a:rPr>
              <a:t>Urine 10%</a:t>
            </a:r>
          </a:p>
        </p:txBody>
      </p:sp>
      <p:sp>
        <p:nvSpPr>
          <p:cNvPr id="23" name="Oval 22"/>
          <p:cNvSpPr/>
          <p:nvPr/>
        </p:nvSpPr>
        <p:spPr>
          <a:xfrm>
            <a:off x="5181600" y="3733800"/>
            <a:ext cx="1600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00"/>
                </a:solidFill>
              </a:rPr>
              <a:t>SDA </a:t>
            </a:r>
          </a:p>
          <a:p>
            <a:pPr algn="ctr"/>
            <a:r>
              <a:rPr lang="en-US" dirty="0">
                <a:solidFill>
                  <a:srgbClr val="FFFF00"/>
                </a:solidFill>
              </a:rPr>
              <a:t>10%</a:t>
            </a:r>
          </a:p>
        </p:txBody>
      </p:sp>
      <p:cxnSp>
        <p:nvCxnSpPr>
          <p:cNvPr id="25" name="Straight Arrow Connector 24"/>
          <p:cNvCxnSpPr/>
          <p:nvPr/>
        </p:nvCxnSpPr>
        <p:spPr>
          <a:xfrm rot="5400000">
            <a:off x="2057400" y="52578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286000" y="5029200"/>
            <a:ext cx="21336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0800000" flipV="1">
            <a:off x="2285206" y="5029200"/>
            <a:ext cx="76994" cy="23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209800" y="5029200"/>
            <a:ext cx="3733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1447800" y="5715000"/>
            <a:ext cx="14478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00"/>
                </a:solidFill>
              </a:rPr>
              <a:t>Growth 25%</a:t>
            </a:r>
          </a:p>
        </p:txBody>
      </p:sp>
      <p:sp>
        <p:nvSpPr>
          <p:cNvPr id="46" name="Oval 45"/>
          <p:cNvSpPr/>
          <p:nvPr/>
        </p:nvSpPr>
        <p:spPr>
          <a:xfrm>
            <a:off x="4038600" y="5867400"/>
            <a:ext cx="22098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00"/>
                </a:solidFill>
              </a:rPr>
              <a:t> St. Metabolism. 50%</a:t>
            </a:r>
          </a:p>
        </p:txBody>
      </p:sp>
      <p:sp>
        <p:nvSpPr>
          <p:cNvPr id="47" name="Oval 46"/>
          <p:cNvSpPr/>
          <p:nvPr/>
        </p:nvSpPr>
        <p:spPr>
          <a:xfrm>
            <a:off x="6172200" y="49530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FF00"/>
                </a:solidFill>
              </a:rPr>
              <a:t>Activity 25%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pPr algn="ctr"/>
            <a:r>
              <a:rPr lang="en-US" sz="4000" dirty="0">
                <a:solidFill>
                  <a:srgbClr val="FF0000"/>
                </a:solidFill>
                <a:latin typeface="Arial Black" pitchFamily="34" charset="0"/>
              </a:rPr>
              <a:t>Types of Fish Food</a:t>
            </a:r>
          </a:p>
        </p:txBody>
      </p:sp>
      <p:sp>
        <p:nvSpPr>
          <p:cNvPr id="3" name="Content Placeholder 2"/>
          <p:cNvSpPr>
            <a:spLocks noGrp="1"/>
          </p:cNvSpPr>
          <p:nvPr>
            <p:ph idx="1"/>
          </p:nvPr>
        </p:nvSpPr>
        <p:spPr>
          <a:xfrm>
            <a:off x="457200" y="1447800"/>
            <a:ext cx="8229600" cy="5181600"/>
          </a:xfrm>
        </p:spPr>
        <p:txBody>
          <a:bodyPr>
            <a:normAutofit lnSpcReduction="10000"/>
          </a:bodyPr>
          <a:lstStyle/>
          <a:p>
            <a:r>
              <a:rPr lang="en-US" dirty="0"/>
              <a:t>Natural</a:t>
            </a:r>
          </a:p>
          <a:p>
            <a:r>
              <a:rPr lang="en-US" dirty="0"/>
              <a:t>Artificial</a:t>
            </a:r>
          </a:p>
          <a:p>
            <a:r>
              <a:rPr lang="en-US" dirty="0">
                <a:solidFill>
                  <a:srgbClr val="FF0000"/>
                </a:solidFill>
              </a:rPr>
              <a:t>Natural Food</a:t>
            </a:r>
            <a:r>
              <a:rPr lang="en-US" dirty="0"/>
              <a:t>: may broadly be grouped as:</a:t>
            </a:r>
          </a:p>
          <a:p>
            <a:pPr lvl="1"/>
            <a:r>
              <a:rPr lang="en-US" dirty="0">
                <a:solidFill>
                  <a:srgbClr val="FF0000"/>
                </a:solidFill>
              </a:rPr>
              <a:t>Plants</a:t>
            </a:r>
            <a:r>
              <a:rPr lang="en-US" dirty="0"/>
              <a:t>: include higher aquatic vegetation of floating, submerged and emergent types, algae both (</a:t>
            </a:r>
            <a:r>
              <a:rPr lang="en-US" dirty="0" err="1"/>
              <a:t>planktonic</a:t>
            </a:r>
            <a:r>
              <a:rPr lang="en-US" dirty="0"/>
              <a:t> and filamentous), diatoms and desmids.</a:t>
            </a:r>
          </a:p>
          <a:p>
            <a:pPr lvl="1"/>
            <a:r>
              <a:rPr lang="en-US" dirty="0">
                <a:solidFill>
                  <a:srgbClr val="FF0000"/>
                </a:solidFill>
              </a:rPr>
              <a:t>Animals</a:t>
            </a:r>
            <a:r>
              <a:rPr lang="en-US" dirty="0"/>
              <a:t>: includes </a:t>
            </a:r>
            <a:r>
              <a:rPr lang="en-US" dirty="0" err="1"/>
              <a:t>Protozoans</a:t>
            </a:r>
            <a:r>
              <a:rPr lang="en-US" dirty="0"/>
              <a:t>(Amoeba, Paramecium, Euglena, </a:t>
            </a:r>
            <a:r>
              <a:rPr lang="en-US" dirty="0" err="1"/>
              <a:t>Stentor</a:t>
            </a:r>
            <a:r>
              <a:rPr lang="en-US" dirty="0"/>
              <a:t>, </a:t>
            </a:r>
            <a:r>
              <a:rPr lang="en-US" dirty="0" err="1"/>
              <a:t>Vortecella</a:t>
            </a:r>
            <a:r>
              <a:rPr lang="en-US" dirty="0"/>
              <a:t>  etc)</a:t>
            </a:r>
            <a:r>
              <a:rPr lang="en-US" dirty="0" err="1"/>
              <a:t>Coelentrates</a:t>
            </a:r>
            <a:r>
              <a:rPr lang="en-US" dirty="0"/>
              <a:t> (Hydra), </a:t>
            </a:r>
            <a:r>
              <a:rPr lang="en-US" dirty="0" err="1"/>
              <a:t>planaria</a:t>
            </a:r>
            <a:r>
              <a:rPr lang="en-US" dirty="0"/>
              <a:t>, rotifers, Annelids (</a:t>
            </a:r>
            <a:r>
              <a:rPr lang="en-US" dirty="0" err="1"/>
              <a:t>limicola</a:t>
            </a:r>
            <a:r>
              <a:rPr lang="en-US" dirty="0"/>
              <a:t>, </a:t>
            </a:r>
            <a:r>
              <a:rPr lang="en-US" dirty="0" err="1"/>
              <a:t>Stylodrilus</a:t>
            </a:r>
            <a:r>
              <a:rPr lang="en-US" dirty="0"/>
              <a:t>), Crustaceans (</a:t>
            </a:r>
            <a:r>
              <a:rPr lang="en-US" dirty="0" err="1"/>
              <a:t>Dephnia,Miona</a:t>
            </a:r>
            <a:r>
              <a:rPr lang="en-US" dirty="0"/>
              <a:t>, </a:t>
            </a:r>
            <a:r>
              <a:rPr lang="en-US" dirty="0" err="1"/>
              <a:t>Diaptomus</a:t>
            </a:r>
            <a:r>
              <a:rPr lang="en-US" dirty="0"/>
              <a:t>, Cyclops, </a:t>
            </a:r>
            <a:r>
              <a:rPr lang="en-US" dirty="0" err="1"/>
              <a:t>Cypris</a:t>
            </a:r>
            <a:r>
              <a:rPr lang="en-US" dirty="0"/>
              <a:t>, </a:t>
            </a:r>
            <a:r>
              <a:rPr lang="en-US" dirty="0" err="1"/>
              <a:t>Gammarus</a:t>
            </a:r>
            <a:r>
              <a:rPr lang="en-US" dirty="0"/>
              <a:t> etc)</a:t>
            </a:r>
          </a:p>
          <a:p>
            <a:pPr lvl="1"/>
            <a:r>
              <a:rPr lang="en-US" dirty="0"/>
              <a:t>Insects are quite abundant in the pond larvae of many insects such as Dragonflies, mayflies, </a:t>
            </a:r>
            <a:r>
              <a:rPr lang="en-US" dirty="0" err="1"/>
              <a:t>dipetra</a:t>
            </a:r>
            <a:r>
              <a:rPr lang="en-US" dirty="0"/>
              <a:t>, stoneflies etc.</a:t>
            </a:r>
          </a:p>
          <a:p>
            <a:pPr lvl="1"/>
            <a:endParaRPr lang="en-US" dirty="0"/>
          </a:p>
          <a:p>
            <a:pPr lv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a:bodyPr>
          <a:lstStyle/>
          <a:p>
            <a:pPr algn="ctr"/>
            <a:r>
              <a:rPr lang="en-US" sz="4000" dirty="0">
                <a:solidFill>
                  <a:srgbClr val="FF0000"/>
                </a:solidFill>
                <a:latin typeface="Arial Black" pitchFamily="34" charset="0"/>
              </a:rPr>
              <a:t>Nutritional Requirements</a:t>
            </a:r>
          </a:p>
        </p:txBody>
      </p:sp>
      <p:sp>
        <p:nvSpPr>
          <p:cNvPr id="3" name="Content Placeholder 2"/>
          <p:cNvSpPr>
            <a:spLocks noGrp="1"/>
          </p:cNvSpPr>
          <p:nvPr>
            <p:ph idx="1"/>
          </p:nvPr>
        </p:nvSpPr>
        <p:spPr>
          <a:xfrm>
            <a:off x="457200" y="1447800"/>
            <a:ext cx="8229600" cy="5105400"/>
          </a:xfrm>
        </p:spPr>
        <p:txBody>
          <a:bodyPr/>
          <a:lstStyle/>
          <a:p>
            <a:r>
              <a:rPr lang="en-US" dirty="0"/>
              <a:t>To grow, survive, reproduce and perform several physiological functions</a:t>
            </a:r>
          </a:p>
          <a:p>
            <a:r>
              <a:rPr lang="en-US" dirty="0"/>
              <a:t>Energy comes from two types of substances:</a:t>
            </a:r>
          </a:p>
          <a:p>
            <a:pPr lvl="1"/>
            <a:r>
              <a:rPr lang="en-US" dirty="0"/>
              <a:t>Inorganic</a:t>
            </a:r>
          </a:p>
          <a:p>
            <a:pPr lvl="1"/>
            <a:r>
              <a:rPr lang="en-US" dirty="0"/>
              <a:t>Organic</a:t>
            </a:r>
          </a:p>
          <a:p>
            <a:r>
              <a:rPr lang="en-US" dirty="0">
                <a:solidFill>
                  <a:srgbClr val="FF0000"/>
                </a:solidFill>
              </a:rPr>
              <a:t>Inorganic:</a:t>
            </a:r>
            <a:r>
              <a:rPr lang="en-US" dirty="0"/>
              <a:t> includes calcium, sodium, phosphorus, molybdenum, iron, selenium, copper, zinc, cobalt, and manganese</a:t>
            </a:r>
          </a:p>
          <a:p>
            <a:r>
              <a:rPr lang="en-US" dirty="0"/>
              <a:t>Enter the fish body through gills, skin and mucus membrane of oral cavity and absorbed by intestinal epithelium</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a:bodyPr>
          <a:lstStyle/>
          <a:p>
            <a:r>
              <a:rPr lang="en-US" dirty="0"/>
              <a:t>Minerals are source of strength and rigidity to fish skeleton</a:t>
            </a:r>
          </a:p>
          <a:p>
            <a:r>
              <a:rPr lang="en-US" dirty="0"/>
              <a:t>For correct functioning of nervous and endocrine systems</a:t>
            </a:r>
          </a:p>
          <a:p>
            <a:r>
              <a:rPr lang="en-US" dirty="0"/>
              <a:t>Deficiency may lead to diseased conditions and mortality</a:t>
            </a:r>
          </a:p>
          <a:p>
            <a:r>
              <a:rPr lang="en-US" dirty="0"/>
              <a:t>Cobalt deficiency delays synthesis of </a:t>
            </a:r>
            <a:r>
              <a:rPr lang="en-US" dirty="0" err="1"/>
              <a:t>vit</a:t>
            </a:r>
            <a:r>
              <a:rPr lang="en-US" dirty="0"/>
              <a:t>. B12</a:t>
            </a:r>
          </a:p>
          <a:p>
            <a:r>
              <a:rPr lang="en-US" dirty="0"/>
              <a:t>Iodine deficiency causes goiter</a:t>
            </a:r>
          </a:p>
          <a:p>
            <a:r>
              <a:rPr lang="en-US" dirty="0"/>
              <a:t>Zinc and manganese results in to poor growth of eggs and larvae</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pPr algn="ctr"/>
            <a:r>
              <a:rPr lang="en-US" sz="4000" dirty="0">
                <a:solidFill>
                  <a:srgbClr val="FF0000"/>
                </a:solidFill>
                <a:latin typeface="Arial Black" pitchFamily="34" charset="0"/>
              </a:rPr>
              <a:t>Organic Compounds</a:t>
            </a:r>
          </a:p>
        </p:txBody>
      </p:sp>
      <p:sp>
        <p:nvSpPr>
          <p:cNvPr id="3" name="Content Placeholder 2"/>
          <p:cNvSpPr>
            <a:spLocks noGrp="1"/>
          </p:cNvSpPr>
          <p:nvPr>
            <p:ph idx="1"/>
          </p:nvPr>
        </p:nvSpPr>
        <p:spPr>
          <a:xfrm>
            <a:off x="457200" y="1447800"/>
            <a:ext cx="8229600" cy="5105400"/>
          </a:xfrm>
        </p:spPr>
        <p:txBody>
          <a:bodyPr/>
          <a:lstStyle/>
          <a:p>
            <a:r>
              <a:rPr lang="en-US" dirty="0">
                <a:solidFill>
                  <a:srgbClr val="FF0000"/>
                </a:solidFill>
              </a:rPr>
              <a:t>Proteins:</a:t>
            </a:r>
          </a:p>
          <a:p>
            <a:pPr lvl="1"/>
            <a:r>
              <a:rPr lang="en-US" dirty="0"/>
              <a:t>Are complex organic compounds composed of a number of units  called </a:t>
            </a:r>
            <a:r>
              <a:rPr lang="en-US" dirty="0">
                <a:solidFill>
                  <a:srgbClr val="FF0000"/>
                </a:solidFill>
              </a:rPr>
              <a:t>amino acids </a:t>
            </a:r>
          </a:p>
          <a:p>
            <a:pPr lvl="1"/>
            <a:r>
              <a:rPr lang="en-US" dirty="0"/>
              <a:t>Muscles formation depends on the protein intake and generous supply is needed for rapid growth</a:t>
            </a:r>
          </a:p>
          <a:p>
            <a:pPr lvl="1"/>
            <a:r>
              <a:rPr lang="en-US" dirty="0"/>
              <a:t>Ingested proteins are broken up into simpler substances by pepsin secreted in stomach and trypsin of the pancreas</a:t>
            </a:r>
          </a:p>
          <a:p>
            <a:pPr lvl="1"/>
            <a:r>
              <a:rPr lang="en-US" dirty="0"/>
              <a:t>Peptides are further split by enzymes in to amino acids which are absorbed by gut wall in blood</a:t>
            </a:r>
          </a:p>
          <a:p>
            <a:pPr lvl="1"/>
            <a:r>
              <a:rPr lang="en-US" dirty="0"/>
              <a:t>Are re-synthesized by the body to build new protein to form new tissues or repair old ones </a:t>
            </a:r>
          </a:p>
          <a:p>
            <a:pPr lvl="1"/>
            <a:endParaRPr lang="en-US" dirty="0"/>
          </a:p>
          <a:p>
            <a:pPr lvl="1"/>
            <a:endParaRPr lang="en-US" dirty="0"/>
          </a:p>
          <a:p>
            <a:pPr lvl="1"/>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lstStyle/>
          <a:p>
            <a:r>
              <a:rPr lang="en-US" dirty="0"/>
              <a:t>Can be burnt for energy production</a:t>
            </a:r>
          </a:p>
          <a:p>
            <a:r>
              <a:rPr lang="en-US" dirty="0"/>
              <a:t>More than 20 amino acids have been isolated and identified in both plants and animals</a:t>
            </a:r>
          </a:p>
          <a:p>
            <a:r>
              <a:rPr lang="en-US" dirty="0">
                <a:solidFill>
                  <a:srgbClr val="FF0000"/>
                </a:solidFill>
              </a:rPr>
              <a:t>Essential: </a:t>
            </a:r>
            <a:r>
              <a:rPr lang="en-US" dirty="0"/>
              <a:t>that can not be synthesized by animal itself and must be provided in the diet (arginine, histidine, isoleucine, lysine, methionine, phenylalanine, threonine, tryptophan, and valine)</a:t>
            </a:r>
          </a:p>
          <a:p>
            <a:r>
              <a:rPr lang="en-US" dirty="0"/>
              <a:t>Range of amino acids requirement among fish has been 10-15gm/kg of feed</a:t>
            </a:r>
          </a:p>
          <a:p>
            <a:r>
              <a:rPr lang="en-US" dirty="0"/>
              <a:t>Gross protein requirement for maximum growth vary from 20-60%</a:t>
            </a:r>
          </a:p>
          <a:p>
            <a:r>
              <a:rPr lang="en-US" dirty="0"/>
              <a:t>For carps 30-40%</a:t>
            </a:r>
          </a:p>
          <a:p>
            <a:pPr>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pPr algn="ctr"/>
            <a:r>
              <a:rPr lang="en-US" sz="4000" dirty="0">
                <a:solidFill>
                  <a:srgbClr val="FF0000"/>
                </a:solidFill>
                <a:latin typeface="Arial Black" pitchFamily="34" charset="0"/>
              </a:rPr>
              <a:t>FATS</a:t>
            </a:r>
          </a:p>
        </p:txBody>
      </p:sp>
      <p:sp>
        <p:nvSpPr>
          <p:cNvPr id="3" name="Content Placeholder 2"/>
          <p:cNvSpPr>
            <a:spLocks noGrp="1"/>
          </p:cNvSpPr>
          <p:nvPr>
            <p:ph idx="1"/>
          </p:nvPr>
        </p:nvSpPr>
        <p:spPr>
          <a:xfrm>
            <a:off x="457200" y="1447800"/>
            <a:ext cx="8229600" cy="4876800"/>
          </a:xfrm>
        </p:spPr>
        <p:txBody>
          <a:bodyPr/>
          <a:lstStyle/>
          <a:p>
            <a:r>
              <a:rPr lang="en-US" dirty="0"/>
              <a:t>Are composed of basic units called fatty acids</a:t>
            </a:r>
          </a:p>
          <a:p>
            <a:r>
              <a:rPr lang="en-US" dirty="0"/>
              <a:t>Are essential for health and growth</a:t>
            </a:r>
          </a:p>
          <a:p>
            <a:r>
              <a:rPr lang="en-US" dirty="0"/>
              <a:t>Requirement depends on its digestibility, quality, amount of essential fatty acids present in the fat</a:t>
            </a:r>
          </a:p>
          <a:p>
            <a:r>
              <a:rPr lang="en-US" dirty="0"/>
              <a:t>Excess of lipids in diet may have harmful effects on fish</a:t>
            </a:r>
          </a:p>
          <a:p>
            <a:r>
              <a:rPr lang="en-US" dirty="0"/>
              <a:t>Carps exhibit maximum growth and feed conversion in diet having  2% fatty acids</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pPr algn="ctr"/>
            <a:r>
              <a:rPr lang="en-US" sz="4000" dirty="0">
                <a:solidFill>
                  <a:srgbClr val="FF0000"/>
                </a:solidFill>
                <a:latin typeface="Arial Black" pitchFamily="34" charset="0"/>
              </a:rPr>
              <a:t>Carbohydrates </a:t>
            </a:r>
          </a:p>
        </p:txBody>
      </p:sp>
      <p:sp>
        <p:nvSpPr>
          <p:cNvPr id="3" name="Content Placeholder 2"/>
          <p:cNvSpPr>
            <a:spLocks noGrp="1"/>
          </p:cNvSpPr>
          <p:nvPr>
            <p:ph idx="1"/>
          </p:nvPr>
        </p:nvSpPr>
        <p:spPr>
          <a:xfrm>
            <a:off x="457200" y="1524000"/>
            <a:ext cx="8229600" cy="4800600"/>
          </a:xfrm>
        </p:spPr>
        <p:txBody>
          <a:bodyPr/>
          <a:lstStyle/>
          <a:p>
            <a:r>
              <a:rPr lang="en-US" dirty="0"/>
              <a:t>Are broad group of substances consisting of sugars, gums, starches and cellulose</a:t>
            </a:r>
          </a:p>
          <a:p>
            <a:r>
              <a:rPr lang="en-US" dirty="0"/>
              <a:t>Ability of fish to digest depends on production of enzyme, amylase</a:t>
            </a:r>
          </a:p>
          <a:p>
            <a:r>
              <a:rPr lang="en-US" dirty="0"/>
              <a:t>Mainly found in herbivorous fishes</a:t>
            </a:r>
          </a:p>
          <a:p>
            <a:r>
              <a:rPr lang="en-US" dirty="0"/>
              <a:t>Main product is glucose which serve as immediate energy source</a:t>
            </a:r>
          </a:p>
          <a:p>
            <a:r>
              <a:rPr lang="en-US" dirty="0"/>
              <a:t>15-20% of carbohydrates enhances growth of fish</a:t>
            </a:r>
          </a:p>
          <a:p>
            <a:r>
              <a:rPr lang="en-US" dirty="0"/>
              <a:t>Excess of carbohydrates in diet is either stored in liver as glycogen or converted in to visceral or muscular fat</a:t>
            </a:r>
          </a:p>
          <a:p>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pPr algn="ctr"/>
            <a:r>
              <a:rPr lang="en-US" sz="4000" dirty="0">
                <a:solidFill>
                  <a:srgbClr val="FF0000"/>
                </a:solidFill>
                <a:latin typeface="Arial Black" pitchFamily="34" charset="0"/>
              </a:rPr>
              <a:t>Vitamins</a:t>
            </a:r>
          </a:p>
        </p:txBody>
      </p:sp>
      <p:sp>
        <p:nvSpPr>
          <p:cNvPr id="3" name="Content Placeholder 2"/>
          <p:cNvSpPr>
            <a:spLocks noGrp="1"/>
          </p:cNvSpPr>
          <p:nvPr>
            <p:ph idx="1"/>
          </p:nvPr>
        </p:nvSpPr>
        <p:spPr>
          <a:xfrm>
            <a:off x="457200" y="1219200"/>
            <a:ext cx="8229600" cy="5410200"/>
          </a:xfrm>
        </p:spPr>
        <p:txBody>
          <a:bodyPr>
            <a:normAutofit/>
          </a:bodyPr>
          <a:lstStyle/>
          <a:p>
            <a:r>
              <a:rPr lang="en-US" dirty="0"/>
              <a:t>Required in diet in very small amount</a:t>
            </a:r>
          </a:p>
          <a:p>
            <a:r>
              <a:rPr lang="en-US" dirty="0"/>
              <a:t>Essential ones are received from natural food</a:t>
            </a:r>
          </a:p>
          <a:p>
            <a:r>
              <a:rPr lang="en-US" dirty="0"/>
              <a:t>Under dense stocking it is important to add in artificial diet</a:t>
            </a:r>
          </a:p>
          <a:p>
            <a:r>
              <a:rPr lang="en-US" dirty="0"/>
              <a:t>Deficiency results in retard growth and reduce resistance to diseases</a:t>
            </a:r>
          </a:p>
          <a:p>
            <a:r>
              <a:rPr lang="en-US" dirty="0"/>
              <a:t>Classified in to two groups:</a:t>
            </a:r>
          </a:p>
          <a:p>
            <a:pPr lvl="1"/>
            <a:r>
              <a:rPr lang="en-US" dirty="0"/>
              <a:t>Water soluble</a:t>
            </a:r>
          </a:p>
          <a:p>
            <a:pPr lvl="1"/>
            <a:r>
              <a:rPr lang="en-US" dirty="0"/>
              <a:t>Fat soluble</a:t>
            </a:r>
          </a:p>
          <a:p>
            <a:r>
              <a:rPr lang="en-US" dirty="0"/>
              <a:t>Water soluble vitamins are taken in , metabolized and then excreted. 15 are essential but all fish do not require all 15 vitamins </a:t>
            </a:r>
          </a:p>
          <a:p>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lstStyle/>
          <a:p>
            <a:r>
              <a:rPr lang="en-US" dirty="0"/>
              <a:t>Two groups of molluscs are common in freshwater ponds such as mussels and snails</a:t>
            </a:r>
          </a:p>
          <a:p>
            <a:r>
              <a:rPr lang="en-US" dirty="0"/>
              <a:t>Small trash fish and amphibians larvae are a food source</a:t>
            </a:r>
          </a:p>
          <a:p>
            <a:r>
              <a:rPr lang="en-US" dirty="0">
                <a:solidFill>
                  <a:srgbClr val="FF0000"/>
                </a:solidFill>
              </a:rPr>
              <a:t>Detritus </a:t>
            </a:r>
            <a:r>
              <a:rPr lang="en-US" dirty="0"/>
              <a:t>: </a:t>
            </a:r>
          </a:p>
          <a:p>
            <a:pPr lvl="1"/>
            <a:r>
              <a:rPr lang="en-US" dirty="0"/>
              <a:t>Also referred as plant debris , consist of particulate organic matter.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Autofit/>
          </a:bodyPr>
          <a:lstStyle/>
          <a:p>
            <a:pPr algn="ctr"/>
            <a:r>
              <a:rPr lang="en-US" sz="4000" dirty="0">
                <a:solidFill>
                  <a:srgbClr val="FF0000"/>
                </a:solidFill>
                <a:latin typeface="Arial Black" pitchFamily="34" charset="0"/>
              </a:rPr>
              <a:t>Artificial or Supplementary Foods</a:t>
            </a:r>
          </a:p>
        </p:txBody>
      </p:sp>
      <p:sp>
        <p:nvSpPr>
          <p:cNvPr id="3" name="Content Placeholder 2"/>
          <p:cNvSpPr>
            <a:spLocks noGrp="1"/>
          </p:cNvSpPr>
          <p:nvPr>
            <p:ph idx="1"/>
          </p:nvPr>
        </p:nvSpPr>
        <p:spPr>
          <a:xfrm>
            <a:off x="457200" y="1524000"/>
            <a:ext cx="8229600" cy="5029200"/>
          </a:xfrm>
        </p:spPr>
        <p:txBody>
          <a:bodyPr/>
          <a:lstStyle/>
          <a:p>
            <a:r>
              <a:rPr lang="en-US" dirty="0"/>
              <a:t>Either plant origin or animal origin, depend on type of fish culture</a:t>
            </a:r>
          </a:p>
          <a:p>
            <a:r>
              <a:rPr lang="en-US" dirty="0"/>
              <a:t>Typical supplementary foods of plant origin are pulses, bread crumbs, rice bran, maize, broken rice, beans, rye, barley, soybean cake, peanut cake, cotton seed cake, sweet potatoes, grasses, leaves of cassava, etc.</a:t>
            </a:r>
          </a:p>
          <a:p>
            <a:r>
              <a:rPr lang="en-US" dirty="0"/>
              <a:t>Animal origin include trash fish, shrimps, fish meat, fish meal, poultry feed, slaughter house waste, dried blood, liver, spleen, and silk worm pupae.</a:t>
            </a:r>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pPr algn="ctr"/>
            <a:r>
              <a:rPr lang="en-US" sz="4000" b="1" dirty="0">
                <a:solidFill>
                  <a:srgbClr val="FF0000"/>
                </a:solidFill>
                <a:latin typeface="Arial Black" pitchFamily="34" charset="0"/>
              </a:rPr>
              <a:t>Objectives of Artificial Feed</a:t>
            </a:r>
          </a:p>
        </p:txBody>
      </p:sp>
      <p:sp>
        <p:nvSpPr>
          <p:cNvPr id="3" name="Content Placeholder 2"/>
          <p:cNvSpPr>
            <a:spLocks noGrp="1"/>
          </p:cNvSpPr>
          <p:nvPr>
            <p:ph idx="1"/>
          </p:nvPr>
        </p:nvSpPr>
        <p:spPr>
          <a:xfrm>
            <a:off x="457200" y="1524000"/>
            <a:ext cx="8229600" cy="4800600"/>
          </a:xfrm>
        </p:spPr>
        <p:txBody>
          <a:bodyPr/>
          <a:lstStyle/>
          <a:p>
            <a:r>
              <a:rPr lang="en-US" dirty="0"/>
              <a:t>Is to provide the species  under culture a diet that meets its nutritional requirement</a:t>
            </a:r>
          </a:p>
          <a:p>
            <a:r>
              <a:rPr lang="en-US" dirty="0"/>
              <a:t>Maximize production at minimum cost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fontScale="90000"/>
          </a:bodyPr>
          <a:lstStyle/>
          <a:p>
            <a:pPr algn="ctr"/>
            <a:r>
              <a:rPr lang="en-US" sz="4000" dirty="0">
                <a:solidFill>
                  <a:srgbClr val="FF0000"/>
                </a:solidFill>
                <a:latin typeface="Arial Black" pitchFamily="34" charset="0"/>
              </a:rPr>
              <a:t>Characteristics of Artificial Feed</a:t>
            </a:r>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r>
              <a:rPr lang="en-US" dirty="0"/>
              <a:t>The items should duplicate the contribution of natural food</a:t>
            </a:r>
          </a:p>
          <a:p>
            <a:r>
              <a:rPr lang="en-US" dirty="0"/>
              <a:t>Better FCR</a:t>
            </a:r>
          </a:p>
          <a:p>
            <a:r>
              <a:rPr lang="en-US" dirty="0"/>
              <a:t>Should compensate for nutrients which are in short supply in the natural food</a:t>
            </a:r>
          </a:p>
          <a:p>
            <a:r>
              <a:rPr lang="en-US" dirty="0"/>
              <a:t>Should be cheap and easily available</a:t>
            </a:r>
          </a:p>
          <a:p>
            <a:r>
              <a:rPr lang="en-US" dirty="0"/>
              <a:t>Must be accepted by target fish</a:t>
            </a:r>
          </a:p>
          <a:p>
            <a:r>
              <a:rPr lang="en-US" dirty="0"/>
              <a:t>Should not affect the quality of fish flesh</a:t>
            </a:r>
          </a:p>
          <a:p>
            <a:r>
              <a:rPr lang="en-US" dirty="0"/>
              <a:t>Must be easy to store and transport</a:t>
            </a:r>
          </a:p>
          <a:p>
            <a:r>
              <a:rPr lang="en-US" dirty="0"/>
              <a:t>Must also be sufficiently stable in water</a:t>
            </a:r>
          </a:p>
          <a:p>
            <a:r>
              <a:rPr lang="en-US" dirty="0"/>
              <a:t>Does not pollute water by disintegration</a:t>
            </a:r>
          </a:p>
          <a:p>
            <a:r>
              <a:rPr lang="en-US" dirty="0"/>
              <a:t>Must be easily digestible and posses high conversion ratio</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pPr algn="ctr"/>
            <a:r>
              <a:rPr lang="en-US" sz="4000" dirty="0">
                <a:solidFill>
                  <a:srgbClr val="FF0000"/>
                </a:solidFill>
                <a:latin typeface="Arial Black" pitchFamily="34" charset="0"/>
              </a:rPr>
              <a:t>Food Conversion Ratio</a:t>
            </a:r>
          </a:p>
        </p:txBody>
      </p:sp>
      <p:sp>
        <p:nvSpPr>
          <p:cNvPr id="3" name="Content Placeholder 2"/>
          <p:cNvSpPr>
            <a:spLocks noGrp="1"/>
          </p:cNvSpPr>
          <p:nvPr>
            <p:ph idx="1"/>
          </p:nvPr>
        </p:nvSpPr>
        <p:spPr>
          <a:xfrm>
            <a:off x="457200" y="1524000"/>
            <a:ext cx="8229600" cy="4800600"/>
          </a:xfrm>
        </p:spPr>
        <p:txBody>
          <a:bodyPr/>
          <a:lstStyle/>
          <a:p>
            <a:r>
              <a:rPr lang="en-US" dirty="0"/>
              <a:t>Food Conversion Ratio (FCR) also known as food quotient, Growth coefficient or Nutritive ratio, is a general index of the efficiency of conversion of feed into fish flesh</a:t>
            </a:r>
          </a:p>
          <a:p>
            <a:pPr>
              <a:buNone/>
            </a:pPr>
            <a:endParaRPr lang="en-US" dirty="0"/>
          </a:p>
          <a:p>
            <a:r>
              <a:rPr lang="en-US" dirty="0"/>
              <a:t>FCR =     </a:t>
            </a:r>
            <a:r>
              <a:rPr lang="en-US" u="sng" dirty="0"/>
              <a:t>Wt of feed given</a:t>
            </a:r>
          </a:p>
          <a:p>
            <a:pPr>
              <a:buNone/>
            </a:pPr>
            <a:r>
              <a:rPr lang="en-US" dirty="0"/>
              <a:t>                 Increase in wt of fish</a:t>
            </a:r>
          </a:p>
          <a:p>
            <a:r>
              <a:rPr lang="en-US" dirty="0"/>
              <a:t>Lower the value of food quotient, higher the rate of natural fish productivity. The quality of feed is considered much better if the FCR ranges </a:t>
            </a:r>
            <a:r>
              <a:rPr lang="en-US" dirty="0" err="1"/>
              <a:t>bw</a:t>
            </a:r>
            <a:r>
              <a:rPr lang="en-US" dirty="0"/>
              <a:t> 1-3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a:bodyPr>
          <a:lstStyle/>
          <a:p>
            <a:r>
              <a:rPr lang="en-US" dirty="0"/>
              <a:t>Values higher than this will be unsuitable and economically unviable</a:t>
            </a:r>
          </a:p>
          <a:p>
            <a:r>
              <a:rPr lang="en-US" dirty="0"/>
              <a:t>Magnitude of food quotient depends not only on its preparation, quality &amp; mineral contents but on a number of factors (external environment, age and health of fish, methods of feeding, correct estimation of ration, fish rearing conditions etc)</a:t>
            </a:r>
          </a:p>
          <a:p>
            <a:r>
              <a:rPr lang="en-US" dirty="0" err="1"/>
              <a:t>Martyshev</a:t>
            </a:r>
            <a:r>
              <a:rPr lang="en-US" dirty="0"/>
              <a:t> (1983) listed no. of factors which affect the magnitude of food quotient are:</a:t>
            </a:r>
          </a:p>
          <a:p>
            <a:pPr lvl="1"/>
            <a:r>
              <a:rPr lang="en-US" dirty="0"/>
              <a:t>Feed should be prepared in such a way that fish can consume with a minimum loss of energy</a:t>
            </a:r>
          </a:p>
          <a:p>
            <a:pPr lvl="1"/>
            <a:r>
              <a:rPr lang="en-US" dirty="0"/>
              <a:t>Rotten and fungal products should not be given</a:t>
            </a:r>
          </a:p>
          <a:p>
            <a:pPr lvl="1"/>
            <a:r>
              <a:rPr lang="en-US" dirty="0"/>
              <a:t>Carps feed best in a temperature range of 20-29C, at 13-18C feeding is rather poor and slow and below 10C barely taken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lstStyle/>
          <a:p>
            <a:r>
              <a:rPr lang="en-US" dirty="0"/>
              <a:t>Feeding of fish of different ages with the same feed under similar conditions does not yield same feed coefficient</a:t>
            </a:r>
          </a:p>
          <a:p>
            <a:r>
              <a:rPr lang="en-US" dirty="0"/>
              <a:t>Disease fish digest food poorly</a:t>
            </a:r>
          </a:p>
          <a:p>
            <a:r>
              <a:rPr lang="en-US" dirty="0"/>
              <a:t>Containers in which feed is prepared should be clean , washed and dried periodically</a:t>
            </a:r>
          </a:p>
          <a:p>
            <a:r>
              <a:rPr lang="en-US" dirty="0"/>
              <a:t>With a deficiency in mineral substances , food assimilation is poor and the food coefficient increases</a:t>
            </a:r>
          </a:p>
          <a:p>
            <a:r>
              <a:rPr lang="en-US"/>
              <a:t>Correct </a:t>
            </a:r>
            <a:r>
              <a:rPr lang="en-US" dirty="0"/>
              <a:t>estimation of ration is very important, excess feed will increase the coefficient ratio</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442</TotalTime>
  <Words>1612</Words>
  <Application>Microsoft Office PowerPoint</Application>
  <PresentationFormat>On-screen Show (4:3)</PresentationFormat>
  <Paragraphs>197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PowerPoint Presentation</vt:lpstr>
      <vt:lpstr>Types of Fish Food</vt:lpstr>
      <vt:lpstr>PowerPoint Presentation</vt:lpstr>
      <vt:lpstr>Artificial or Supplementary Foods</vt:lpstr>
      <vt:lpstr>Objectives of Artificial Feed</vt:lpstr>
      <vt:lpstr>Characteristics of Artificial Feed</vt:lpstr>
      <vt:lpstr>Food Conversion Ratio</vt:lpstr>
      <vt:lpstr>PowerPoint Presentation</vt:lpstr>
      <vt:lpstr>PowerPoint Presentation</vt:lpstr>
      <vt:lpstr>FCR of Different Feed Ingredients</vt:lpstr>
      <vt:lpstr>Guidelines for feeding fish</vt:lpstr>
      <vt:lpstr>PowerPoint Presentation</vt:lpstr>
      <vt:lpstr>Types of Artificial Feed</vt:lpstr>
      <vt:lpstr>PowerPoint Presentation</vt:lpstr>
      <vt:lpstr>Preparation and formulation of fish feed</vt:lpstr>
      <vt:lpstr>Formulation of Feed</vt:lpstr>
      <vt:lpstr>FEED FORMULA</vt:lpstr>
      <vt:lpstr>Energy Metabolism</vt:lpstr>
      <vt:lpstr>BREAK DOWN OF INTAKE ENERGY</vt:lpstr>
      <vt:lpstr>Nutritional Requirements</vt:lpstr>
      <vt:lpstr>PowerPoint Presentation</vt:lpstr>
      <vt:lpstr>Organic Compounds</vt:lpstr>
      <vt:lpstr>PowerPoint Presentation</vt:lpstr>
      <vt:lpstr>FATS</vt:lpstr>
      <vt:lpstr>Carbohydrates </vt:lpstr>
      <vt:lpstr>Vitamins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MyUserName</cp:lastModifiedBy>
  <cp:revision>43</cp:revision>
  <dcterms:created xsi:type="dcterms:W3CDTF">2006-08-16T00:00:00Z</dcterms:created>
  <dcterms:modified xsi:type="dcterms:W3CDTF">2016-11-08T07:56:30Z</dcterms:modified>
</cp:coreProperties>
</file>