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A967483E-DC10-475D-95E5-69D14262E144}" type="datetimeFigureOut">
              <a:rPr lang="en-US" smtClean="0"/>
              <a:t>11/28/2016</a:t>
            </a:fld>
            <a:endParaRPr lang="en-US"/>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3C9AE191-99E7-4908-948B-B72B81AB2B2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67483E-DC10-475D-95E5-69D14262E14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AE191-99E7-4908-948B-B72B81AB2B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A967483E-DC10-475D-95E5-69D14262E144}" type="datetimeFigureOut">
              <a:rPr lang="en-US" smtClean="0"/>
              <a:t>11/28/2016</a:t>
            </a:fld>
            <a:endParaRPr lang="en-US"/>
          </a:p>
        </p:txBody>
      </p:sp>
      <p:sp>
        <p:nvSpPr>
          <p:cNvPr id="5" name="Footer Placeholder 4"/>
          <p:cNvSpPr>
            <a:spLocks noGrp="1"/>
          </p:cNvSpPr>
          <p:nvPr>
            <p:ph type="ftr" sz="quarter" idx="11"/>
          </p:nvPr>
        </p:nvSpPr>
        <p:spPr>
          <a:xfrm>
            <a:off x="609602" y="6248208"/>
            <a:ext cx="7431311" cy="365125"/>
          </a:xfrm>
        </p:spPr>
        <p:txBody>
          <a:bodyPr/>
          <a:lstStyle/>
          <a:p>
            <a:endParaRPr lang="en-US"/>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5084" y="103716"/>
            <a:ext cx="533400" cy="325968"/>
          </a:xfrm>
        </p:spPr>
        <p:txBody>
          <a:bodyPr/>
          <a:lstStyle/>
          <a:p>
            <a:fld id="{3C9AE191-99E7-4908-948B-B72B81AB2B2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67483E-DC10-475D-95E5-69D14262E14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C9AE191-99E7-4908-948B-B72B81AB2B24}" type="slidenum">
              <a:rPr lang="en-US" smtClean="0"/>
              <a:t>‹#›</a:t>
            </a:fld>
            <a:endParaRPr lang="en-US"/>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967483E-DC10-475D-95E5-69D14262E144}" type="datetimeFigureOut">
              <a:rPr lang="en-US" smtClean="0"/>
              <a:t>11/28/2016</a:t>
            </a:fld>
            <a:endParaRPr lang="en-US"/>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3C9AE191-99E7-4908-948B-B72B81AB2B24}"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967483E-DC10-475D-95E5-69D14262E144}" type="datetimeFigureOut">
              <a:rPr lang="en-US" smtClean="0"/>
              <a:t>11/28/2016</a:t>
            </a:fld>
            <a:endParaRPr lang="en-US"/>
          </a:p>
        </p:txBody>
      </p:sp>
      <p:sp>
        <p:nvSpPr>
          <p:cNvPr id="10" name="Slide Number Placeholder 9"/>
          <p:cNvSpPr>
            <a:spLocks noGrp="1"/>
          </p:cNvSpPr>
          <p:nvPr>
            <p:ph type="sldNum" sz="quarter" idx="16"/>
          </p:nvPr>
        </p:nvSpPr>
        <p:spPr/>
        <p:txBody>
          <a:bodyPr rtlCol="0"/>
          <a:lstStyle/>
          <a:p>
            <a:fld id="{3C9AE191-99E7-4908-948B-B72B81AB2B24}"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967483E-DC10-475D-95E5-69D14262E144}" type="datetimeFigureOut">
              <a:rPr lang="en-US" smtClean="0"/>
              <a:t>11/28/2016</a:t>
            </a:fld>
            <a:endParaRPr lang="en-US"/>
          </a:p>
        </p:txBody>
      </p:sp>
      <p:sp>
        <p:nvSpPr>
          <p:cNvPr id="12" name="Slide Number Placeholder 11"/>
          <p:cNvSpPr>
            <a:spLocks noGrp="1"/>
          </p:cNvSpPr>
          <p:nvPr>
            <p:ph type="sldNum" sz="quarter" idx="16"/>
          </p:nvPr>
        </p:nvSpPr>
        <p:spPr/>
        <p:txBody>
          <a:bodyPr rtlCol="0"/>
          <a:lstStyle/>
          <a:p>
            <a:fld id="{3C9AE191-99E7-4908-948B-B72B81AB2B24}"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67483E-DC10-475D-95E5-69D14262E144}"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C9AE191-99E7-4908-948B-B72B81AB2B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7483E-DC10-475D-95E5-69D14262E144}"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3C9AE191-99E7-4908-948B-B72B81AB2B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67483E-DC10-475D-95E5-69D14262E144}"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C9AE191-99E7-4908-948B-B72B81AB2B24}" type="slidenum">
              <a:rPr lang="en-US" smtClean="0"/>
              <a:t>‹#›</a:t>
            </a:fld>
            <a:endParaRPr lang="en-US"/>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31200" y="6248401"/>
            <a:ext cx="3556000" cy="365125"/>
          </a:xfrm>
        </p:spPr>
        <p:txBody>
          <a:bodyPr rtlCol="0"/>
          <a:lstStyle/>
          <a:p>
            <a:fld id="{A967483E-DC10-475D-95E5-69D14262E144}" type="datetimeFigureOut">
              <a:rPr lang="en-US" smtClean="0"/>
              <a:t>11/28/2016</a:t>
            </a:fld>
            <a:endParaRPr lang="en-US"/>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3C9AE191-99E7-4908-948B-B72B81AB2B24}" type="slidenum">
              <a:rPr lang="en-US" smtClean="0"/>
              <a:t>‹#›</a:t>
            </a:fld>
            <a:endParaRPr lang="en-US"/>
          </a:p>
        </p:txBody>
      </p:sp>
      <p:sp>
        <p:nvSpPr>
          <p:cNvPr id="14" name="Footer Placeholder 13"/>
          <p:cNvSpPr>
            <a:spLocks noGrp="1"/>
          </p:cNvSpPr>
          <p:nvPr>
            <p:ph type="ftr" sz="quarter" idx="12"/>
          </p:nvPr>
        </p:nvSpPr>
        <p:spPr>
          <a:xfrm>
            <a:off x="2133600" y="6248207"/>
            <a:ext cx="6096000" cy="365125"/>
          </a:xfrm>
        </p:spPr>
        <p:txBody>
          <a:bodyPr rtlCol="0"/>
          <a:lstStyle/>
          <a:p>
            <a:endParaRPr lang="en-US"/>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A967483E-DC10-475D-95E5-69D14262E144}" type="datetimeFigureOut">
              <a:rPr lang="en-US" smtClean="0"/>
              <a:t>11/28/2016</a:t>
            </a:fld>
            <a:endParaRPr lang="en-US"/>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C9AE191-99E7-4908-948B-B72B81AB2B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b="1" dirty="0" smtClean="0">
                <a:solidFill>
                  <a:srgbClr val="FF0000"/>
                </a:solidFill>
                <a:latin typeface="Times New Roman" panose="02020603050405020304" pitchFamily="18" charset="0"/>
                <a:cs typeface="Times New Roman" panose="02020603050405020304" pitchFamily="18" charset="0"/>
              </a:rPr>
              <a:t>Introduction to fish processing and preservation</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153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Methods of preservation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759527"/>
            <a:ext cx="9905999" cy="4031674"/>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Chilling with ice:</a:t>
            </a:r>
          </a:p>
          <a:p>
            <a:r>
              <a:rPr lang="en-US" dirty="0" smtClean="0">
                <a:latin typeface="Times New Roman" panose="02020603050405020304" pitchFamily="18" charset="0"/>
                <a:cs typeface="Times New Roman" panose="02020603050405020304" pitchFamily="18" charset="0"/>
              </a:rPr>
              <a:t>Lowering of temperature to about </a:t>
            </a:r>
            <a:r>
              <a:rPr lang="en-US" dirty="0" smtClean="0">
                <a:latin typeface="Times New Roman" panose="02020603050405020304" pitchFamily="18" charset="0"/>
                <a:cs typeface="Times New Roman" panose="02020603050405020304" pitchFamily="18" charset="0"/>
              </a:rPr>
              <a:t>0C </a:t>
            </a:r>
            <a:r>
              <a:rPr lang="en-US" dirty="0" smtClean="0">
                <a:latin typeface="Times New Roman" panose="02020603050405020304" pitchFamily="18" charset="0"/>
                <a:cs typeface="Times New Roman" panose="02020603050405020304" pitchFamily="18" charset="0"/>
              </a:rPr>
              <a:t>is the most effective method of preventing putrefaction and extending the life of the fish.</a:t>
            </a:r>
          </a:p>
          <a:p>
            <a:r>
              <a:rPr lang="en-US" dirty="0" smtClean="0">
                <a:latin typeface="Times New Roman" panose="02020603050405020304" pitchFamily="18" charset="0"/>
                <a:cs typeface="Times New Roman" panose="02020603050405020304" pitchFamily="18" charset="0"/>
              </a:rPr>
              <a:t>This is obtained by covering the fish with layers of ice.</a:t>
            </a:r>
          </a:p>
          <a:p>
            <a:r>
              <a:rPr lang="en-US" dirty="0" smtClean="0">
                <a:latin typeface="Times New Roman" panose="02020603050405020304" pitchFamily="18" charset="0"/>
                <a:cs typeface="Times New Roman" panose="02020603050405020304" pitchFamily="18" charset="0"/>
              </a:rPr>
              <a:t>Ice is effective for short term preservation.</a:t>
            </a:r>
          </a:p>
          <a:p>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Chilled </a:t>
            </a:r>
            <a:r>
              <a:rPr lang="en-US" dirty="0" smtClean="0">
                <a:latin typeface="Times New Roman" panose="02020603050405020304" pitchFamily="18" charset="0"/>
                <a:cs typeface="Times New Roman" panose="02020603050405020304" pitchFamily="18" charset="0"/>
              </a:rPr>
              <a:t>fishes have to be stored properly at a constant temperature nearing the freezing point.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715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90946"/>
            <a:ext cx="9905998" cy="900545"/>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662544"/>
            <a:ext cx="9905999" cy="4793673"/>
          </a:xfrm>
        </p:spPr>
        <p:txBody>
          <a:bodyPr>
            <a:noAutofit/>
          </a:bodyPr>
          <a:lstStyle/>
          <a:p>
            <a:r>
              <a:rPr lang="en-US" b="1" dirty="0" smtClean="0">
                <a:solidFill>
                  <a:srgbClr val="FF0000"/>
                </a:solidFill>
                <a:latin typeface="Times New Roman" panose="02020603050405020304" pitchFamily="18" charset="0"/>
                <a:cs typeface="Times New Roman" panose="02020603050405020304" pitchFamily="18" charset="0"/>
              </a:rPr>
              <a:t>Freezing and refrigeration:</a:t>
            </a:r>
          </a:p>
          <a:p>
            <a:r>
              <a:rPr lang="en-US" dirty="0" smtClean="0">
                <a:latin typeface="Times New Roman" panose="02020603050405020304" pitchFamily="18" charset="0"/>
                <a:cs typeface="Times New Roman" panose="02020603050405020304" pitchFamily="18" charset="0"/>
              </a:rPr>
              <a:t>Freezing is more effective than chilling.</a:t>
            </a:r>
          </a:p>
          <a:p>
            <a:r>
              <a:rPr lang="en-US" dirty="0" smtClean="0">
                <a:latin typeface="Times New Roman" panose="02020603050405020304" pitchFamily="18" charset="0"/>
                <a:cs typeface="Times New Roman" panose="02020603050405020304" pitchFamily="18" charset="0"/>
              </a:rPr>
              <a:t>Achieved either by using a mixture of ice and salt or refrigeration.</a:t>
            </a:r>
          </a:p>
          <a:p>
            <a:r>
              <a:rPr lang="en-US" dirty="0" smtClean="0">
                <a:latin typeface="Times New Roman" panose="02020603050405020304" pitchFamily="18" charset="0"/>
                <a:cs typeface="Times New Roman" panose="02020603050405020304" pitchFamily="18" charset="0"/>
              </a:rPr>
              <a:t>The sub-zero temperature keeps the fish frozen throughout.</a:t>
            </a:r>
          </a:p>
          <a:p>
            <a:r>
              <a:rPr lang="en-US" dirty="0" smtClean="0">
                <a:latin typeface="Times New Roman" panose="02020603050405020304" pitchFamily="18" charset="0"/>
                <a:cs typeface="Times New Roman" panose="02020603050405020304" pitchFamily="18" charset="0"/>
              </a:rPr>
              <a:t>During air freezing, water of the flesh separate and form ice crystals, thus the quality of fish is inferior.</a:t>
            </a:r>
          </a:p>
          <a:p>
            <a:r>
              <a:rPr lang="en-US" dirty="0" smtClean="0">
                <a:latin typeface="Times New Roman" panose="02020603050405020304" pitchFamily="18" charset="0"/>
                <a:cs typeface="Times New Roman" panose="02020603050405020304" pitchFamily="18" charset="0"/>
              </a:rPr>
              <a:t>Frozen fish is dipped in cold water stored at 10F, Freezing in brine is a rapid process and produces better quality of fish which retains its natural appearance.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465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anose="02020603050405020304" pitchFamily="18" charset="0"/>
                <a:cs typeface="Times New Roman" panose="02020603050405020304" pitchFamily="18" charset="0"/>
              </a:rPr>
              <a:t>Freezing causes loss of flavor and damages tissues.</a:t>
            </a:r>
          </a:p>
          <a:p>
            <a:r>
              <a:rPr lang="en-US" dirty="0" smtClean="0">
                <a:latin typeface="Times New Roman" panose="02020603050405020304" pitchFamily="18" charset="0"/>
                <a:cs typeface="Times New Roman" panose="02020603050405020304" pitchFamily="18" charset="0"/>
              </a:rPr>
              <a:t>To prevent rancidity the frozen fish is subjected to glazing with water or wrapped in a cover of moisture proof wax paper or cellophane.</a:t>
            </a:r>
          </a:p>
          <a:p>
            <a:r>
              <a:rPr lang="en-US" dirty="0" smtClean="0">
                <a:latin typeface="Times New Roman" panose="02020603050405020304" pitchFamily="18" charset="0"/>
                <a:cs typeface="Times New Roman" panose="02020603050405020304" pitchFamily="18" charset="0"/>
              </a:rPr>
              <a:t>Glazing is, dipping the frozen fish in water so that a layer of hard ice is formed.</a:t>
            </a:r>
          </a:p>
          <a:p>
            <a:r>
              <a:rPr lang="en-US" dirty="0" smtClean="0">
                <a:latin typeface="Times New Roman" panose="02020603050405020304" pitchFamily="18" charset="0"/>
                <a:cs typeface="Times New Roman" panose="02020603050405020304" pitchFamily="18" charset="0"/>
              </a:rPr>
              <a:t>This layer affords protection against exposure of fish fat to atmospheric oxygen and preventing rancidity.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20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80110"/>
            <a:ext cx="9905998" cy="1066799"/>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745673"/>
            <a:ext cx="9905999" cy="4045528"/>
          </a:xfrm>
        </p:spPr>
        <p:txBody>
          <a:bodyPr>
            <a:normAutofit fontScale="92500" lnSpcReduction="20000"/>
          </a:bodyPr>
          <a:lstStyle/>
          <a:p>
            <a:r>
              <a:rPr lang="en-US" b="1" dirty="0" smtClean="0">
                <a:solidFill>
                  <a:srgbClr val="FF0000"/>
                </a:solidFill>
                <a:latin typeface="Times New Roman" panose="02020603050405020304" pitchFamily="18" charset="0"/>
                <a:cs typeface="Times New Roman" panose="02020603050405020304" pitchFamily="18" charset="0"/>
              </a:rPr>
              <a:t>Deep Freezing:</a:t>
            </a:r>
          </a:p>
          <a:p>
            <a:r>
              <a:rPr lang="en-US" dirty="0" smtClean="0">
                <a:latin typeface="Times New Roman" panose="02020603050405020304" pitchFamily="18" charset="0"/>
                <a:cs typeface="Times New Roman" panose="02020603050405020304" pitchFamily="18" charset="0"/>
              </a:rPr>
              <a:t>It has the advantage of preventing preservation for long time.</a:t>
            </a:r>
          </a:p>
          <a:p>
            <a:r>
              <a:rPr lang="en-US" dirty="0" smtClean="0">
                <a:latin typeface="Times New Roman" panose="02020603050405020304" pitchFamily="18" charset="0"/>
                <a:cs typeface="Times New Roman" panose="02020603050405020304" pitchFamily="18" charset="0"/>
              </a:rPr>
              <a:t>Deep freezing permits denaturation, retains freshness and flavor of fish.</a:t>
            </a:r>
          </a:p>
          <a:p>
            <a:r>
              <a:rPr lang="en-US" dirty="0" smtClean="0">
                <a:latin typeface="Times New Roman" panose="02020603050405020304" pitchFamily="18" charset="0"/>
                <a:cs typeface="Times New Roman" panose="02020603050405020304" pitchFamily="18" charset="0"/>
              </a:rPr>
              <a:t>Requires rapid lowering of temperature to -40C in half an </a:t>
            </a:r>
            <a:r>
              <a:rPr lang="en-US" dirty="0" err="1" smtClean="0">
                <a:latin typeface="Times New Roman" panose="02020603050405020304" pitchFamily="18" charset="0"/>
                <a:cs typeface="Times New Roman" panose="02020603050405020304" pitchFamily="18" charset="0"/>
              </a:rPr>
              <a:t>hr</a:t>
            </a:r>
            <a:r>
              <a:rPr lang="en-US" dirty="0" smtClean="0">
                <a:latin typeface="Times New Roman" panose="02020603050405020304" pitchFamily="18" charset="0"/>
                <a:cs typeface="Times New Roman" panose="02020603050405020304" pitchFamily="18" charset="0"/>
              </a:rPr>
              <a:t> to pass crystal formation.</a:t>
            </a:r>
          </a:p>
          <a:p>
            <a:r>
              <a:rPr lang="en-US" dirty="0" smtClean="0">
                <a:latin typeface="Times New Roman" panose="02020603050405020304" pitchFamily="18" charset="0"/>
                <a:cs typeface="Times New Roman" panose="02020603050405020304" pitchFamily="18" charset="0"/>
              </a:rPr>
              <a:t>Before freezing, the fishes are washed and heads are removed.</a:t>
            </a:r>
          </a:p>
          <a:p>
            <a:r>
              <a:rPr lang="en-US" b="1" dirty="0" smtClean="0">
                <a:solidFill>
                  <a:srgbClr val="FF0000"/>
                </a:solidFill>
                <a:latin typeface="Times New Roman" panose="02020603050405020304" pitchFamily="18" charset="0"/>
                <a:cs typeface="Times New Roman" panose="02020603050405020304" pitchFamily="18" charset="0"/>
              </a:rPr>
              <a:t>Freeze drying:</a:t>
            </a:r>
          </a:p>
          <a:p>
            <a:r>
              <a:rPr lang="en-US" dirty="0" smtClean="0">
                <a:latin typeface="Times New Roman" panose="02020603050405020304" pitchFamily="18" charset="0"/>
                <a:cs typeface="Times New Roman" panose="02020603050405020304" pitchFamily="18" charset="0"/>
              </a:rPr>
              <a:t>Is a modification of deep freezing, completely eliminating all chances of denaturation.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412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3236"/>
            <a:ext cx="9905998" cy="942109"/>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662545"/>
            <a:ext cx="9905999" cy="4128656"/>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The deep frozen fish at -20C is then dried by direct sublimation of ice to water </a:t>
            </a:r>
            <a:r>
              <a:rPr lang="en-US" dirty="0" err="1" smtClean="0">
                <a:latin typeface="Times New Roman" panose="02020603050405020304" pitchFamily="18" charset="0"/>
                <a:cs typeface="Times New Roman" panose="02020603050405020304" pitchFamily="18" charset="0"/>
              </a:rPr>
              <a:t>vapour</a:t>
            </a:r>
            <a:r>
              <a:rPr lang="en-US" dirty="0" smtClean="0">
                <a:latin typeface="Times New Roman" panose="02020603050405020304" pitchFamily="18" charset="0"/>
                <a:cs typeface="Times New Roman" panose="02020603050405020304" pitchFamily="18" charset="0"/>
              </a:rPr>
              <a:t> without any melting into liquid water.</a:t>
            </a:r>
          </a:p>
          <a:p>
            <a:r>
              <a:rPr lang="en-US" dirty="0" smtClean="0">
                <a:latin typeface="Times New Roman" panose="02020603050405020304" pitchFamily="18" charset="0"/>
                <a:cs typeface="Times New Roman" panose="02020603050405020304" pitchFamily="18" charset="0"/>
              </a:rPr>
              <a:t>This is achieved by exposing the frozen fish to 140C in a vacuum chamber of freezing chamber.</a:t>
            </a:r>
          </a:p>
          <a:p>
            <a:r>
              <a:rPr lang="en-US" dirty="0" smtClean="0">
                <a:latin typeface="Times New Roman" panose="02020603050405020304" pitchFamily="18" charset="0"/>
                <a:cs typeface="Times New Roman" panose="02020603050405020304" pitchFamily="18" charset="0"/>
              </a:rPr>
              <a:t>The dried fish is packed or canned in air conditioned room. </a:t>
            </a:r>
          </a:p>
          <a:p>
            <a:r>
              <a:rPr lang="en-US" b="1" dirty="0" smtClean="0">
                <a:solidFill>
                  <a:srgbClr val="FF0000"/>
                </a:solidFill>
                <a:latin typeface="Times New Roman" panose="02020603050405020304" pitchFamily="18" charset="0"/>
                <a:cs typeface="Times New Roman" panose="02020603050405020304" pitchFamily="18" charset="0"/>
              </a:rPr>
              <a:t>Canning:</a:t>
            </a:r>
          </a:p>
          <a:p>
            <a:r>
              <a:rPr lang="en-US" dirty="0" smtClean="0">
                <a:latin typeface="Times New Roman" panose="02020603050405020304" pitchFamily="18" charset="0"/>
                <a:cs typeface="Times New Roman" panose="02020603050405020304" pitchFamily="18" charset="0"/>
              </a:rPr>
              <a:t>Is done in following steps:</a:t>
            </a:r>
          </a:p>
          <a:p>
            <a:r>
              <a:rPr lang="en-US" dirty="0" smtClean="0">
                <a:latin typeface="Times New Roman" panose="02020603050405020304" pitchFamily="18" charset="0"/>
                <a:cs typeface="Times New Roman" panose="02020603050405020304" pitchFamily="18" charset="0"/>
              </a:rPr>
              <a:t>Fishes are clean to remove dirt and organisms present on their body.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9525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35527"/>
            <a:ext cx="9905998" cy="942109"/>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579418"/>
            <a:ext cx="9905999" cy="4599709"/>
          </a:xfrm>
        </p:spPr>
        <p:txBody>
          <a:bodyPr>
            <a:normAutofit fontScale="92500"/>
          </a:bodyPr>
          <a:lstStyle/>
          <a:p>
            <a:r>
              <a:rPr lang="en-US" dirty="0" smtClean="0">
                <a:latin typeface="Times New Roman" panose="02020603050405020304" pitchFamily="18" charset="0"/>
                <a:cs typeface="Times New Roman" panose="02020603050405020304" pitchFamily="18" charset="0"/>
              </a:rPr>
              <a:t>Fishes are gutted and cut into pieces of suitable size which are dipped in brine to remove blood and give proper degree of firmness.</a:t>
            </a:r>
          </a:p>
          <a:p>
            <a:r>
              <a:rPr lang="en-US" dirty="0" smtClean="0">
                <a:latin typeface="Times New Roman" panose="02020603050405020304" pitchFamily="18" charset="0"/>
                <a:cs typeface="Times New Roman" panose="02020603050405020304" pitchFamily="18" charset="0"/>
              </a:rPr>
              <a:t>Pieces are immersed in hot water or exposed to steam to remove adhering material.</a:t>
            </a:r>
          </a:p>
          <a:p>
            <a:r>
              <a:rPr lang="en-US" dirty="0" smtClean="0">
                <a:latin typeface="Times New Roman" panose="02020603050405020304" pitchFamily="18" charset="0"/>
                <a:cs typeface="Times New Roman" panose="02020603050405020304" pitchFamily="18" charset="0"/>
              </a:rPr>
              <a:t>The cleaned pieces are filled in cans or jars which are hot and then passed through an exhaust box receiving steam under pressure.</a:t>
            </a:r>
          </a:p>
          <a:p>
            <a:r>
              <a:rPr lang="en-US" dirty="0" smtClean="0">
                <a:latin typeface="Times New Roman" panose="02020603050405020304" pitchFamily="18" charset="0"/>
                <a:cs typeface="Times New Roman" panose="02020603050405020304" pitchFamily="18" charset="0"/>
              </a:rPr>
              <a:t>Exhausting expands food, drives out air or gas bubbles and provides an atmosphere of steam in upper vacant part of the container.</a:t>
            </a:r>
          </a:p>
          <a:p>
            <a:r>
              <a:rPr lang="en-US" dirty="0" smtClean="0">
                <a:latin typeface="Times New Roman" panose="02020603050405020304" pitchFamily="18" charset="0"/>
                <a:cs typeface="Times New Roman" panose="02020603050405020304" pitchFamily="18" charset="0"/>
              </a:rPr>
              <a:t>Containers are then immediately sealed.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298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3236"/>
            <a:ext cx="9905998" cy="983673"/>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911927"/>
            <a:ext cx="9905999" cy="4170218"/>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The sealed containers are again subjected to heat treatment to kill micro-organisms left in flesh.</a:t>
            </a:r>
          </a:p>
          <a:p>
            <a:r>
              <a:rPr lang="en-US" b="1" dirty="0" smtClean="0">
                <a:solidFill>
                  <a:srgbClr val="FF0000"/>
                </a:solidFill>
                <a:latin typeface="Times New Roman" panose="02020603050405020304" pitchFamily="18" charset="0"/>
                <a:cs typeface="Times New Roman" panose="02020603050405020304" pitchFamily="18" charset="0"/>
              </a:rPr>
              <a:t>Sun drying:</a:t>
            </a:r>
          </a:p>
          <a:p>
            <a:r>
              <a:rPr lang="en-US" dirty="0" smtClean="0">
                <a:latin typeface="Times New Roman" panose="02020603050405020304" pitchFamily="18" charset="0"/>
                <a:cs typeface="Times New Roman" panose="02020603050405020304" pitchFamily="18" charset="0"/>
              </a:rPr>
              <a:t> Simple method of curing fish and is extensively practiced in Asia.</a:t>
            </a:r>
          </a:p>
          <a:p>
            <a:r>
              <a:rPr lang="en-US" dirty="0" smtClean="0">
                <a:latin typeface="Times New Roman" panose="02020603050405020304" pitchFamily="18" charset="0"/>
                <a:cs typeface="Times New Roman" panose="02020603050405020304" pitchFamily="18" charset="0"/>
              </a:rPr>
              <a:t>Drying mean removal of moisture contents  of the flesh </a:t>
            </a:r>
            <a:r>
              <a:rPr lang="en-US" dirty="0" err="1" smtClean="0">
                <a:latin typeface="Times New Roman" panose="02020603050405020304" pitchFamily="18" charset="0"/>
                <a:cs typeface="Times New Roman" panose="02020603050405020304" pitchFamily="18" charset="0"/>
              </a:rPr>
              <a:t>upto</a:t>
            </a:r>
            <a:r>
              <a:rPr lang="en-US" dirty="0" smtClean="0">
                <a:latin typeface="Times New Roman" panose="02020603050405020304" pitchFamily="18" charset="0"/>
                <a:cs typeface="Times New Roman" panose="02020603050405020304" pitchFamily="18" charset="0"/>
              </a:rPr>
              <a:t> 10%, so that bacterial decomposition and autolysis does not occur.</a:t>
            </a:r>
          </a:p>
          <a:p>
            <a:r>
              <a:rPr lang="en-US" dirty="0" smtClean="0">
                <a:latin typeface="Times New Roman" panose="02020603050405020304" pitchFamily="18" charset="0"/>
                <a:cs typeface="Times New Roman" panose="02020603050405020304" pitchFamily="18" charset="0"/>
              </a:rPr>
              <a:t>Drying is of two types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natural and ii. mechanical</a:t>
            </a: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32896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7818"/>
            <a:ext cx="9905998" cy="1025237"/>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870364"/>
            <a:ext cx="9905999" cy="4655127"/>
          </a:xfrm>
        </p:spPr>
        <p:txBody>
          <a:bodyPr>
            <a:normAutofit fontScale="85000" lnSpcReduction="10000"/>
          </a:bodyPr>
          <a:lstStyle/>
          <a:p>
            <a:r>
              <a:rPr lang="en-US" b="1" dirty="0" smtClean="0">
                <a:solidFill>
                  <a:srgbClr val="FF0000"/>
                </a:solidFill>
                <a:latin typeface="Times New Roman" panose="02020603050405020304" pitchFamily="18" charset="0"/>
                <a:cs typeface="Times New Roman" panose="02020603050405020304" pitchFamily="18" charset="0"/>
              </a:rPr>
              <a:t>Smoking:</a:t>
            </a:r>
          </a:p>
          <a:p>
            <a:pPr>
              <a:lnSpc>
                <a:spcPct val="80000"/>
              </a:lnSpc>
            </a:pPr>
            <a:r>
              <a:rPr lang="en-US" altLang="en-US" dirty="0">
                <a:latin typeface="Times New Roman" panose="02020603050405020304" pitchFamily="18" charset="0"/>
                <a:cs typeface="Times New Roman" panose="02020603050405020304" pitchFamily="18" charset="0"/>
              </a:rPr>
              <a:t>Smoking </a:t>
            </a:r>
            <a:r>
              <a:rPr lang="en-US" altLang="en-US" dirty="0" smtClean="0">
                <a:latin typeface="Times New Roman" panose="02020603050405020304" pitchFamily="18" charset="0"/>
                <a:cs typeface="Times New Roman" panose="02020603050405020304" pitchFamily="18" charset="0"/>
              </a:rPr>
              <a:t>is </a:t>
            </a:r>
            <a:r>
              <a:rPr lang="en-US" altLang="en-US" dirty="0">
                <a:latin typeface="Times New Roman" panose="02020603050405020304" pitchFamily="18" charset="0"/>
                <a:cs typeface="Times New Roman" panose="02020603050405020304" pitchFamily="18" charset="0"/>
              </a:rPr>
              <a:t>another ancient technique that is commonly used with curing</a:t>
            </a:r>
          </a:p>
          <a:p>
            <a:pPr>
              <a:lnSpc>
                <a:spcPct val="80000"/>
              </a:lnSpc>
            </a:pPr>
            <a:r>
              <a:rPr lang="en-US" altLang="en-US" dirty="0">
                <a:latin typeface="Times New Roman" panose="02020603050405020304" pitchFamily="18" charset="0"/>
                <a:cs typeface="Times New Roman" panose="02020603050405020304" pitchFamily="18" charset="0"/>
              </a:rPr>
              <a:t>Smoking involves cooking fish very slowly over a low wood </a:t>
            </a:r>
            <a:r>
              <a:rPr lang="en-US" altLang="en-US" dirty="0" smtClean="0">
                <a:latin typeface="Times New Roman" panose="02020603050405020304" pitchFamily="18" charset="0"/>
                <a:cs typeface="Times New Roman" panose="02020603050405020304" pitchFamily="18" charset="0"/>
              </a:rPr>
              <a:t>fire 130C</a:t>
            </a:r>
            <a:endParaRPr lang="en-US" altLang="en-US" dirty="0">
              <a:latin typeface="Times New Roman" panose="02020603050405020304" pitchFamily="18" charset="0"/>
              <a:cs typeface="Times New Roman" panose="02020603050405020304" pitchFamily="18" charset="0"/>
            </a:endParaRPr>
          </a:p>
          <a:p>
            <a:pPr>
              <a:lnSpc>
                <a:spcPct val="80000"/>
              </a:lnSpc>
            </a:pPr>
            <a:r>
              <a:rPr lang="en-US" altLang="en-US" dirty="0">
                <a:latin typeface="Times New Roman" panose="02020603050405020304" pitchFamily="18" charset="0"/>
                <a:cs typeface="Times New Roman" panose="02020603050405020304" pitchFamily="18" charset="0"/>
              </a:rPr>
              <a:t>Antiseptic action of phenolic acid constituents of smoke </a:t>
            </a:r>
          </a:p>
          <a:p>
            <a:pPr>
              <a:lnSpc>
                <a:spcPct val="80000"/>
              </a:lnSpc>
            </a:pPr>
            <a:r>
              <a:rPr lang="en-US" altLang="en-US" dirty="0">
                <a:latin typeface="Times New Roman" panose="02020603050405020304" pitchFamily="18" charset="0"/>
                <a:cs typeface="Times New Roman" panose="02020603050405020304" pitchFamily="18" charset="0"/>
              </a:rPr>
              <a:t>Preserve fish by binding or removing </a:t>
            </a:r>
            <a:r>
              <a:rPr lang="en-US" altLang="en-US" dirty="0" smtClean="0">
                <a:latin typeface="Times New Roman" panose="02020603050405020304" pitchFamily="18" charset="0"/>
                <a:cs typeface="Times New Roman" panose="02020603050405020304" pitchFamily="18" charset="0"/>
              </a:rPr>
              <a:t>water</a:t>
            </a:r>
          </a:p>
          <a:p>
            <a:pPr>
              <a:lnSpc>
                <a:spcPct val="80000"/>
              </a:lnSpc>
            </a:pPr>
            <a:r>
              <a:rPr lang="en-US" altLang="en-US" dirty="0" smtClean="0">
                <a:latin typeface="Times New Roman" panose="02020603050405020304" pitchFamily="18" charset="0"/>
                <a:cs typeface="Times New Roman" panose="02020603050405020304" pitchFamily="18" charset="0"/>
              </a:rPr>
              <a:t>Good control is necessary over density, temperature, humidity, speed of circulation, pattern and time of contact with fish.</a:t>
            </a:r>
          </a:p>
          <a:p>
            <a:pPr>
              <a:lnSpc>
                <a:spcPct val="80000"/>
              </a:lnSpc>
            </a:pPr>
            <a:r>
              <a:rPr lang="en-US" altLang="en-US" dirty="0" smtClean="0">
                <a:latin typeface="Times New Roman" panose="02020603050405020304" pitchFamily="18" charset="0"/>
                <a:cs typeface="Times New Roman" panose="02020603050405020304" pitchFamily="18" charset="0"/>
              </a:rPr>
              <a:t>Smoking increases the flavor of the fish flesh and is very popular.</a:t>
            </a:r>
          </a:p>
          <a:p>
            <a:pPr>
              <a:lnSpc>
                <a:spcPct val="80000"/>
              </a:lnSpc>
            </a:pPr>
            <a:r>
              <a:rPr lang="en-US" altLang="en-US" b="1" dirty="0" smtClean="0">
                <a:solidFill>
                  <a:srgbClr val="FF0000"/>
                </a:solidFill>
                <a:latin typeface="Times New Roman" panose="02020603050405020304" pitchFamily="18" charset="0"/>
                <a:cs typeface="Times New Roman" panose="02020603050405020304" pitchFamily="18" charset="0"/>
              </a:rPr>
              <a:t>Salting:</a:t>
            </a:r>
          </a:p>
          <a:p>
            <a:pPr>
              <a:lnSpc>
                <a:spcPct val="80000"/>
              </a:lnSpc>
            </a:pPr>
            <a:r>
              <a:rPr lang="en-US" altLang="en-US" dirty="0" smtClean="0">
                <a:latin typeface="Times New Roman" panose="02020603050405020304" pitchFamily="18" charset="0"/>
                <a:cs typeface="Times New Roman" panose="02020603050405020304" pitchFamily="18" charset="0"/>
              </a:rPr>
              <a:t>One of the oldest method of fish preservation.</a:t>
            </a:r>
          </a:p>
          <a:p>
            <a:pPr>
              <a:lnSpc>
                <a:spcPct val="80000"/>
              </a:lnSpc>
            </a:pPr>
            <a:r>
              <a:rPr lang="en-US" altLang="en-US" dirty="0" smtClean="0">
                <a:latin typeface="Times New Roman" panose="02020603050405020304" pitchFamily="18" charset="0"/>
                <a:cs typeface="Times New Roman" panose="02020603050405020304" pitchFamily="18" charset="0"/>
              </a:rPr>
              <a:t>Act as preservative and prevent bacterial growth. </a:t>
            </a:r>
          </a:p>
          <a:p>
            <a:pPr>
              <a:lnSpc>
                <a:spcPct val="80000"/>
              </a:lnSpc>
            </a:pPr>
            <a:r>
              <a:rPr lang="en-US" altLang="en-US" dirty="0" smtClean="0">
                <a:latin typeface="Times New Roman" panose="02020603050405020304" pitchFamily="18" charset="0"/>
                <a:cs typeface="Times New Roman" panose="02020603050405020304" pitchFamily="18" charset="0"/>
              </a:rPr>
              <a:t>Salting can be dry, wet or brine, fishes are kept in alternate layers with the salt. After few days removed and dried in the sun.</a:t>
            </a:r>
            <a:endParaRPr lang="en-US" alt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0907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24692"/>
            <a:ext cx="9905998" cy="1136072"/>
          </a:xfrm>
        </p:spPr>
        <p:txBody>
          <a:bodyPr/>
          <a:lstStyle/>
          <a:p>
            <a:r>
              <a:rPr lang="en-US" altLang="en-US" b="1" dirty="0">
                <a:solidFill>
                  <a:srgbClr val="FF0000"/>
                </a:solidFill>
                <a:latin typeface="Times New Roman" panose="02020603050405020304" pitchFamily="18" charset="0"/>
                <a:cs typeface="Times New Roman" panose="02020603050405020304" pitchFamily="18" charset="0"/>
              </a:rPr>
              <a:t>FISH PRODUCTS/PROCESSING</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814945"/>
            <a:ext cx="9905999" cy="3976256"/>
          </a:xfrm>
        </p:spPr>
        <p:txBody>
          <a:bodyPr>
            <a:normAutofit/>
          </a:bodyPr>
          <a:lstStyle/>
          <a:p>
            <a:pPr algn="just"/>
            <a:r>
              <a:rPr lang="en-US" altLang="en-US" u="sng" dirty="0">
                <a:latin typeface="Times New Roman" panose="02020603050405020304" pitchFamily="18" charset="0"/>
                <a:cs typeface="Times New Roman" panose="02020603050405020304" pitchFamily="18" charset="0"/>
              </a:rPr>
              <a:t>Fish meat</a:t>
            </a:r>
            <a:r>
              <a:rPr lang="en-US" altLang="en-US" dirty="0">
                <a:latin typeface="Times New Roman" panose="02020603050405020304" pitchFamily="18" charset="0"/>
                <a:cs typeface="Times New Roman" panose="02020603050405020304" pitchFamily="18" charset="0"/>
              </a:rPr>
              <a:t>: including boning &amp; fish fillets</a:t>
            </a:r>
          </a:p>
          <a:p>
            <a:pPr algn="just"/>
            <a:r>
              <a:rPr lang="en-US" altLang="en-US" u="sng" dirty="0">
                <a:latin typeface="Times New Roman" panose="02020603050405020304" pitchFamily="18" charset="0"/>
                <a:cs typeface="Times New Roman" panose="02020603050405020304" pitchFamily="18" charset="0"/>
              </a:rPr>
              <a:t>Fish meal</a:t>
            </a:r>
            <a:r>
              <a:rPr lang="en-US" altLang="en-US" dirty="0">
                <a:latin typeface="Times New Roman" panose="02020603050405020304" pitchFamily="18" charset="0"/>
                <a:cs typeface="Times New Roman" panose="02020603050405020304" pitchFamily="18" charset="0"/>
              </a:rPr>
              <a:t>: containing high percentage of protein, calcium &amp; phosphorus and used as feed for poultry &amp; livestock</a:t>
            </a:r>
          </a:p>
          <a:p>
            <a:pPr algn="just"/>
            <a:r>
              <a:rPr lang="en-US" altLang="en-US" u="sng" dirty="0">
                <a:latin typeface="Times New Roman" panose="02020603050405020304" pitchFamily="18" charset="0"/>
                <a:cs typeface="Times New Roman" panose="02020603050405020304" pitchFamily="18" charset="0"/>
              </a:rPr>
              <a:t>Fish oil</a:t>
            </a:r>
            <a:r>
              <a:rPr lang="en-US" altLang="en-US" dirty="0">
                <a:latin typeface="Times New Roman" panose="02020603050405020304" pitchFamily="18" charset="0"/>
                <a:cs typeface="Times New Roman" panose="02020603050405020304" pitchFamily="18" charset="0"/>
              </a:rPr>
              <a:t>: Body oil (making of fats, varnish, paint, leather and soap), Liver oil ( valuable source of Vitamin A &amp; D and as lubricant)</a:t>
            </a:r>
          </a:p>
          <a:p>
            <a:pPr algn="just"/>
            <a:r>
              <a:rPr lang="en-US" altLang="en-US" u="sng" dirty="0">
                <a:latin typeface="Times New Roman" panose="02020603050405020304" pitchFamily="18" charset="0"/>
                <a:cs typeface="Times New Roman" panose="02020603050405020304" pitchFamily="18" charset="0"/>
              </a:rPr>
              <a:t>Fish Leather: </a:t>
            </a:r>
            <a:r>
              <a:rPr lang="en-US" altLang="en-US" dirty="0">
                <a:latin typeface="Times New Roman" panose="02020603050405020304" pitchFamily="18" charset="0"/>
                <a:cs typeface="Times New Roman" panose="02020603050405020304" pitchFamily="18" charset="0"/>
              </a:rPr>
              <a:t>especially from sharks &amp; leather carps in making various leather products </a:t>
            </a:r>
          </a:p>
          <a:p>
            <a:endParaRPr lang="en-US" dirty="0"/>
          </a:p>
        </p:txBody>
      </p:sp>
    </p:spTree>
    <p:extLst>
      <p:ext uri="{BB962C8B-B14F-4D97-AF65-F5344CB8AC3E}">
        <p14:creationId xmlns:p14="http://schemas.microsoft.com/office/powerpoint/2010/main" val="70151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latin typeface="Times New Roman" panose="02020603050405020304" pitchFamily="18" charset="0"/>
                <a:cs typeface="Times New Roman" panose="02020603050405020304" pitchFamily="18" charset="0"/>
              </a:rPr>
              <a:t>Fish Transportation</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322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introduction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814945"/>
            <a:ext cx="9905999" cy="4876800"/>
          </a:xfrm>
        </p:spPr>
        <p:txBody>
          <a:bodyPr>
            <a:noAutofit/>
          </a:bodyPr>
          <a:lstStyle/>
          <a:p>
            <a:r>
              <a:rPr lang="en-US" dirty="0" smtClean="0">
                <a:latin typeface="Times New Roman" panose="02020603050405020304" pitchFamily="18" charset="0"/>
                <a:cs typeface="Times New Roman" panose="02020603050405020304" pitchFamily="18" charset="0"/>
              </a:rPr>
              <a:t>Fish is an excellent food for mankind and is easily perishable commodity if it is not properly preserved.</a:t>
            </a:r>
          </a:p>
          <a:p>
            <a:r>
              <a:rPr lang="en-US" dirty="0" smtClean="0">
                <a:latin typeface="Times New Roman" panose="02020603050405020304" pitchFamily="18" charset="0"/>
                <a:cs typeface="Times New Roman" panose="02020603050405020304" pitchFamily="18" charset="0"/>
              </a:rPr>
              <a:t>To prevent spoilage of fish, some form of preservation is necessary.</a:t>
            </a:r>
          </a:p>
          <a:p>
            <a:r>
              <a:rPr lang="en-US" dirty="0" smtClean="0">
                <a:latin typeface="Times New Roman" panose="02020603050405020304" pitchFamily="18" charset="0"/>
                <a:cs typeface="Times New Roman" panose="02020603050405020304" pitchFamily="18" charset="0"/>
              </a:rPr>
              <a:t>Preservation means, keeping the fish, after landing fit for human consumption for a short or long time.</a:t>
            </a:r>
          </a:p>
          <a:p>
            <a:r>
              <a:rPr lang="en-US" dirty="0" smtClean="0">
                <a:latin typeface="Times New Roman" panose="02020603050405020304" pitchFamily="18" charset="0"/>
                <a:cs typeface="Times New Roman" panose="02020603050405020304" pitchFamily="18" charset="0"/>
              </a:rPr>
              <a:t>The cost of preservation should, however low to ensure profitable return.</a:t>
            </a:r>
          </a:p>
          <a:p>
            <a:r>
              <a:rPr lang="en-US" dirty="0" smtClean="0">
                <a:latin typeface="Times New Roman" panose="02020603050405020304" pitchFamily="18" charset="0"/>
                <a:cs typeface="Times New Roman" panose="02020603050405020304" pitchFamily="18" charset="0"/>
              </a:rPr>
              <a:t>The method should be simple and applicable on commercial scale and climate of the place.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963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Transportation of freshly killed fish</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anose="02020603050405020304" pitchFamily="18" charset="0"/>
                <a:cs typeface="Times New Roman" panose="02020603050405020304" pitchFamily="18" charset="0"/>
              </a:rPr>
              <a:t>Dead fishes should be transported at a low temperature to avoid danger of decomposition of their flesh.</a:t>
            </a:r>
          </a:p>
          <a:p>
            <a:r>
              <a:rPr lang="en-US" dirty="0" smtClean="0">
                <a:latin typeface="Times New Roman" panose="02020603050405020304" pitchFamily="18" charset="0"/>
                <a:cs typeface="Times New Roman" panose="02020603050405020304" pitchFamily="18" charset="0"/>
              </a:rPr>
              <a:t>The temperature should be between 0-4C and fish should be placed in crushed ice.</a:t>
            </a:r>
          </a:p>
          <a:p>
            <a:r>
              <a:rPr lang="en-US" dirty="0" smtClean="0">
                <a:latin typeface="Times New Roman" panose="02020603050405020304" pitchFamily="18" charset="0"/>
                <a:cs typeface="Times New Roman" panose="02020603050405020304" pitchFamily="18" charset="0"/>
              </a:rPr>
              <a:t>This method stops the development of bacteria and enzymatic and oxidative changes.</a:t>
            </a:r>
          </a:p>
          <a:p>
            <a:pPr marL="0" indent="0">
              <a:buNone/>
            </a:pPr>
            <a:r>
              <a:rPr lang="en-US" dirty="0" smtClean="0"/>
              <a:t> </a:t>
            </a:r>
            <a:endParaRPr lang="en-US" dirty="0"/>
          </a:p>
        </p:txBody>
      </p:sp>
    </p:spTree>
    <p:extLst>
      <p:ext uri="{BB962C8B-B14F-4D97-AF65-F5344CB8AC3E}">
        <p14:creationId xmlns:p14="http://schemas.microsoft.com/office/powerpoint/2010/main" val="2727917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Use of chemicals in live fish transport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lstStyle/>
          <a:p>
            <a:r>
              <a:rPr lang="en-US" dirty="0" smtClean="0">
                <a:latin typeface="Times New Roman" panose="02020603050405020304" pitchFamily="18" charset="0"/>
                <a:cs typeface="Times New Roman" panose="02020603050405020304" pitchFamily="18" charset="0"/>
              </a:rPr>
              <a:t>The sedatives and disinfectants are also used in transporting medium. The sedation of fish brings in practical benefits by the way of:</a:t>
            </a:r>
          </a:p>
          <a:p>
            <a:r>
              <a:rPr lang="en-US" dirty="0" smtClean="0">
                <a:latin typeface="Times New Roman" panose="02020603050405020304" pitchFamily="18" charset="0"/>
                <a:cs typeface="Times New Roman" panose="02020603050405020304" pitchFamily="18" charset="0"/>
              </a:rPr>
              <a:t>Decrease the rate of oxygen consumption and reducing the rate of carbon dioxide, ammonia and other toxic wastes.</a:t>
            </a:r>
          </a:p>
          <a:p>
            <a:r>
              <a:rPr lang="en-US" dirty="0" smtClean="0">
                <a:latin typeface="Times New Roman" panose="02020603050405020304" pitchFamily="18" charset="0"/>
                <a:cs typeface="Times New Roman" panose="02020603050405020304" pitchFamily="18" charset="0"/>
              </a:rPr>
              <a:t>Controlling the excitability of fish and reducing chances of injury.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9906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08500"/>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Measures for Safe transportation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427018"/>
            <a:ext cx="10247024" cy="4946073"/>
          </a:xfrm>
        </p:spPr>
        <p:txBody>
          <a:bodyPr>
            <a:noAutofit/>
          </a:bodyPr>
          <a:lstStyle/>
          <a:p>
            <a:r>
              <a:rPr lang="en-US" dirty="0" smtClean="0">
                <a:latin typeface="Times New Roman" panose="02020603050405020304" pitchFamily="18" charset="0"/>
                <a:cs typeface="Times New Roman" panose="02020603050405020304" pitchFamily="18" charset="0"/>
              </a:rPr>
              <a:t>The capture and handling of fish should be done when the habitat is the coolest i.e. during early morning.</a:t>
            </a:r>
          </a:p>
          <a:p>
            <a:r>
              <a:rPr lang="en-US" dirty="0" smtClean="0">
                <a:latin typeface="Times New Roman" panose="02020603050405020304" pitchFamily="18" charset="0"/>
                <a:cs typeface="Times New Roman" panose="02020603050405020304" pitchFamily="18" charset="0"/>
              </a:rPr>
              <a:t>The fish should be segregated size wise and if possible species wise.</a:t>
            </a:r>
          </a:p>
          <a:p>
            <a:r>
              <a:rPr lang="en-US" dirty="0" smtClean="0">
                <a:latin typeface="Times New Roman" panose="02020603050405020304" pitchFamily="18" charset="0"/>
                <a:cs typeface="Times New Roman" panose="02020603050405020304" pitchFamily="18" charset="0"/>
              </a:rPr>
              <a:t>Warm water should be avoided. Receptacles should not be placed in direct sunrays side.</a:t>
            </a:r>
          </a:p>
          <a:p>
            <a:r>
              <a:rPr lang="en-US" dirty="0" smtClean="0">
                <a:latin typeface="Times New Roman" panose="02020603050405020304" pitchFamily="18" charset="0"/>
                <a:cs typeface="Times New Roman" panose="02020603050405020304" pitchFamily="18" charset="0"/>
              </a:rPr>
              <a:t>In hot weather the cans or barrels should be kept in contact with the ice blocks.</a:t>
            </a:r>
          </a:p>
          <a:p>
            <a:r>
              <a:rPr lang="en-US" dirty="0" smtClean="0">
                <a:latin typeface="Times New Roman" panose="02020603050405020304" pitchFamily="18" charset="0"/>
                <a:cs typeface="Times New Roman" panose="02020603050405020304" pitchFamily="18" charset="0"/>
              </a:rPr>
              <a:t>Cans can be covered with cloth, soaked with water, thus evaporation of this cloth can maintain freshness inside the can.</a:t>
            </a:r>
          </a:p>
          <a:p>
            <a:r>
              <a:rPr lang="en-US" dirty="0" smtClean="0">
                <a:latin typeface="Times New Roman" panose="02020603050405020304" pitchFamily="18" charset="0"/>
                <a:cs typeface="Times New Roman" panose="02020603050405020304" pitchFamily="18" charset="0"/>
              </a:rPr>
              <a:t>Frequently change water over a long journey. Water should be changed slowly.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664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08500"/>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427018"/>
            <a:ext cx="9905999" cy="4364183"/>
          </a:xfrm>
        </p:spPr>
        <p:txBody>
          <a:bodyPr/>
          <a:lstStyle/>
          <a:p>
            <a:r>
              <a:rPr lang="en-US" dirty="0" smtClean="0"/>
              <a:t>Optimum load density must be decided.</a:t>
            </a:r>
          </a:p>
          <a:p>
            <a:r>
              <a:rPr lang="en-US" dirty="0" smtClean="0"/>
              <a:t>Jerking should be avoided.</a:t>
            </a:r>
          </a:p>
          <a:p>
            <a:r>
              <a:rPr lang="en-US" dirty="0" smtClean="0"/>
              <a:t>Quantity of fish should be vary according to type of transport.</a:t>
            </a:r>
            <a:endParaRPr lang="en-US" dirty="0"/>
          </a:p>
        </p:txBody>
      </p:sp>
    </p:spTree>
    <p:extLst>
      <p:ext uri="{BB962C8B-B14F-4D97-AF65-F5344CB8AC3E}">
        <p14:creationId xmlns:p14="http://schemas.microsoft.com/office/powerpoint/2010/main" val="3063351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en-US" sz="4000" b="1" dirty="0">
                <a:solidFill>
                  <a:srgbClr val="FF0000"/>
                </a:solidFill>
                <a:latin typeface="Times New Roman" panose="02020603050405020304" pitchFamily="18" charset="0"/>
                <a:cs typeface="Times New Roman" panose="02020603050405020304" pitchFamily="18" charset="0"/>
              </a:rPr>
              <a:t>FISH MARKETING</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8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05482"/>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FISH MARKETING </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801091"/>
            <a:ext cx="9905999" cy="4613564"/>
          </a:xfrm>
        </p:spPr>
        <p:txBody>
          <a:bodyPr>
            <a:normAutofit lnSpcReduction="10000"/>
          </a:bodyPr>
          <a:lstStyle/>
          <a:p>
            <a:pPr marL="609600" indent="-609600" algn="just">
              <a:lnSpc>
                <a:spcPct val="90000"/>
              </a:lnSpc>
            </a:pPr>
            <a:r>
              <a:rPr lang="en-US" altLang="en-US" sz="2600" b="1" u="sng" dirty="0">
                <a:solidFill>
                  <a:srgbClr val="FF0000"/>
                </a:solidFill>
                <a:latin typeface="Times New Roman" panose="02020603050405020304" pitchFamily="18" charset="0"/>
                <a:cs typeface="Times New Roman" panose="02020603050405020304" pitchFamily="18" charset="0"/>
              </a:rPr>
              <a:t>Definition:</a:t>
            </a:r>
            <a:r>
              <a:rPr lang="en-US" altLang="en-US" sz="2600" dirty="0">
                <a:latin typeface="Times New Roman" panose="02020603050405020304" pitchFamily="18" charset="0"/>
                <a:cs typeface="Times New Roman" panose="02020603050405020304" pitchFamily="18" charset="0"/>
              </a:rPr>
              <a:t> Fish market is a place inside or out side the country where the fishes &amp; fish products of commercial importance are subjected to sale. These fish production &amp; consumption is properly regulated, is known as fish marketing. </a:t>
            </a:r>
          </a:p>
          <a:p>
            <a:pPr marL="609600" indent="-609600">
              <a:lnSpc>
                <a:spcPct val="90000"/>
              </a:lnSpc>
            </a:pPr>
            <a:r>
              <a:rPr lang="en-US" altLang="en-US" sz="2600" b="1" u="sng" dirty="0">
                <a:solidFill>
                  <a:srgbClr val="FF0000"/>
                </a:solidFill>
                <a:latin typeface="Times New Roman" panose="02020603050405020304" pitchFamily="18" charset="0"/>
                <a:cs typeface="Times New Roman" panose="02020603050405020304" pitchFamily="18" charset="0"/>
              </a:rPr>
              <a:t>Characteristics of Marketing</a:t>
            </a:r>
          </a:p>
          <a:p>
            <a:pPr marL="0" indent="0">
              <a:lnSpc>
                <a:spcPct val="90000"/>
              </a:lnSpc>
              <a:buNone/>
            </a:pPr>
            <a:r>
              <a:rPr lang="en-US" altLang="en-US" sz="2600" dirty="0" smtClean="0">
                <a:latin typeface="Times New Roman" panose="02020603050405020304" pitchFamily="18" charset="0"/>
                <a:cs typeface="Times New Roman" panose="02020603050405020304" pitchFamily="18" charset="0"/>
              </a:rPr>
              <a:t>1.     Perishability </a:t>
            </a:r>
            <a:r>
              <a:rPr lang="en-US" altLang="en-US" sz="2600" dirty="0">
                <a:latin typeface="Times New Roman" panose="02020603050405020304" pitchFamily="18" charset="0"/>
                <a:cs typeface="Times New Roman" panose="02020603050405020304" pitchFamily="18" charset="0"/>
              </a:rPr>
              <a:t>of the commodity</a:t>
            </a:r>
          </a:p>
          <a:p>
            <a:pPr marL="609600" indent="-609600">
              <a:lnSpc>
                <a:spcPct val="90000"/>
              </a:lnSpc>
              <a:buFontTx/>
              <a:buAutoNum type="arabicPeriod" startAt="2"/>
            </a:pPr>
            <a:r>
              <a:rPr lang="en-US" altLang="en-US" sz="2600" dirty="0">
                <a:latin typeface="Times New Roman" panose="02020603050405020304" pitchFamily="18" charset="0"/>
                <a:cs typeface="Times New Roman" panose="02020603050405020304" pitchFamily="18" charset="0"/>
              </a:rPr>
              <a:t>Seasonal concentration of landing </a:t>
            </a:r>
            <a:endParaRPr lang="en-US" altLang="en-US" sz="2600" dirty="0" smtClean="0">
              <a:latin typeface="Times New Roman" panose="02020603050405020304" pitchFamily="18" charset="0"/>
              <a:cs typeface="Times New Roman" panose="02020603050405020304" pitchFamily="18" charset="0"/>
            </a:endParaRPr>
          </a:p>
          <a:p>
            <a:pPr marL="609600" indent="-609600">
              <a:lnSpc>
                <a:spcPct val="90000"/>
              </a:lnSpc>
              <a:buFontTx/>
              <a:buAutoNum type="arabicPeriod" startAt="2"/>
            </a:pPr>
            <a:r>
              <a:rPr lang="en-US" altLang="en-US" sz="2600" dirty="0" smtClean="0">
                <a:latin typeface="Times New Roman" panose="02020603050405020304" pitchFamily="18" charset="0"/>
                <a:cs typeface="Times New Roman" panose="02020603050405020304" pitchFamily="18" charset="0"/>
              </a:rPr>
              <a:t>Quantity </a:t>
            </a:r>
            <a:r>
              <a:rPr lang="en-US" altLang="en-US" sz="2600" dirty="0">
                <a:latin typeface="Times New Roman" panose="02020603050405020304" pitchFamily="18" charset="0"/>
                <a:cs typeface="Times New Roman" panose="02020603050405020304" pitchFamily="18" charset="0"/>
              </a:rPr>
              <a:t>produced by each fisherman is to be assembled, sorted &amp; transported</a:t>
            </a:r>
          </a:p>
          <a:p>
            <a:pPr marL="609600" indent="-609600">
              <a:lnSpc>
                <a:spcPct val="90000"/>
              </a:lnSpc>
              <a:buFontTx/>
              <a:buAutoNum type="arabicPeriod" startAt="2"/>
            </a:pPr>
            <a:r>
              <a:rPr lang="en-US" altLang="en-US" sz="2600" dirty="0">
                <a:latin typeface="Times New Roman" panose="02020603050405020304" pitchFamily="18" charset="0"/>
                <a:cs typeface="Times New Roman" panose="02020603050405020304" pitchFamily="18" charset="0"/>
              </a:rPr>
              <a:t>Non-uniformity of landing, quantity, freshness &amp; size</a:t>
            </a:r>
          </a:p>
          <a:p>
            <a:pPr marL="609600" indent="-609600">
              <a:lnSpc>
                <a:spcPct val="90000"/>
              </a:lnSpc>
              <a:buFontTx/>
              <a:buAutoNum type="arabicPeriod" startAt="2"/>
            </a:pPr>
            <a:r>
              <a:rPr lang="en-US" altLang="en-US" sz="2600" dirty="0">
                <a:latin typeface="Times New Roman" panose="02020603050405020304" pitchFamily="18" charset="0"/>
                <a:cs typeface="Times New Roman" panose="02020603050405020304" pitchFamily="18" charset="0"/>
              </a:rPr>
              <a:t>Handling &amp; treatment, icing, freezing, curing &amp; packing</a:t>
            </a:r>
          </a:p>
          <a:p>
            <a:pPr marL="609600" indent="-609600">
              <a:lnSpc>
                <a:spcPct val="90000"/>
              </a:lnSpc>
              <a:buFontTx/>
              <a:buAutoNum type="arabicPeriod" startAt="2"/>
            </a:pPr>
            <a:r>
              <a:rPr lang="en-US" altLang="en-US" sz="2600" dirty="0">
                <a:latin typeface="Times New Roman" panose="02020603050405020304" pitchFamily="18" charset="0"/>
                <a:cs typeface="Times New Roman" panose="02020603050405020304" pitchFamily="18" charset="0"/>
              </a:rPr>
              <a:t>Large no. of intermediaries involves   </a:t>
            </a:r>
          </a:p>
          <a:p>
            <a:endParaRPr lang="en-US" dirty="0"/>
          </a:p>
        </p:txBody>
      </p:sp>
    </p:spTree>
    <p:extLst>
      <p:ext uri="{BB962C8B-B14F-4D97-AF65-F5344CB8AC3E}">
        <p14:creationId xmlns:p14="http://schemas.microsoft.com/office/powerpoint/2010/main" val="2868970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solidFill>
                  <a:srgbClr val="FF0000"/>
                </a:solidFill>
                <a:latin typeface="Times New Roman" panose="02020603050405020304" pitchFamily="18" charset="0"/>
                <a:cs typeface="Times New Roman" panose="02020603050405020304" pitchFamily="18" charset="0"/>
              </a:rPr>
              <a:t>IMPORTANT POINTS RELATED TO SUCCESS OF TRADE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2097088"/>
            <a:ext cx="9905999" cy="4206729"/>
          </a:xfrm>
        </p:spPr>
        <p:txBody>
          <a:bodyPr>
            <a:normAutofit/>
          </a:bodyPr>
          <a:lstStyle/>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Preliminary estimates of fish production</a:t>
            </a:r>
          </a:p>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Establish standards of quality control at various levels</a:t>
            </a:r>
          </a:p>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Demand of consumers should be assessed</a:t>
            </a:r>
          </a:p>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Price rise or fall should be observed</a:t>
            </a:r>
          </a:p>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Keep the fish fresh &amp; avoid spoilage</a:t>
            </a:r>
          </a:p>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Improving awareness among public about importance of food as fish</a:t>
            </a:r>
          </a:p>
          <a:p>
            <a:pPr marL="609600" indent="-609600" algn="just">
              <a:buFontTx/>
              <a:buAutoNum type="arabicPeriod"/>
            </a:pPr>
            <a:r>
              <a:rPr lang="en-US" altLang="en-US" dirty="0">
                <a:latin typeface="Times New Roman" panose="02020603050405020304" pitchFamily="18" charset="0"/>
                <a:cs typeface="Times New Roman" panose="02020603050405020304" pitchFamily="18" charset="0"/>
              </a:rPr>
              <a:t>Explore the possibilities of fish preservation &amp; export</a:t>
            </a:r>
          </a:p>
          <a:p>
            <a:endParaRPr lang="en-US" dirty="0"/>
          </a:p>
        </p:txBody>
      </p:sp>
    </p:spTree>
    <p:extLst>
      <p:ext uri="{BB962C8B-B14F-4D97-AF65-F5344CB8AC3E}">
        <p14:creationId xmlns:p14="http://schemas.microsoft.com/office/powerpoint/2010/main" val="3397562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30173"/>
          </a:xfrm>
        </p:spPr>
        <p:txBody>
          <a:bodyPr>
            <a:normAutofit fontScale="90000"/>
          </a:bodyPr>
          <a:lstStyle/>
          <a:p>
            <a:r>
              <a:rPr lang="en-US" altLang="en-US" b="1" dirty="0">
                <a:solidFill>
                  <a:srgbClr val="FF0000"/>
                </a:solidFill>
                <a:latin typeface="Times New Roman" panose="02020603050405020304" pitchFamily="18" charset="0"/>
                <a:cs typeface="Times New Roman" panose="02020603050405020304" pitchFamily="18" charset="0"/>
              </a:rPr>
              <a:t>TYPES OF FISH MARKETING</a:t>
            </a:r>
            <a:br>
              <a:rPr lang="en-US" altLang="en-US" b="1"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773382"/>
            <a:ext cx="9905999" cy="4017819"/>
          </a:xfrm>
        </p:spPr>
        <p:txBody>
          <a:bodyPr>
            <a:normAutofit/>
          </a:bodyPr>
          <a:lstStyle/>
          <a:p>
            <a:pPr marL="609600" indent="-609600">
              <a:buFont typeface="Wingdings" panose="05000000000000000000" pitchFamily="2" charset="2"/>
              <a:buChar char="Ø"/>
            </a:pPr>
            <a:r>
              <a:rPr lang="en-US" altLang="en-US" b="1" dirty="0" smtClean="0">
                <a:latin typeface="Times New Roman" panose="02020603050405020304" pitchFamily="18" charset="0"/>
                <a:cs typeface="Times New Roman" panose="02020603050405020304" pitchFamily="18" charset="0"/>
              </a:rPr>
              <a:t>Traditional </a:t>
            </a:r>
            <a:r>
              <a:rPr lang="en-US" altLang="en-US" b="1" dirty="0">
                <a:latin typeface="Times New Roman" panose="02020603050405020304" pitchFamily="18" charset="0"/>
                <a:cs typeface="Times New Roman" panose="02020603050405020304" pitchFamily="18" charset="0"/>
              </a:rPr>
              <a:t>Fish Marketing</a:t>
            </a:r>
          </a:p>
          <a:p>
            <a:pPr marL="609600" indent="-609600">
              <a:buFont typeface="Wingdings" panose="05000000000000000000" pitchFamily="2" charset="2"/>
              <a:buChar char="Ø"/>
            </a:pPr>
            <a:r>
              <a:rPr lang="en-US" altLang="en-US" b="1" dirty="0">
                <a:latin typeface="Times New Roman" panose="02020603050405020304" pitchFamily="18" charset="0"/>
                <a:cs typeface="Times New Roman" panose="02020603050405020304" pitchFamily="18" charset="0"/>
              </a:rPr>
              <a:t>Modern Fish Marketing</a:t>
            </a:r>
          </a:p>
          <a:p>
            <a:pPr marL="609600" indent="-609600" algn="ctr">
              <a:buFont typeface="Wingdings" panose="05000000000000000000" pitchFamily="2" charset="2"/>
              <a:buNone/>
            </a:pPr>
            <a:r>
              <a:rPr lang="en-US" altLang="en-US" b="1" u="sng" dirty="0">
                <a:latin typeface="Times New Roman" panose="02020603050405020304" pitchFamily="18" charset="0"/>
                <a:cs typeface="Times New Roman" panose="02020603050405020304" pitchFamily="18" charset="0"/>
              </a:rPr>
              <a:t>Methods of Selling of Fish</a:t>
            </a:r>
          </a:p>
          <a:p>
            <a:pPr marL="609600" indent="-609600">
              <a:buFont typeface="Wingdings" panose="05000000000000000000" pitchFamily="2" charset="2"/>
              <a:buAutoNum type="arabicPeriod"/>
            </a:pPr>
            <a:r>
              <a:rPr lang="en-US" altLang="en-US" b="1" dirty="0">
                <a:latin typeface="Times New Roman" panose="02020603050405020304" pitchFamily="18" charset="0"/>
                <a:cs typeface="Times New Roman" panose="02020603050405020304" pitchFamily="18" charset="0"/>
              </a:rPr>
              <a:t>Direct buyers</a:t>
            </a:r>
          </a:p>
          <a:p>
            <a:pPr marL="609600" indent="-609600">
              <a:buFont typeface="Wingdings" panose="05000000000000000000" pitchFamily="2" charset="2"/>
              <a:buAutoNum type="arabicPeriod"/>
            </a:pPr>
            <a:r>
              <a:rPr lang="en-US" altLang="en-US" b="1" dirty="0">
                <a:latin typeface="Times New Roman" panose="02020603050405020304" pitchFamily="18" charset="0"/>
                <a:cs typeface="Times New Roman" panose="02020603050405020304" pitchFamily="18" charset="0"/>
              </a:rPr>
              <a:t>Through commission agents</a:t>
            </a:r>
          </a:p>
          <a:p>
            <a:pPr marL="609600" indent="-609600">
              <a:buFont typeface="Wingdings" panose="05000000000000000000" pitchFamily="2" charset="2"/>
              <a:buAutoNum type="arabicPeriod"/>
            </a:pPr>
            <a:r>
              <a:rPr lang="en-US" altLang="en-US" b="1" dirty="0">
                <a:latin typeface="Times New Roman" panose="02020603050405020304" pitchFamily="18" charset="0"/>
                <a:cs typeface="Times New Roman" panose="02020603050405020304" pitchFamily="18" charset="0"/>
              </a:rPr>
              <a:t>By contract method </a:t>
            </a:r>
          </a:p>
          <a:p>
            <a:endParaRPr lang="en-US" dirty="0"/>
          </a:p>
        </p:txBody>
      </p:sp>
    </p:spTree>
    <p:extLst>
      <p:ext uri="{BB962C8B-B14F-4D97-AF65-F5344CB8AC3E}">
        <p14:creationId xmlns:p14="http://schemas.microsoft.com/office/powerpoint/2010/main" val="43521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81200" y="274638"/>
            <a:ext cx="8229600" cy="411162"/>
          </a:xfrm>
        </p:spPr>
        <p:txBody>
          <a:bodyPr>
            <a:normAutofit fontScale="90000"/>
          </a:bodyPr>
          <a:lstStyle/>
          <a:p>
            <a:r>
              <a:rPr lang="en-US" altLang="en-US" sz="2800" b="1"/>
              <a:t>FLOW OF FISH &amp; FISH PRODUCTS</a:t>
            </a:r>
          </a:p>
        </p:txBody>
      </p:sp>
      <p:sp>
        <p:nvSpPr>
          <p:cNvPr id="6147" name="Rectangle 3"/>
          <p:cNvSpPr>
            <a:spLocks noGrp="1" noChangeArrowheads="1"/>
          </p:cNvSpPr>
          <p:nvPr>
            <p:ph sz="quarter" idx="1"/>
          </p:nvPr>
        </p:nvSpPr>
        <p:spPr>
          <a:xfrm>
            <a:off x="1981200" y="914400"/>
            <a:ext cx="8229600" cy="5777345"/>
          </a:xfrm>
        </p:spPr>
        <p:txBody>
          <a:bodyPr/>
          <a:lstStyle/>
          <a:p>
            <a:pPr>
              <a:buFontTx/>
              <a:buNone/>
            </a:pPr>
            <a:r>
              <a:rPr lang="en-US" altLang="en-US" dirty="0"/>
              <a:t> Fisherman-</a:t>
            </a:r>
            <a:r>
              <a:rPr lang="en-US" altLang="en-US" dirty="0" smtClean="0"/>
              <a:t>-------------Assemblers--------------------Wholesalers </a:t>
            </a:r>
            <a:endParaRPr lang="en-US" altLang="en-US" dirty="0"/>
          </a:p>
        </p:txBody>
      </p:sp>
      <p:sp>
        <p:nvSpPr>
          <p:cNvPr id="6150" name="Line 6"/>
          <p:cNvSpPr>
            <a:spLocks noChangeShapeType="1"/>
          </p:cNvSpPr>
          <p:nvPr/>
        </p:nvSpPr>
        <p:spPr bwMode="auto">
          <a:xfrm>
            <a:off x="8839200" y="14478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Text Box 8"/>
          <p:cNvSpPr txBox="1">
            <a:spLocks noChangeArrowheads="1"/>
          </p:cNvSpPr>
          <p:nvPr/>
        </p:nvSpPr>
        <p:spPr bwMode="auto">
          <a:xfrm>
            <a:off x="2362200" y="3276601"/>
            <a:ext cx="174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Intermediaries</a:t>
            </a:r>
          </a:p>
        </p:txBody>
      </p:sp>
      <p:sp>
        <p:nvSpPr>
          <p:cNvPr id="6153" name="Text Box 9"/>
          <p:cNvSpPr txBox="1">
            <a:spLocks noChangeArrowheads="1"/>
          </p:cNvSpPr>
          <p:nvPr/>
        </p:nvSpPr>
        <p:spPr bwMode="auto">
          <a:xfrm>
            <a:off x="8077201" y="1981200"/>
            <a:ext cx="13069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Auctioneers</a:t>
            </a:r>
          </a:p>
        </p:txBody>
      </p:sp>
      <p:sp>
        <p:nvSpPr>
          <p:cNvPr id="6154" name="Line 10"/>
          <p:cNvSpPr>
            <a:spLocks noChangeShapeType="1"/>
          </p:cNvSpPr>
          <p:nvPr/>
        </p:nvSpPr>
        <p:spPr bwMode="auto">
          <a:xfrm>
            <a:off x="8839200" y="236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5" name="Text Box 11"/>
          <p:cNvSpPr txBox="1">
            <a:spLocks noChangeArrowheads="1"/>
          </p:cNvSpPr>
          <p:nvPr/>
        </p:nvSpPr>
        <p:spPr bwMode="auto">
          <a:xfrm>
            <a:off x="8382000" y="2743200"/>
            <a:ext cx="10033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Retailers</a:t>
            </a:r>
          </a:p>
        </p:txBody>
      </p:sp>
      <p:sp>
        <p:nvSpPr>
          <p:cNvPr id="6156" name="Line 12"/>
          <p:cNvSpPr>
            <a:spLocks noChangeShapeType="1"/>
          </p:cNvSpPr>
          <p:nvPr/>
        </p:nvSpPr>
        <p:spPr bwMode="auto">
          <a:xfrm>
            <a:off x="3200400" y="1447800"/>
            <a:ext cx="0" cy="1752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7" name="Line 13"/>
          <p:cNvSpPr>
            <a:spLocks noChangeShapeType="1"/>
          </p:cNvSpPr>
          <p:nvPr/>
        </p:nvSpPr>
        <p:spPr bwMode="auto">
          <a:xfrm>
            <a:off x="8839200" y="31242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8" name="Text Box 14"/>
          <p:cNvSpPr txBox="1">
            <a:spLocks noChangeArrowheads="1"/>
          </p:cNvSpPr>
          <p:nvPr/>
        </p:nvSpPr>
        <p:spPr bwMode="auto">
          <a:xfrm>
            <a:off x="8077200" y="3657600"/>
            <a:ext cx="12458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Consumers</a:t>
            </a:r>
          </a:p>
        </p:txBody>
      </p:sp>
      <p:sp>
        <p:nvSpPr>
          <p:cNvPr id="6160" name="Line 16"/>
          <p:cNvSpPr>
            <a:spLocks noChangeShapeType="1"/>
          </p:cNvSpPr>
          <p:nvPr/>
        </p:nvSpPr>
        <p:spPr bwMode="auto">
          <a:xfrm>
            <a:off x="4114800" y="3505200"/>
            <a:ext cx="434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1" name="Text Box 17"/>
          <p:cNvSpPr txBox="1">
            <a:spLocks noChangeArrowheads="1"/>
          </p:cNvSpPr>
          <p:nvPr/>
        </p:nvSpPr>
        <p:spPr bwMode="auto">
          <a:xfrm>
            <a:off x="3581400" y="38100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u="sng"/>
              <a:t>Flow of money</a:t>
            </a:r>
          </a:p>
        </p:txBody>
      </p:sp>
      <p:sp>
        <p:nvSpPr>
          <p:cNvPr id="6162" name="Text Box 18"/>
          <p:cNvSpPr txBox="1">
            <a:spLocks noChangeArrowheads="1"/>
          </p:cNvSpPr>
          <p:nvPr/>
        </p:nvSpPr>
        <p:spPr bwMode="auto">
          <a:xfrm>
            <a:off x="1905001" y="4648200"/>
            <a:ext cx="73754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      Consumers--------------------------Retailers---------------------------Auctioneers</a:t>
            </a:r>
          </a:p>
        </p:txBody>
      </p:sp>
      <p:sp>
        <p:nvSpPr>
          <p:cNvPr id="6163" name="Line 19"/>
          <p:cNvSpPr>
            <a:spLocks noChangeShapeType="1"/>
          </p:cNvSpPr>
          <p:nvPr/>
        </p:nvSpPr>
        <p:spPr bwMode="auto">
          <a:xfrm>
            <a:off x="9372600" y="49530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4" name="Text Box 20"/>
          <p:cNvSpPr txBox="1">
            <a:spLocks noChangeArrowheads="1"/>
          </p:cNvSpPr>
          <p:nvPr/>
        </p:nvSpPr>
        <p:spPr bwMode="auto">
          <a:xfrm>
            <a:off x="8534400" y="5791201"/>
            <a:ext cx="159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Wholesalers</a:t>
            </a:r>
          </a:p>
        </p:txBody>
      </p:sp>
      <p:sp>
        <p:nvSpPr>
          <p:cNvPr id="6170" name="Line 26"/>
          <p:cNvSpPr>
            <a:spLocks noChangeShapeType="1"/>
          </p:cNvSpPr>
          <p:nvPr/>
        </p:nvSpPr>
        <p:spPr bwMode="auto">
          <a:xfrm flipH="1">
            <a:off x="6858000" y="6019800"/>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71" name="Line 27"/>
          <p:cNvSpPr>
            <a:spLocks noChangeShapeType="1"/>
          </p:cNvSpPr>
          <p:nvPr/>
        </p:nvSpPr>
        <p:spPr bwMode="auto">
          <a:xfrm>
            <a:off x="6858000" y="5410200"/>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72" name="Line 28"/>
          <p:cNvSpPr>
            <a:spLocks noChangeShapeType="1"/>
          </p:cNvSpPr>
          <p:nvPr/>
        </p:nvSpPr>
        <p:spPr bwMode="auto">
          <a:xfrm flipH="1">
            <a:off x="5867400" y="5410200"/>
            <a:ext cx="990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80" name="Line 36"/>
          <p:cNvSpPr>
            <a:spLocks noChangeShapeType="1"/>
          </p:cNvSpPr>
          <p:nvPr/>
        </p:nvSpPr>
        <p:spPr bwMode="auto">
          <a:xfrm flipH="1">
            <a:off x="5791200" y="6477000"/>
            <a:ext cx="106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81" name="Text Box 37"/>
          <p:cNvSpPr txBox="1">
            <a:spLocks noChangeArrowheads="1"/>
          </p:cNvSpPr>
          <p:nvPr/>
        </p:nvSpPr>
        <p:spPr bwMode="auto">
          <a:xfrm>
            <a:off x="4114801" y="5257800"/>
            <a:ext cx="15486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Intermediaries</a:t>
            </a:r>
          </a:p>
        </p:txBody>
      </p:sp>
      <p:sp>
        <p:nvSpPr>
          <p:cNvPr id="6182" name="Text Box 38"/>
          <p:cNvSpPr txBox="1">
            <a:spLocks noChangeArrowheads="1"/>
          </p:cNvSpPr>
          <p:nvPr/>
        </p:nvSpPr>
        <p:spPr bwMode="auto">
          <a:xfrm>
            <a:off x="4191000" y="6172200"/>
            <a:ext cx="12939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Assemblers</a:t>
            </a:r>
          </a:p>
        </p:txBody>
      </p:sp>
      <p:sp>
        <p:nvSpPr>
          <p:cNvPr id="6183" name="Line 39"/>
          <p:cNvSpPr>
            <a:spLocks noChangeShapeType="1"/>
          </p:cNvSpPr>
          <p:nvPr/>
        </p:nvSpPr>
        <p:spPr bwMode="auto">
          <a:xfrm flipH="1">
            <a:off x="3581400" y="5410200"/>
            <a:ext cx="533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84" name="Line 40"/>
          <p:cNvSpPr>
            <a:spLocks noChangeShapeType="1"/>
          </p:cNvSpPr>
          <p:nvPr/>
        </p:nvSpPr>
        <p:spPr bwMode="auto">
          <a:xfrm flipH="1" flipV="1">
            <a:off x="3581400" y="5943600"/>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85" name="Text Box 41"/>
          <p:cNvSpPr txBox="1">
            <a:spLocks noChangeArrowheads="1"/>
          </p:cNvSpPr>
          <p:nvPr/>
        </p:nvSpPr>
        <p:spPr bwMode="auto">
          <a:xfrm>
            <a:off x="2209800" y="5715000"/>
            <a:ext cx="11879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Fisherman</a:t>
            </a:r>
          </a:p>
        </p:txBody>
      </p:sp>
      <p:sp>
        <p:nvSpPr>
          <p:cNvPr id="6186" name="Text Box 42"/>
          <p:cNvSpPr txBox="1">
            <a:spLocks noChangeArrowheads="1"/>
          </p:cNvSpPr>
          <p:nvPr/>
        </p:nvSpPr>
        <p:spPr bwMode="auto">
          <a:xfrm>
            <a:off x="3733800" y="1905001"/>
            <a:ext cx="386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n-US" altLang="en-US" b="1"/>
          </a:p>
        </p:txBody>
      </p:sp>
      <p:sp>
        <p:nvSpPr>
          <p:cNvPr id="6188" name="Rectangle 44"/>
          <p:cNvSpPr>
            <a:spLocks noChangeArrowheads="1"/>
          </p:cNvSpPr>
          <p:nvPr/>
        </p:nvSpPr>
        <p:spPr bwMode="auto">
          <a:xfrm>
            <a:off x="3733800" y="1676400"/>
            <a:ext cx="4191000" cy="1447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u="sng"/>
              <a:t>Normal Cost Structure</a:t>
            </a:r>
          </a:p>
          <a:p>
            <a:pPr algn="ctr"/>
            <a:endParaRPr lang="en-US" altLang="en-US" b="1" u="sng"/>
          </a:p>
          <a:p>
            <a:pPr algn="ctr"/>
            <a:r>
              <a:rPr lang="en-US" altLang="en-US" b="1"/>
              <a:t>Producers-Dealers-Retailers</a:t>
            </a:r>
          </a:p>
          <a:p>
            <a:pPr algn="ctr"/>
            <a:r>
              <a:rPr lang="en-US" altLang="en-US" b="1"/>
              <a:t>45%-------23%--------32%</a:t>
            </a:r>
          </a:p>
          <a:p>
            <a:pPr algn="ctr"/>
            <a:endParaRPr lang="en-US" altLang="en-US"/>
          </a:p>
        </p:txBody>
      </p:sp>
    </p:spTree>
    <p:extLst>
      <p:ext uri="{BB962C8B-B14F-4D97-AF65-F5344CB8AC3E}">
        <p14:creationId xmlns:p14="http://schemas.microsoft.com/office/powerpoint/2010/main" val="6553262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solidFill>
                  <a:srgbClr val="FF0000"/>
                </a:solidFill>
                <a:latin typeface="Times New Roman" panose="02020603050405020304" pitchFamily="18" charset="0"/>
                <a:cs typeface="Times New Roman" panose="02020603050405020304" pitchFamily="18" charset="0"/>
              </a:rPr>
              <a:t>CORE FISH MARKETING SYSTEM</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759527"/>
            <a:ext cx="9905999" cy="4572000"/>
          </a:xfrm>
        </p:spPr>
        <p:txBody>
          <a:bodyPr>
            <a:normAutofit fontScale="92500" lnSpcReduction="20000"/>
          </a:bodyPr>
          <a:lstStyle/>
          <a:p>
            <a:pPr marL="609600" indent="-609600" algn="just">
              <a:lnSpc>
                <a:spcPct val="80000"/>
              </a:lnSpc>
              <a:buFont typeface="Wingdings" panose="05000000000000000000" pitchFamily="2" charset="2"/>
              <a:buChar char="v"/>
            </a:pPr>
            <a:endParaRPr lang="en-US" altLang="en-US" sz="2600" b="1" dirty="0" smtClean="0">
              <a:latin typeface="Times New Roman" panose="02020603050405020304" pitchFamily="18" charset="0"/>
              <a:cs typeface="Times New Roman" panose="02020603050405020304" pitchFamily="18" charset="0"/>
            </a:endParaRPr>
          </a:p>
          <a:p>
            <a:pPr marL="609600" indent="-609600" algn="just">
              <a:lnSpc>
                <a:spcPct val="80000"/>
              </a:lnSpc>
              <a:buFont typeface="Wingdings" panose="05000000000000000000" pitchFamily="2" charset="2"/>
              <a:buChar char="v"/>
            </a:pPr>
            <a:r>
              <a:rPr lang="en-US" altLang="en-US" sz="2600" dirty="0" smtClean="0">
                <a:latin typeface="Times New Roman" panose="02020603050405020304" pitchFamily="18" charset="0"/>
                <a:cs typeface="Times New Roman" panose="02020603050405020304" pitchFamily="18" charset="0"/>
              </a:rPr>
              <a:t>This </a:t>
            </a:r>
            <a:r>
              <a:rPr lang="en-US" altLang="en-US" sz="2600" dirty="0">
                <a:latin typeface="Times New Roman" panose="02020603050405020304" pitchFamily="18" charset="0"/>
                <a:cs typeface="Times New Roman" panose="02020603050405020304" pitchFamily="18" charset="0"/>
              </a:rPr>
              <a:t>may be classified in three types:</a:t>
            </a:r>
          </a:p>
          <a:p>
            <a:pPr marL="609600" indent="-609600" algn="ctr">
              <a:lnSpc>
                <a:spcPct val="80000"/>
              </a:lnSpc>
              <a:buFontTx/>
              <a:buAutoNum type="arabicPeriod"/>
            </a:pPr>
            <a:r>
              <a:rPr lang="en-US" altLang="en-US" sz="2600" u="sng" dirty="0">
                <a:latin typeface="Times New Roman" panose="02020603050405020304" pitchFamily="18" charset="0"/>
                <a:cs typeface="Times New Roman" panose="02020603050405020304" pitchFamily="18" charset="0"/>
              </a:rPr>
              <a:t>Intensive Growth</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Market Penetration</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Market Development</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Products development</a:t>
            </a:r>
          </a:p>
          <a:p>
            <a:pPr marL="609600" indent="-609600" algn="ctr">
              <a:lnSpc>
                <a:spcPct val="80000"/>
              </a:lnSpc>
              <a:buFontTx/>
              <a:buAutoNum type="arabicPeriod" startAt="2"/>
            </a:pPr>
            <a:r>
              <a:rPr lang="en-US" altLang="en-US" sz="2600" u="sng" dirty="0">
                <a:latin typeface="Times New Roman" panose="02020603050405020304" pitchFamily="18" charset="0"/>
                <a:cs typeface="Times New Roman" panose="02020603050405020304" pitchFamily="18" charset="0"/>
              </a:rPr>
              <a:t>Integrative Growth</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Backward integration</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Horizontal Integration</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Forward Integration</a:t>
            </a:r>
          </a:p>
          <a:p>
            <a:pPr marL="609600" indent="-609600" algn="ctr">
              <a:lnSpc>
                <a:spcPct val="80000"/>
              </a:lnSpc>
              <a:buFontTx/>
              <a:buAutoNum type="arabicPeriod" startAt="3"/>
            </a:pPr>
            <a:r>
              <a:rPr lang="en-US" altLang="en-US" sz="2600" u="sng" dirty="0">
                <a:latin typeface="Times New Roman" panose="02020603050405020304" pitchFamily="18" charset="0"/>
                <a:cs typeface="Times New Roman" panose="02020603050405020304" pitchFamily="18" charset="0"/>
              </a:rPr>
              <a:t>Diversification of Growth</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Concentric Diversification</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Horizontal Diversification</a:t>
            </a:r>
          </a:p>
          <a:p>
            <a:pPr marL="609600" indent="-609600">
              <a:lnSpc>
                <a:spcPct val="80000"/>
              </a:lnSpc>
              <a:buFontTx/>
              <a:buAutoNum type="alphaLcPeriod"/>
            </a:pPr>
            <a:r>
              <a:rPr lang="en-US" altLang="en-US" sz="2600" dirty="0">
                <a:latin typeface="Times New Roman" panose="02020603050405020304" pitchFamily="18" charset="0"/>
                <a:cs typeface="Times New Roman" panose="02020603050405020304" pitchFamily="18" charset="0"/>
              </a:rPr>
              <a:t>Conglomerate Diversification </a:t>
            </a:r>
          </a:p>
          <a:p>
            <a:endParaRPr lang="en-US" dirty="0"/>
          </a:p>
        </p:txBody>
      </p:sp>
    </p:spTree>
    <p:extLst>
      <p:ext uri="{BB962C8B-B14F-4D97-AF65-F5344CB8AC3E}">
        <p14:creationId xmlns:p14="http://schemas.microsoft.com/office/powerpoint/2010/main" val="144536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r>
              <a:rPr lang="en-US" dirty="0" smtClean="0"/>
              <a:t> </a:t>
            </a:r>
            <a:endParaRPr lang="en-US" dirty="0"/>
          </a:p>
        </p:txBody>
      </p:sp>
      <p:sp>
        <p:nvSpPr>
          <p:cNvPr id="3" name="Content Placeholder 2"/>
          <p:cNvSpPr>
            <a:spLocks noGrp="1"/>
          </p:cNvSpPr>
          <p:nvPr>
            <p:ph sz="quarter" idx="1"/>
          </p:nvPr>
        </p:nvSpPr>
        <p:spPr/>
        <p:txBody>
          <a:bodyPr/>
          <a:lstStyle/>
          <a:p>
            <a:r>
              <a:rPr lang="en-US" dirty="0" smtClean="0">
                <a:latin typeface="Times New Roman" panose="02020603050405020304" pitchFamily="18" charset="0"/>
                <a:cs typeface="Times New Roman" panose="02020603050405020304" pitchFamily="18" charset="0"/>
              </a:rPr>
              <a:t>Besides ensuring availability of fish in a condition fresh and fit, also helps:</a:t>
            </a:r>
          </a:p>
          <a:p>
            <a:r>
              <a:rPr lang="en-US" dirty="0" smtClean="0">
                <a:latin typeface="Times New Roman" panose="02020603050405020304" pitchFamily="18" charset="0"/>
                <a:cs typeface="Times New Roman" panose="02020603050405020304" pitchFamily="18" charset="0"/>
              </a:rPr>
              <a:t>In maintaining a steady supply of fish in the market throughout the year.</a:t>
            </a:r>
          </a:p>
          <a:p>
            <a:r>
              <a:rPr lang="en-US" dirty="0" smtClean="0">
                <a:latin typeface="Times New Roman" panose="02020603050405020304" pitchFamily="18" charset="0"/>
                <a:cs typeface="Times New Roman" panose="02020603050405020304" pitchFamily="18" charset="0"/>
              </a:rPr>
              <a:t>In keeping a control over the hike and fall in prices.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5886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02464"/>
          </a:xfrm>
        </p:spPr>
        <p:txBody>
          <a:bodyPr>
            <a:normAutofit fontScale="90000"/>
          </a:bodyPr>
          <a:lstStyle/>
          <a:p>
            <a:r>
              <a:rPr lang="en-US" altLang="en-US" b="1" dirty="0">
                <a:solidFill>
                  <a:srgbClr val="FF0000"/>
                </a:solidFill>
                <a:latin typeface="Times New Roman" panose="02020603050405020304" pitchFamily="18" charset="0"/>
                <a:cs typeface="Times New Roman" panose="02020603050405020304" pitchFamily="18" charset="0"/>
              </a:rPr>
              <a:t>Marketing Organization</a:t>
            </a:r>
            <a:r>
              <a:rPr lang="en-US" altLang="en-US" b="1" u="sng" dirty="0"/>
              <a:t/>
            </a:r>
            <a:br>
              <a:rPr lang="en-US" altLang="en-US" b="1" u="sng" dirty="0"/>
            </a:br>
            <a:endParaRPr lang="en-US" dirty="0"/>
          </a:p>
        </p:txBody>
      </p:sp>
      <p:sp>
        <p:nvSpPr>
          <p:cNvPr id="3" name="Content Placeholder 2"/>
          <p:cNvSpPr>
            <a:spLocks noGrp="1"/>
          </p:cNvSpPr>
          <p:nvPr>
            <p:ph sz="quarter" idx="1"/>
          </p:nvPr>
        </p:nvSpPr>
        <p:spPr>
          <a:xfrm>
            <a:off x="1141412" y="1316182"/>
            <a:ext cx="9905999" cy="5264727"/>
          </a:xfrm>
        </p:spPr>
        <p:txBody>
          <a:bodyPr>
            <a:noAutofit/>
          </a:bodyPr>
          <a:lstStyle/>
          <a:p>
            <a:pPr marL="609600" indent="-609600" algn="just">
              <a:lnSpc>
                <a:spcPct val="80000"/>
              </a:lnSpc>
              <a:buFontTx/>
              <a:buNone/>
            </a:pPr>
            <a:r>
              <a:rPr lang="en-US" altLang="en-US" dirty="0">
                <a:latin typeface="Times New Roman" panose="02020603050405020304" pitchFamily="18" charset="0"/>
                <a:cs typeface="Times New Roman" panose="02020603050405020304" pitchFamily="18" charset="0"/>
              </a:rPr>
              <a:t>Agents &amp; retailers are not suitable for fish exportation, storage &amp; purchase. There is an organization of fish market.</a:t>
            </a:r>
          </a:p>
          <a:p>
            <a:pPr marL="609600" indent="-6096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Local Assembled Market</a:t>
            </a:r>
          </a:p>
          <a:p>
            <a:pPr marL="609600" indent="-6096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Primary Market</a:t>
            </a:r>
          </a:p>
          <a:p>
            <a:pPr marL="609600" indent="-6096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Central Market</a:t>
            </a:r>
          </a:p>
          <a:p>
            <a:pPr marL="609600" indent="-6096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Future Market</a:t>
            </a:r>
          </a:p>
          <a:p>
            <a:pPr marL="609600" indent="-609600" algn="ctr">
              <a:lnSpc>
                <a:spcPct val="80000"/>
              </a:lnSpc>
              <a:buFontTx/>
              <a:buNone/>
            </a:pPr>
            <a:r>
              <a:rPr lang="en-US" altLang="en-US" u="sng" dirty="0">
                <a:latin typeface="Times New Roman" panose="02020603050405020304" pitchFamily="18" charset="0"/>
                <a:cs typeface="Times New Roman" panose="02020603050405020304" pitchFamily="18" charset="0"/>
              </a:rPr>
              <a:t>Function of Organization</a:t>
            </a:r>
          </a:p>
          <a:p>
            <a:pPr marL="609600" indent="-609600">
              <a:lnSpc>
                <a:spcPct val="80000"/>
              </a:lnSpc>
              <a:buFontTx/>
              <a:buAutoNum type="alphaLcPeriod"/>
            </a:pPr>
            <a:r>
              <a:rPr lang="en-US" altLang="en-US" dirty="0">
                <a:latin typeface="Times New Roman" panose="02020603050405020304" pitchFamily="18" charset="0"/>
                <a:cs typeface="Times New Roman" panose="02020603050405020304" pitchFamily="18" charset="0"/>
              </a:rPr>
              <a:t>Competitive situation of market</a:t>
            </a:r>
          </a:p>
          <a:p>
            <a:pPr marL="609600" indent="-609600">
              <a:lnSpc>
                <a:spcPct val="80000"/>
              </a:lnSpc>
              <a:buFontTx/>
              <a:buAutoNum type="alphaLcPeriod"/>
            </a:pPr>
            <a:r>
              <a:rPr lang="en-US" altLang="en-US" dirty="0">
                <a:latin typeface="Times New Roman" panose="02020603050405020304" pitchFamily="18" charset="0"/>
                <a:cs typeface="Times New Roman" panose="02020603050405020304" pitchFamily="18" charset="0"/>
              </a:rPr>
              <a:t> willing of sale products</a:t>
            </a:r>
          </a:p>
          <a:p>
            <a:pPr marL="609600" indent="-609600">
              <a:lnSpc>
                <a:spcPct val="80000"/>
              </a:lnSpc>
              <a:buFontTx/>
              <a:buAutoNum type="alphaLcPeriod"/>
            </a:pPr>
            <a:r>
              <a:rPr lang="en-US" altLang="en-US" dirty="0">
                <a:latin typeface="Times New Roman" panose="02020603050405020304" pitchFamily="18" charset="0"/>
                <a:cs typeface="Times New Roman" panose="02020603050405020304" pitchFamily="18" charset="0"/>
              </a:rPr>
              <a:t>Transport whole selling processing drying to provide salting facilities. This society works on common risk, only trained person works in society, trainers suggest the fisherman.</a:t>
            </a:r>
          </a:p>
          <a:p>
            <a:pPr marL="609600" indent="-609600">
              <a:lnSpc>
                <a:spcPct val="80000"/>
              </a:lnSpc>
              <a:buFontTx/>
              <a:buAutoNum type="alphaLcPeriod"/>
            </a:pPr>
            <a:r>
              <a:rPr lang="en-US" altLang="en-US" dirty="0">
                <a:latin typeface="Times New Roman" panose="02020603050405020304" pitchFamily="18" charset="0"/>
                <a:cs typeface="Times New Roman" panose="02020603050405020304" pitchFamily="18" charset="0"/>
              </a:rPr>
              <a:t>Local co-operative is made for solving money problems. This co-operative provide money to fishermen in low </a:t>
            </a:r>
            <a:r>
              <a:rPr lang="en-US" altLang="en-US" dirty="0" smtClean="0">
                <a:latin typeface="Times New Roman" panose="02020603050405020304" pitchFamily="18" charset="0"/>
                <a:cs typeface="Times New Roman" panose="02020603050405020304" pitchFamily="18" charset="0"/>
              </a:rPr>
              <a:t>interest</a:t>
            </a:r>
            <a:r>
              <a:rPr lang="en-US" alt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615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99446"/>
          </a:xfrm>
        </p:spPr>
        <p:txBody>
          <a:bodyPr>
            <a:normAutofit fontScale="90000"/>
          </a:bodyPr>
          <a:lstStyle/>
          <a:p>
            <a:r>
              <a:rPr lang="en-US" altLang="en-US" b="1" dirty="0">
                <a:solidFill>
                  <a:srgbClr val="FF0000"/>
                </a:solidFill>
                <a:latin typeface="Times New Roman" panose="02020603050405020304" pitchFamily="18" charset="0"/>
                <a:cs typeface="Times New Roman" panose="02020603050405020304" pitchFamily="18" charset="0"/>
              </a:rPr>
              <a:t>Marketing Improvements</a:t>
            </a:r>
            <a:r>
              <a:rPr lang="en-US" altLang="en-US" b="1" u="sng" dirty="0"/>
              <a:t/>
            </a:r>
            <a:br>
              <a:rPr lang="en-US" altLang="en-US" b="1" u="sng" dirty="0"/>
            </a:br>
            <a:endParaRPr lang="en-US" dirty="0"/>
          </a:p>
        </p:txBody>
      </p:sp>
      <p:sp>
        <p:nvSpPr>
          <p:cNvPr id="3" name="Content Placeholder 2"/>
          <p:cNvSpPr>
            <a:spLocks noGrp="1"/>
          </p:cNvSpPr>
          <p:nvPr>
            <p:ph sz="quarter" idx="1"/>
          </p:nvPr>
        </p:nvSpPr>
        <p:spPr>
          <a:xfrm>
            <a:off x="1141412" y="1717964"/>
            <a:ext cx="9905999" cy="4073237"/>
          </a:xfrm>
        </p:spPr>
        <p:txBody>
          <a:bodyPr/>
          <a:lstStyle/>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Facilities for credit, finance and loan.</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Facilities for distribution, transport and marketing.</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Facilities for processing and preservation of fishes.</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Facilities for </a:t>
            </a:r>
            <a:r>
              <a:rPr lang="en-US" altLang="en-US" dirty="0" smtClean="0">
                <a:latin typeface="Times New Roman" panose="02020603050405020304" pitchFamily="18" charset="0"/>
                <a:cs typeface="Times New Roman" panose="02020603050405020304" pitchFamily="18" charset="0"/>
              </a:rPr>
              <a:t>equipment </a:t>
            </a:r>
            <a:r>
              <a:rPr lang="en-US" altLang="en-US" dirty="0">
                <a:latin typeface="Times New Roman" panose="02020603050405020304" pitchFamily="18" charset="0"/>
                <a:cs typeface="Times New Roman" panose="02020603050405020304" pitchFamily="18" charset="0"/>
              </a:rPr>
              <a:t>(Crafts and gears).</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Facilities for making them aware of the socio economics facts for the welfare of the fishermen and their family members. The socioeconomic facts include rights of fishing lease of water, insurance against-risk of life and property, unprecedented poor catches etc.</a:t>
            </a:r>
          </a:p>
          <a:p>
            <a:endParaRPr lang="en-US" dirty="0"/>
          </a:p>
        </p:txBody>
      </p:sp>
    </p:spTree>
    <p:extLst>
      <p:ext uri="{BB962C8B-B14F-4D97-AF65-F5344CB8AC3E}">
        <p14:creationId xmlns:p14="http://schemas.microsoft.com/office/powerpoint/2010/main" val="3865722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solidFill>
                  <a:srgbClr val="FF0000"/>
                </a:solidFill>
                <a:latin typeface="Times New Roman" panose="02020603050405020304" pitchFamily="18" charset="0"/>
                <a:cs typeface="Times New Roman" panose="02020603050405020304" pitchFamily="18" charset="0"/>
              </a:rPr>
              <a:t>Suggestions to improve-the mode of marketing</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lstStyle/>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By supply a good quality of fish.</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By maintaining the nutritional value of the fish.</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By exporting fish to other countries to get foreign currency.</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By supplying fish to the fish agencies so that consumers may get fresh fish.</a:t>
            </a:r>
          </a:p>
          <a:p>
            <a:pPr marL="533400" indent="-533400" algn="just">
              <a:lnSpc>
                <a:spcPct val="80000"/>
              </a:lnSpc>
              <a:buFontTx/>
              <a:buAutoNum type="arabicPeriod"/>
            </a:pPr>
            <a:r>
              <a:rPr lang="en-US" altLang="en-US" dirty="0">
                <a:latin typeface="Times New Roman" panose="02020603050405020304" pitchFamily="18" charset="0"/>
                <a:cs typeface="Times New Roman" panose="02020603050405020304" pitchFamily="18" charset="0"/>
              </a:rPr>
              <a:t>By organization-Balance between producer and consumer play an important role in the production of fish. To increase fish production, a cooperative organization being formed by Government which is the association  of producer.</a:t>
            </a:r>
          </a:p>
          <a:p>
            <a:endParaRPr lang="en-US" dirty="0"/>
          </a:p>
        </p:txBody>
      </p:sp>
    </p:spTree>
    <p:extLst>
      <p:ext uri="{BB962C8B-B14F-4D97-AF65-F5344CB8AC3E}">
        <p14:creationId xmlns:p14="http://schemas.microsoft.com/office/powerpoint/2010/main" val="2588009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1673"/>
            <a:ext cx="9905998" cy="997527"/>
          </a:xfrm>
        </p:spPr>
        <p:txBody>
          <a:bodyPr>
            <a:normAutofit/>
          </a:bodyPr>
          <a:lstStyle/>
          <a:p>
            <a:r>
              <a:rPr lang="en-US" altLang="en-US" sz="4000" b="1" dirty="0">
                <a:solidFill>
                  <a:srgbClr val="FF0000"/>
                </a:solidFill>
                <a:latin typeface="Times New Roman" panose="02020603050405020304" pitchFamily="18" charset="0"/>
                <a:cs typeface="Times New Roman" panose="02020603050405020304" pitchFamily="18" charset="0"/>
              </a:rPr>
              <a:t>CAUSES OF SPOILAGE</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731818"/>
            <a:ext cx="9905999" cy="4516582"/>
          </a:xfrm>
        </p:spPr>
        <p:txBody>
          <a:bodyPr>
            <a:normAutofit/>
          </a:bodyPr>
          <a:lstStyle/>
          <a:p>
            <a:pPr marL="609600" indent="-609600" algn="just"/>
            <a:r>
              <a:rPr lang="en-US" altLang="en-US" sz="2600" dirty="0">
                <a:latin typeface="Times New Roman" panose="02020603050405020304" pitchFamily="18" charset="0"/>
                <a:cs typeface="Times New Roman" panose="02020603050405020304" pitchFamily="18" charset="0"/>
              </a:rPr>
              <a:t>Fish is spoiled due to three main factors i.e. chemical, microbial &amp; the enzyme action.</a:t>
            </a:r>
          </a:p>
          <a:p>
            <a:pPr marL="609600" indent="-609600" algn="just">
              <a:buFontTx/>
              <a:buAutoNum type="arabicPeriod"/>
            </a:pPr>
            <a:r>
              <a:rPr lang="en-US" altLang="en-US" sz="2600" dirty="0">
                <a:latin typeface="Times New Roman" panose="02020603050405020304" pitchFamily="18" charset="0"/>
                <a:cs typeface="Times New Roman" panose="02020603050405020304" pitchFamily="18" charset="0"/>
              </a:rPr>
              <a:t>Chemical factors involve oxidation; it causes discoloration, change in viscosity</a:t>
            </a:r>
          </a:p>
          <a:p>
            <a:pPr marL="609600" indent="-609600" algn="just">
              <a:buFontTx/>
              <a:buAutoNum type="arabicPeriod"/>
            </a:pPr>
            <a:r>
              <a:rPr lang="en-US" altLang="en-US" sz="2600" dirty="0">
                <a:latin typeface="Times New Roman" panose="02020603050405020304" pitchFamily="18" charset="0"/>
                <a:cs typeface="Times New Roman" panose="02020603050405020304" pitchFamily="18" charset="0"/>
              </a:rPr>
              <a:t>Microbial action involves bacterial decomposition of fish flesh</a:t>
            </a:r>
          </a:p>
          <a:p>
            <a:pPr marL="609600" indent="-609600" algn="just">
              <a:buFontTx/>
              <a:buAutoNum type="arabicPeriod"/>
            </a:pPr>
            <a:r>
              <a:rPr lang="en-US" altLang="en-US" sz="2600" dirty="0">
                <a:latin typeface="Times New Roman" panose="02020603050405020304" pitchFamily="18" charset="0"/>
                <a:cs typeface="Times New Roman" panose="02020603050405020304" pitchFamily="18" charset="0"/>
              </a:rPr>
              <a:t>Enzymatic action by spoilage of tissues by process of autolysis &amp; make the fish susceptible to bacterial action</a:t>
            </a:r>
          </a:p>
          <a:p>
            <a:pPr marL="609600" indent="-609600" algn="just">
              <a:buFontTx/>
              <a:buAutoNum type="arabicPeriod"/>
            </a:pPr>
            <a:r>
              <a:rPr lang="en-US" altLang="en-US" sz="2600" dirty="0">
                <a:latin typeface="Times New Roman" panose="02020603050405020304" pitchFamily="18" charset="0"/>
                <a:cs typeface="Times New Roman" panose="02020603050405020304" pitchFamily="18" charset="0"/>
              </a:rPr>
              <a:t>Spoilage may be due to some other factors i.e. by copepod (red pepper) are present in stomach &amp; causes spoilage within 24hrs. even of iced fish  </a:t>
            </a:r>
          </a:p>
          <a:p>
            <a:endParaRPr lang="en-US" dirty="0"/>
          </a:p>
        </p:txBody>
      </p:sp>
    </p:spTree>
    <p:extLst>
      <p:ext uri="{BB962C8B-B14F-4D97-AF65-F5344CB8AC3E}">
        <p14:creationId xmlns:p14="http://schemas.microsoft.com/office/powerpoint/2010/main" val="418373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Principles of preservation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773382"/>
            <a:ext cx="9905999" cy="4655127"/>
          </a:xfrm>
        </p:spPr>
        <p:txBody>
          <a:bodyPr>
            <a:noAutofit/>
          </a:bodyPr>
          <a:lstStyle/>
          <a:p>
            <a:r>
              <a:rPr lang="en-US" dirty="0" smtClean="0">
                <a:latin typeface="Times New Roman" panose="02020603050405020304" pitchFamily="18" charset="0"/>
                <a:cs typeface="Times New Roman" panose="02020603050405020304" pitchFamily="18" charset="0"/>
              </a:rPr>
              <a:t>The most important principles of preservation of fish is clean sanitation.</a:t>
            </a:r>
          </a:p>
          <a:p>
            <a:r>
              <a:rPr lang="en-US" dirty="0" smtClean="0">
                <a:latin typeface="Times New Roman" panose="02020603050405020304" pitchFamily="18" charset="0"/>
                <a:cs typeface="Times New Roman" panose="02020603050405020304" pitchFamily="18" charset="0"/>
              </a:rPr>
              <a:t>Following are the principles involved in fish preservation:</a:t>
            </a:r>
          </a:p>
          <a:p>
            <a:r>
              <a:rPr lang="en-US" b="1" dirty="0" smtClean="0">
                <a:solidFill>
                  <a:srgbClr val="FF0000"/>
                </a:solidFill>
                <a:latin typeface="Times New Roman" panose="02020603050405020304" pitchFamily="18" charset="0"/>
                <a:cs typeface="Times New Roman" panose="02020603050405020304" pitchFamily="18" charset="0"/>
              </a:rPr>
              <a:t>Cleaning:</a:t>
            </a:r>
          </a:p>
          <a:p>
            <a:r>
              <a:rPr lang="en-US" dirty="0" smtClean="0">
                <a:latin typeface="Times New Roman" panose="02020603050405020304" pitchFamily="18" charset="0"/>
                <a:cs typeface="Times New Roman" panose="02020603050405020304" pitchFamily="18" charset="0"/>
              </a:rPr>
              <a:t>The main objective is to prevent spoilage of fish from contamination and unhygienic conditions.</a:t>
            </a:r>
          </a:p>
          <a:p>
            <a:r>
              <a:rPr lang="en-US" dirty="0" smtClean="0">
                <a:latin typeface="Times New Roman" panose="02020603050405020304" pitchFamily="18" charset="0"/>
                <a:cs typeface="Times New Roman" panose="02020603050405020304" pitchFamily="18" charset="0"/>
              </a:rPr>
              <a:t>The landed fish contains numerous microbes.</a:t>
            </a:r>
          </a:p>
          <a:p>
            <a:r>
              <a:rPr lang="en-US" dirty="0" smtClean="0">
                <a:latin typeface="Times New Roman" panose="02020603050405020304" pitchFamily="18" charset="0"/>
                <a:cs typeface="Times New Roman" panose="02020603050405020304" pitchFamily="18" charset="0"/>
              </a:rPr>
              <a:t>Poor sanitary condition and careless handling of fish increased speed of spoilage.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1722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04800"/>
            <a:ext cx="9905998" cy="983673"/>
          </a:xfrm>
        </p:spPr>
        <p:txBody>
          <a:bodyPr>
            <a:normAutofit/>
          </a:bodyPr>
          <a:lstStyle/>
          <a:p>
            <a:r>
              <a:rPr lang="en-US" dirty="0" smtClean="0"/>
              <a:t> </a:t>
            </a:r>
            <a:r>
              <a:rPr lang="en-US" b="1" dirty="0">
                <a:solidFill>
                  <a:srgbClr val="FF0000"/>
                </a:solidFill>
                <a:latin typeface="Times New Roman" panose="02020603050405020304" pitchFamily="18" charset="0"/>
                <a:cs typeface="Times New Roman" panose="02020603050405020304" pitchFamily="18" charset="0"/>
              </a:rPr>
              <a:t>C</a:t>
            </a:r>
            <a:r>
              <a:rPr lang="en-US" b="1" dirty="0" smtClean="0">
                <a:solidFill>
                  <a:srgbClr val="FF0000"/>
                </a:solidFill>
                <a:latin typeface="Times New Roman" panose="02020603050405020304" pitchFamily="18" charset="0"/>
                <a:cs typeface="Times New Roman" panose="02020603050405020304" pitchFamily="18" charset="0"/>
              </a:rPr>
              <a:t>ontd</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510145"/>
            <a:ext cx="9905999" cy="4807528"/>
          </a:xfrm>
        </p:spPr>
        <p:txBody>
          <a:bodyPr>
            <a:noAutofit/>
          </a:bodyPr>
          <a:lstStyle/>
          <a:p>
            <a:r>
              <a:rPr lang="en-US" b="1" dirty="0">
                <a:solidFill>
                  <a:srgbClr val="FF0000"/>
                </a:solidFill>
                <a:latin typeface="Times New Roman" panose="02020603050405020304" pitchFamily="18" charset="0"/>
                <a:cs typeface="Times New Roman" panose="02020603050405020304" pitchFamily="18" charset="0"/>
              </a:rPr>
              <a:t>Gutting</a:t>
            </a:r>
            <a:endParaRPr lang="en-US" b="1" dirty="0" smtClean="0">
              <a:solidFill>
                <a:srgbClr val="FF0000"/>
              </a:solidFill>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Fish is cut along mid ventral side and their visceral organs are removed.</a:t>
            </a:r>
          </a:p>
          <a:p>
            <a:r>
              <a:rPr lang="en-US" dirty="0" smtClean="0">
                <a:latin typeface="Times New Roman" panose="02020603050405020304" pitchFamily="18" charset="0"/>
                <a:cs typeface="Times New Roman" panose="02020603050405020304" pitchFamily="18" charset="0"/>
              </a:rPr>
              <a:t>By removing viscera, the bacteria in the gastro intestinal tract and the enzymes of visceral organs are removed along with it to prevent bacterial decomposition and enzyme autolysis.</a:t>
            </a:r>
          </a:p>
          <a:p>
            <a:r>
              <a:rPr lang="en-US" b="1" dirty="0" smtClean="0">
                <a:solidFill>
                  <a:srgbClr val="FF0000"/>
                </a:solidFill>
                <a:latin typeface="Times New Roman" panose="02020603050405020304" pitchFamily="18" charset="0"/>
                <a:cs typeface="Times New Roman" panose="02020603050405020304" pitchFamily="18" charset="0"/>
              </a:rPr>
              <a:t>Raising the Temperature:</a:t>
            </a:r>
          </a:p>
          <a:p>
            <a:r>
              <a:rPr lang="en-US" dirty="0" smtClean="0">
                <a:latin typeface="Times New Roman" panose="02020603050405020304" pitchFamily="18" charset="0"/>
                <a:cs typeface="Times New Roman" panose="02020603050405020304" pitchFamily="18" charset="0"/>
              </a:rPr>
              <a:t>Heat decomposes autolytic enzymes.</a:t>
            </a:r>
          </a:p>
          <a:p>
            <a:r>
              <a:rPr lang="en-US" dirty="0" smtClean="0">
                <a:latin typeface="Times New Roman" panose="02020603050405020304" pitchFamily="18" charset="0"/>
                <a:cs typeface="Times New Roman" panose="02020603050405020304" pitchFamily="18" charset="0"/>
              </a:rPr>
              <a:t>Moist heat under pressure kills all such bacteria and are known to cause fish spoilage. Used for long term preservation.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40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49382"/>
            <a:ext cx="9905998" cy="983673"/>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551709"/>
            <a:ext cx="9905999" cy="4239492"/>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Lowering the Temperature:</a:t>
            </a:r>
          </a:p>
          <a:p>
            <a:r>
              <a:rPr lang="en-US" dirty="0" smtClean="0">
                <a:latin typeface="Times New Roman" panose="02020603050405020304" pitchFamily="18" charset="0"/>
                <a:cs typeface="Times New Roman" panose="02020603050405020304" pitchFamily="18" charset="0"/>
              </a:rPr>
              <a:t>Very effective in delaying the onset and prolongation of the duration of </a:t>
            </a:r>
            <a:r>
              <a:rPr lang="en-US" dirty="0" smtClean="0">
                <a:latin typeface="Times New Roman" panose="02020603050405020304" pitchFamily="18" charset="0"/>
                <a:cs typeface="Times New Roman" panose="02020603050405020304" pitchFamily="18" charset="0"/>
              </a:rPr>
              <a:t>rigor mortis </a:t>
            </a:r>
            <a:r>
              <a:rPr lang="en-US" dirty="0" smtClean="0">
                <a:latin typeface="Times New Roman" panose="02020603050405020304" pitchFamily="18" charset="0"/>
                <a:cs typeface="Times New Roman" panose="02020603050405020304" pitchFamily="18" charset="0"/>
              </a:rPr>
              <a:t>and in slowing down both autolytic enzyme activity and bacterial multiplication.</a:t>
            </a:r>
          </a:p>
          <a:p>
            <a:r>
              <a:rPr lang="en-US" dirty="0" smtClean="0">
                <a:latin typeface="Times New Roman" panose="02020603050405020304" pitchFamily="18" charset="0"/>
                <a:cs typeface="Times New Roman" panose="02020603050405020304" pitchFamily="18" charset="0"/>
              </a:rPr>
              <a:t>At normal room temperature 27-30C, autolysis is fairly rapid.</a:t>
            </a:r>
          </a:p>
          <a:p>
            <a:r>
              <a:rPr lang="en-US" dirty="0" smtClean="0">
                <a:latin typeface="Times New Roman" panose="02020603050405020304" pitchFamily="18" charset="0"/>
                <a:cs typeface="Times New Roman" panose="02020603050405020304" pitchFamily="18" charset="0"/>
              </a:rPr>
              <a:t>Quick freezing to -40C destroys many strains of bacteria and makes the surviving ones inactive.</a:t>
            </a:r>
          </a:p>
          <a:p>
            <a:r>
              <a:rPr lang="en-US" dirty="0" smtClean="0">
                <a:latin typeface="Times New Roman" panose="02020603050405020304" pitchFamily="18" charset="0"/>
                <a:cs typeface="Times New Roman" panose="02020603050405020304" pitchFamily="18" charset="0"/>
              </a:rPr>
              <a:t>It also control rancidity as well.</a:t>
            </a:r>
          </a:p>
          <a:p>
            <a:endParaRPr lang="en-US" dirty="0"/>
          </a:p>
        </p:txBody>
      </p:sp>
    </p:spTree>
    <p:extLst>
      <p:ext uri="{BB962C8B-B14F-4D97-AF65-F5344CB8AC3E}">
        <p14:creationId xmlns:p14="http://schemas.microsoft.com/office/powerpoint/2010/main" val="25068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7818"/>
            <a:ext cx="9905998" cy="1080655"/>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911927"/>
            <a:ext cx="9905999" cy="3879274"/>
          </a:xfrm>
        </p:spPr>
        <p:txBody>
          <a:bodyPr>
            <a:normAutofit lnSpcReduction="10000"/>
          </a:bodyPr>
          <a:lstStyle/>
          <a:p>
            <a:r>
              <a:rPr lang="en-US" b="1" dirty="0" smtClean="0">
                <a:solidFill>
                  <a:srgbClr val="FF0000"/>
                </a:solidFill>
                <a:latin typeface="Times New Roman" panose="02020603050405020304" pitchFamily="18" charset="0"/>
                <a:cs typeface="Times New Roman" panose="02020603050405020304" pitchFamily="18" charset="0"/>
              </a:rPr>
              <a:t>Dehydration:</a:t>
            </a:r>
          </a:p>
          <a:p>
            <a:r>
              <a:rPr lang="en-US" dirty="0" smtClean="0">
                <a:latin typeface="Times New Roman" panose="02020603050405020304" pitchFamily="18" charset="0"/>
                <a:cs typeface="Times New Roman" panose="02020603050405020304" pitchFamily="18" charset="0"/>
              </a:rPr>
              <a:t>Removal of water content enhances greatly the keeping quality of fish.</a:t>
            </a:r>
          </a:p>
          <a:p>
            <a:r>
              <a:rPr lang="en-US" dirty="0" smtClean="0">
                <a:latin typeface="Times New Roman" panose="02020603050405020304" pitchFamily="18" charset="0"/>
                <a:cs typeface="Times New Roman" panose="02020603050405020304" pitchFamily="18" charset="0"/>
              </a:rPr>
              <a:t>Presence of moisture is very favorable for bacterial growth and multiplication.</a:t>
            </a:r>
          </a:p>
          <a:p>
            <a:r>
              <a:rPr lang="en-US" dirty="0" smtClean="0">
                <a:latin typeface="Times New Roman" panose="02020603050405020304" pitchFamily="18" charset="0"/>
                <a:cs typeface="Times New Roman" panose="02020603050405020304" pitchFamily="18" charset="0"/>
              </a:rPr>
              <a:t>Loss of moisture curbs bacterial activity and even kills them.</a:t>
            </a:r>
          </a:p>
          <a:p>
            <a:r>
              <a:rPr lang="en-US" dirty="0" smtClean="0">
                <a:latin typeface="Times New Roman" panose="02020603050405020304" pitchFamily="18" charset="0"/>
                <a:cs typeface="Times New Roman" panose="02020603050405020304" pitchFamily="18" charset="0"/>
              </a:rPr>
              <a:t>The length of storage depends on degree of dehydration achieved.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515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7818"/>
            <a:ext cx="9905998" cy="1025237"/>
          </a:xfrm>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Contd…</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1141412" y="1690255"/>
            <a:ext cx="9905999" cy="4488872"/>
          </a:xfrm>
        </p:spPr>
        <p:txBody>
          <a:bodyPr>
            <a:noAutofit/>
          </a:bodyPr>
          <a:lstStyle/>
          <a:p>
            <a:r>
              <a:rPr lang="en-US" b="1" dirty="0" smtClean="0">
                <a:solidFill>
                  <a:srgbClr val="FF0000"/>
                </a:solidFill>
                <a:latin typeface="Times New Roman" panose="02020603050405020304" pitchFamily="18" charset="0"/>
                <a:cs typeface="Times New Roman" panose="02020603050405020304" pitchFamily="18" charset="0"/>
              </a:rPr>
              <a:t>Use of salt:</a:t>
            </a:r>
          </a:p>
          <a:p>
            <a:r>
              <a:rPr lang="en-US" dirty="0" smtClean="0">
                <a:latin typeface="Times New Roman" panose="02020603050405020304" pitchFamily="18" charset="0"/>
                <a:cs typeface="Times New Roman" panose="02020603050405020304" pitchFamily="18" charset="0"/>
              </a:rPr>
              <a:t>Effective for two reasons:</a:t>
            </a:r>
          </a:p>
          <a:p>
            <a:r>
              <a:rPr lang="en-US" dirty="0" smtClean="0">
                <a:latin typeface="Times New Roman" panose="02020603050405020304" pitchFamily="18" charset="0"/>
                <a:cs typeface="Times New Roman" panose="02020603050405020304" pitchFamily="18" charset="0"/>
              </a:rPr>
              <a:t>Brings about removal of moisture from fish by osmosis</a:t>
            </a:r>
          </a:p>
          <a:p>
            <a:r>
              <a:rPr lang="en-US" dirty="0" smtClean="0">
                <a:latin typeface="Times New Roman" panose="02020603050405020304" pitchFamily="18" charset="0"/>
                <a:cs typeface="Times New Roman" panose="02020603050405020304" pitchFamily="18" charset="0"/>
              </a:rPr>
              <a:t>Enter the tissues and increases salt concentration to saturation point.</a:t>
            </a:r>
          </a:p>
          <a:p>
            <a:r>
              <a:rPr lang="en-US" dirty="0" smtClean="0">
                <a:latin typeface="Times New Roman" panose="02020603050405020304" pitchFamily="18" charset="0"/>
                <a:cs typeface="Times New Roman" panose="02020603050405020304" pitchFamily="18" charset="0"/>
              </a:rPr>
              <a:t>The presence of high salt concentration destroys autolytic enzymes and halts bacterial activity.</a:t>
            </a:r>
          </a:p>
          <a:p>
            <a:r>
              <a:rPr lang="en-US" dirty="0" smtClean="0">
                <a:latin typeface="Times New Roman" panose="02020603050405020304" pitchFamily="18" charset="0"/>
                <a:cs typeface="Times New Roman" panose="02020603050405020304" pitchFamily="18" charset="0"/>
              </a:rPr>
              <a:t>Many microbes destroyed as salt has a toxic effect upon them.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5641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274</TotalTime>
  <Words>2036</Words>
  <Application>Microsoft Office PowerPoint</Application>
  <PresentationFormat>Custom</PresentationFormat>
  <Paragraphs>212</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Introduction to fish processing and preservation</vt:lpstr>
      <vt:lpstr>introduction</vt:lpstr>
      <vt:lpstr>Contd… </vt:lpstr>
      <vt:lpstr>CAUSES OF SPOILAGE</vt:lpstr>
      <vt:lpstr>Principles of preservation</vt:lpstr>
      <vt:lpstr> Contd..</vt:lpstr>
      <vt:lpstr>Contd…</vt:lpstr>
      <vt:lpstr>Contd…</vt:lpstr>
      <vt:lpstr>Contd…</vt:lpstr>
      <vt:lpstr>Methods of preservation</vt:lpstr>
      <vt:lpstr>Contd..</vt:lpstr>
      <vt:lpstr>Contd…</vt:lpstr>
      <vt:lpstr>Contd..</vt:lpstr>
      <vt:lpstr>Contd…</vt:lpstr>
      <vt:lpstr>Contd…</vt:lpstr>
      <vt:lpstr>Contd…</vt:lpstr>
      <vt:lpstr>Contd..</vt:lpstr>
      <vt:lpstr>FISH PRODUCTS/PROCESSING</vt:lpstr>
      <vt:lpstr>Fish Transportation</vt:lpstr>
      <vt:lpstr>Transportation of freshly killed fish</vt:lpstr>
      <vt:lpstr>Use of chemicals in live fish transport</vt:lpstr>
      <vt:lpstr>Measures for Safe transportation</vt:lpstr>
      <vt:lpstr>Contd..</vt:lpstr>
      <vt:lpstr>FISH MARKETING</vt:lpstr>
      <vt:lpstr>FISH MARKETING </vt:lpstr>
      <vt:lpstr>IMPORTANT POINTS RELATED TO SUCCESS OF TRADE</vt:lpstr>
      <vt:lpstr>TYPES OF FISH MARKETING </vt:lpstr>
      <vt:lpstr>FLOW OF FISH &amp; FISH PRODUCTS</vt:lpstr>
      <vt:lpstr>CORE FISH MARKETING SYSTEM</vt:lpstr>
      <vt:lpstr>Marketing Organization </vt:lpstr>
      <vt:lpstr>Marketing Improvements </vt:lpstr>
      <vt:lpstr>Suggestions to improve-the mode of marketing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fish processing and preservation</dc:title>
  <dc:creator>Noor</dc:creator>
  <cp:lastModifiedBy>Noor</cp:lastModifiedBy>
  <cp:revision>27</cp:revision>
  <dcterms:created xsi:type="dcterms:W3CDTF">2015-11-21T09:10:26Z</dcterms:created>
  <dcterms:modified xsi:type="dcterms:W3CDTF">2016-11-28T16:34:09Z</dcterms:modified>
</cp:coreProperties>
</file>