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56" r:id="rId2"/>
    <p:sldId id="257" r:id="rId3"/>
    <p:sldId id="258" r:id="rId4"/>
    <p:sldId id="259" r:id="rId5"/>
    <p:sldId id="262" r:id="rId6"/>
    <p:sldId id="263" r:id="rId7"/>
    <p:sldId id="274" r:id="rId8"/>
    <p:sldId id="264" r:id="rId9"/>
    <p:sldId id="265" r:id="rId10"/>
    <p:sldId id="266" r:id="rId11"/>
    <p:sldId id="267" r:id="rId12"/>
    <p:sldId id="276" r:id="rId13"/>
    <p:sldId id="277" r:id="rId14"/>
    <p:sldId id="280" r:id="rId15"/>
    <p:sldId id="278" r:id="rId16"/>
    <p:sldId id="279" r:id="rId17"/>
    <p:sldId id="271" r:id="rId18"/>
    <p:sldId id="270" r:id="rId19"/>
    <p:sldId id="268" r:id="rId20"/>
    <p:sldId id="269"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91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98D07-0932-4A11-B915-C5B74484F7BD}" type="datetimeFigureOut">
              <a:rPr lang="en-US" smtClean="0"/>
              <a:t>07-Dec-16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14A38-83D9-4DED-B39C-69F1BCFD5A9D}" type="slidenum">
              <a:rPr lang="en-US" smtClean="0"/>
              <a:t>‹#›</a:t>
            </a:fld>
            <a:endParaRPr lang="en-US"/>
          </a:p>
        </p:txBody>
      </p:sp>
    </p:spTree>
    <p:extLst>
      <p:ext uri="{BB962C8B-B14F-4D97-AF65-F5344CB8AC3E}">
        <p14:creationId xmlns:p14="http://schemas.microsoft.com/office/powerpoint/2010/main" val="217730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14A38-83D9-4DED-B39C-69F1BCFD5A9D}" type="slidenum">
              <a:rPr lang="en-US" smtClean="0"/>
              <a:t>1</a:t>
            </a:fld>
            <a:endParaRPr lang="en-US"/>
          </a:p>
        </p:txBody>
      </p:sp>
    </p:spTree>
    <p:extLst>
      <p:ext uri="{BB962C8B-B14F-4D97-AF65-F5344CB8AC3E}">
        <p14:creationId xmlns:p14="http://schemas.microsoft.com/office/powerpoint/2010/main" val="40675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14A38-83D9-4DED-B39C-69F1BCFD5A9D}" type="slidenum">
              <a:rPr lang="en-US" smtClean="0"/>
              <a:t>11</a:t>
            </a:fld>
            <a:endParaRPr lang="en-US"/>
          </a:p>
        </p:txBody>
      </p:sp>
    </p:spTree>
    <p:extLst>
      <p:ext uri="{BB962C8B-B14F-4D97-AF65-F5344CB8AC3E}">
        <p14:creationId xmlns:p14="http://schemas.microsoft.com/office/powerpoint/2010/main" val="362673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9F6BEB4-E2A6-4FCB-B1C4-390228F7C793}" type="datetimeFigureOut">
              <a:rPr lang="en-US" smtClean="0"/>
              <a:t>07-Dec-16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789D021-C359-4378-BBF5-2470F106EDC1}"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F6BEB4-E2A6-4FCB-B1C4-390228F7C793}"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D021-C359-4378-BBF5-2470F106ED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4789D021-C359-4378-BBF5-2470F106EDC1}"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F6BEB4-E2A6-4FCB-B1C4-390228F7C793}"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9F6BEB4-E2A6-4FCB-B1C4-390228F7C793}" type="datetimeFigureOut">
              <a:rPr lang="en-US" smtClean="0"/>
              <a:t>07-Dec-16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789D021-C359-4378-BBF5-2470F106EDC1}"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9F6BEB4-E2A6-4FCB-B1C4-390228F7C793}" type="datetimeFigureOut">
              <a:rPr lang="en-US" smtClean="0"/>
              <a:t>07-Dec-16</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789D021-C359-4378-BBF5-2470F106EDC1}"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E9F6BEB4-E2A6-4FCB-B1C4-390228F7C793}" type="datetimeFigureOut">
              <a:rPr lang="en-US" smtClean="0"/>
              <a:t>07-Dec-16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D021-C359-4378-BBF5-2470F106EDC1}"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9F6BEB4-E2A6-4FCB-B1C4-390228F7C793}" type="datetimeFigureOut">
              <a:rPr lang="en-US" smtClean="0"/>
              <a:t>07-Dec-16</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789D021-C359-4378-BBF5-2470F106EDC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F6BEB4-E2A6-4FCB-B1C4-390228F7C793}" type="datetimeFigureOut">
              <a:rPr lang="en-US" smtClean="0"/>
              <a:t>07-Dec-16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789D021-C359-4378-BBF5-2470F106E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9F6BEB4-E2A6-4FCB-B1C4-390228F7C793}" type="datetimeFigureOut">
              <a:rPr lang="en-US" smtClean="0"/>
              <a:t>07-Dec-16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789D021-C359-4378-BBF5-2470F106E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4789D021-C359-4378-BBF5-2470F106EDC1}"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9F6BEB4-E2A6-4FCB-B1C4-390228F7C793}" type="datetimeFigureOut">
              <a:rPr lang="en-US" smtClean="0"/>
              <a:t>07-Dec-16</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4789D021-C359-4378-BBF5-2470F106EDC1}"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E9F6BEB4-E2A6-4FCB-B1C4-390228F7C793}" type="datetimeFigureOut">
              <a:rPr lang="en-US" smtClean="0"/>
              <a:t>07-Dec-16</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9F6BEB4-E2A6-4FCB-B1C4-390228F7C793}" type="datetimeFigureOut">
              <a:rPr lang="en-US" smtClean="0"/>
              <a:t>07-Dec-16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789D021-C359-4378-BBF5-2470F106EDC1}"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6590" y="2945414"/>
            <a:ext cx="8676222" cy="1721894"/>
          </a:xfrm>
          <a:solidFill>
            <a:srgbClr val="00B050"/>
          </a:solidFill>
          <a:ln>
            <a:solidFill>
              <a:srgbClr val="7030A0"/>
            </a:solidFill>
          </a:ln>
        </p:spPr>
        <p:txBody>
          <a:bodyPr/>
          <a:lstStyle/>
          <a:p>
            <a:r>
              <a:rPr lang="en-US" b="1" dirty="0" smtClean="0">
                <a:solidFill>
                  <a:schemeClr val="bg1"/>
                </a:solidFill>
                <a:latin typeface="Times New Roman" panose="02020603050405020304" pitchFamily="18" charset="0"/>
                <a:cs typeface="Times New Roman" panose="02020603050405020304" pitchFamily="18" charset="0"/>
              </a:rPr>
              <a:t>“Fishing Communities”</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8944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6141493" cy="3695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493" y="0"/>
            <a:ext cx="6039858" cy="3695700"/>
          </a:xfrm>
          <a:prstGeom prst="rect">
            <a:avLst/>
          </a:prstGeom>
        </p:spPr>
      </p:pic>
      <p:pic>
        <p:nvPicPr>
          <p:cNvPr id="9" name="Picture 6" descr="fishing from p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95700"/>
            <a:ext cx="614149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492" y="3695700"/>
            <a:ext cx="6050508" cy="3162299"/>
          </a:xfrm>
          <a:prstGeom prst="rect">
            <a:avLst/>
          </a:prstGeom>
        </p:spPr>
      </p:pic>
    </p:spTree>
    <p:extLst>
      <p:ext uri="{BB962C8B-B14F-4D97-AF65-F5344CB8AC3E}">
        <p14:creationId xmlns:p14="http://schemas.microsoft.com/office/powerpoint/2010/main" val="16558283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
            </a:r>
            <a:br>
              <a:rPr lang="en-US" b="0" dirty="0">
                <a:effectLst/>
              </a:rPr>
            </a:br>
            <a:endParaRPr lang="en-US" dirty="0"/>
          </a:p>
        </p:txBody>
      </p:sp>
      <p:sp>
        <p:nvSpPr>
          <p:cNvPr id="3" name="Content Placeholder 2"/>
          <p:cNvSpPr>
            <a:spLocks noGrp="1"/>
          </p:cNvSpPr>
          <p:nvPr>
            <p:ph sz="quarter" idx="1"/>
          </p:nvPr>
        </p:nvSpPr>
        <p:spPr/>
        <p:txBody>
          <a:bodyPr>
            <a:normAutofit/>
          </a:bodyPr>
          <a:lstStyle/>
          <a:p>
            <a:r>
              <a:rPr lang="en-US" sz="2800" dirty="0"/>
              <a:t>It provides employment to about 300,000 fishermen directly</a:t>
            </a:r>
            <a:r>
              <a:rPr lang="en-US" sz="2800" dirty="0" smtClean="0"/>
              <a:t>.</a:t>
            </a:r>
          </a:p>
          <a:p>
            <a:r>
              <a:rPr lang="en-US" sz="2800" dirty="0"/>
              <a:t>In addition, another 400,000 people are employed in ancillary industries. </a:t>
            </a:r>
            <a:endParaRPr lang="en-US" sz="2800" dirty="0" smtClean="0"/>
          </a:p>
          <a:p>
            <a:r>
              <a:rPr lang="en-US" sz="2800" dirty="0"/>
              <a:t>In July-May </a:t>
            </a:r>
            <a:r>
              <a:rPr lang="en-US" sz="2800" dirty="0" smtClean="0"/>
              <a:t>2015-16 </a:t>
            </a:r>
            <a:r>
              <a:rPr lang="en-US" sz="2800" dirty="0"/>
              <a:t>fish and fishery products valued </a:t>
            </a:r>
            <a:r>
              <a:rPr lang="en-US" sz="2800" dirty="0" smtClean="0"/>
              <a:t>about </a:t>
            </a:r>
            <a:r>
              <a:rPr lang="en-US" sz="2800" dirty="0"/>
              <a:t>US $ </a:t>
            </a:r>
            <a:r>
              <a:rPr lang="en-US" sz="2800" dirty="0" smtClean="0"/>
              <a:t>300 </a:t>
            </a:r>
            <a:r>
              <a:rPr lang="en-US" sz="2800" dirty="0"/>
              <a:t>million were exported from Pakistan</a:t>
            </a:r>
            <a:r>
              <a:rPr lang="en-US" sz="2800" dirty="0" smtClean="0"/>
              <a:t>.</a:t>
            </a:r>
          </a:p>
          <a:p>
            <a:r>
              <a:rPr lang="en-US" sz="2900" dirty="0"/>
              <a:t>Federal Government is responsible for fishery of Exclusive Economic Zone of Pakistan</a:t>
            </a:r>
            <a:r>
              <a:rPr lang="en-US" sz="2900" dirty="0" smtClean="0"/>
              <a:t>.</a:t>
            </a:r>
            <a:endParaRPr lang="en-US" sz="2900" dirty="0"/>
          </a:p>
        </p:txBody>
      </p:sp>
      <p:sp>
        <p:nvSpPr>
          <p:cNvPr id="4" name="Title 3"/>
          <p:cNvSpPr txBox="1">
            <a:spLocks/>
          </p:cNvSpPr>
          <p:nvPr/>
        </p:nvSpPr>
        <p:spPr>
          <a:xfrm>
            <a:off x="913794" y="0"/>
            <a:ext cx="10353761" cy="1326321"/>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a:solidFill>
                  <a:srgbClr val="FF0000"/>
                </a:solidFill>
                <a:effectLst/>
                <a:latin typeface="Times New Roman" panose="02020603050405020304" pitchFamily="18" charset="0"/>
                <a:cs typeface="Times New Roman" panose="02020603050405020304" pitchFamily="18" charset="0"/>
              </a:rPr>
              <a:t>Economic </a:t>
            </a:r>
            <a:r>
              <a:rPr lang="en-US" sz="3200" dirty="0" smtClean="0">
                <a:solidFill>
                  <a:srgbClr val="FF0000"/>
                </a:solidFill>
                <a:effectLst/>
                <a:latin typeface="Times New Roman" panose="02020603050405020304" pitchFamily="18" charset="0"/>
                <a:cs typeface="Times New Roman" panose="02020603050405020304" pitchFamily="18" charset="0"/>
              </a:rPr>
              <a:t>benefits</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674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Contd..</a:t>
            </a:r>
            <a:endParaRPr lang="en-US" b="1" dirty="0">
              <a:solidFill>
                <a:srgbClr val="FF0000"/>
              </a:solidFill>
            </a:endParaRPr>
          </a:p>
        </p:txBody>
      </p:sp>
      <p:sp>
        <p:nvSpPr>
          <p:cNvPr id="3" name="Content Placeholder 2"/>
          <p:cNvSpPr>
            <a:spLocks noGrp="1"/>
          </p:cNvSpPr>
          <p:nvPr>
            <p:ph sz="quarter" idx="1"/>
          </p:nvPr>
        </p:nvSpPr>
        <p:spPr>
          <a:xfrm>
            <a:off x="913795" y="1874520"/>
            <a:ext cx="10353762" cy="4328160"/>
          </a:xfrm>
        </p:spPr>
        <p:txBody>
          <a:bodyPr>
            <a:normAutofit/>
          </a:bodyPr>
          <a:lstStyle/>
          <a:p>
            <a:r>
              <a:rPr lang="en-US" sz="2400" dirty="0"/>
              <a:t>Pakistan is endowed with rich fishery potential. </a:t>
            </a:r>
            <a:r>
              <a:rPr lang="en-US" sz="2400" dirty="0" smtClean="0"/>
              <a:t> It </a:t>
            </a:r>
            <a:r>
              <a:rPr lang="en-US" sz="2400" dirty="0"/>
              <a:t>is located in the northern part of the Arabian Sea and has a coastline of about 1,120 km with a broad continental shelf and its Exclusive Economic Zone extends </a:t>
            </a:r>
            <a:r>
              <a:rPr lang="en-US" sz="2400" dirty="0" err="1"/>
              <a:t>upto</a:t>
            </a:r>
            <a:r>
              <a:rPr lang="en-US" sz="2400" dirty="0"/>
              <a:t> 200 n. miles from the coast</a:t>
            </a:r>
            <a:r>
              <a:rPr lang="en-US" sz="2400" dirty="0" smtClean="0"/>
              <a:t>.</a:t>
            </a:r>
          </a:p>
          <a:p>
            <a:r>
              <a:rPr lang="en-US" sz="2400" dirty="0"/>
              <a:t>There are about 16,000 fishing boats in coastal area of Pakistan which operate in shallow coastal waters as well as in offshore areas. </a:t>
            </a:r>
            <a:endParaRPr lang="en-US" sz="2400" dirty="0" smtClean="0"/>
          </a:p>
          <a:p>
            <a:r>
              <a:rPr lang="en-US" sz="2400" dirty="0"/>
              <a:t>These fishing boats undertake fishing trips lasting for few hours to about 25 days depending upon type of fishing. Total production from inland and marine waters is approximately 0.60 M. tons. </a:t>
            </a:r>
          </a:p>
        </p:txBody>
      </p:sp>
    </p:spTree>
    <p:extLst>
      <p:ext uri="{BB962C8B-B14F-4D97-AF65-F5344CB8AC3E}">
        <p14:creationId xmlns:p14="http://schemas.microsoft.com/office/powerpoint/2010/main" val="419856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b="1" dirty="0">
                <a:solidFill>
                  <a:srgbClr val="FF0000"/>
                </a:solidFill>
              </a:rPr>
              <a:t>FISH HARBOURS OF PAKISTAN </a:t>
            </a:r>
          </a:p>
        </p:txBody>
      </p:sp>
      <p:sp>
        <p:nvSpPr>
          <p:cNvPr id="3" name="Content Placeholder 2"/>
          <p:cNvSpPr>
            <a:spLocks noGrp="1"/>
          </p:cNvSpPr>
          <p:nvPr>
            <p:ph sz="quarter" idx="1"/>
          </p:nvPr>
        </p:nvSpPr>
        <p:spPr>
          <a:xfrm>
            <a:off x="913795" y="1783080"/>
            <a:ext cx="10353762" cy="4922520"/>
          </a:xfrm>
        </p:spPr>
        <p:txBody>
          <a:bodyPr>
            <a:noAutofit/>
          </a:bodyPr>
          <a:lstStyle/>
          <a:p>
            <a:r>
              <a:rPr lang="en-US" sz="2400" dirty="0" smtClean="0"/>
              <a:t>The </a:t>
            </a:r>
            <a:r>
              <a:rPr lang="en-US" sz="2400" dirty="0"/>
              <a:t>major fish </a:t>
            </a:r>
            <a:r>
              <a:rPr lang="en-US" sz="2400" dirty="0" err="1"/>
              <a:t>harbours</a:t>
            </a:r>
            <a:r>
              <a:rPr lang="en-US" sz="2400" dirty="0"/>
              <a:t> of Pakistan are:</a:t>
            </a:r>
            <a:br>
              <a:rPr lang="en-US" sz="2400" dirty="0"/>
            </a:br>
            <a:r>
              <a:rPr lang="en-US" sz="2400" dirty="0"/>
              <a:t>Karachi Fisheries </a:t>
            </a:r>
            <a:r>
              <a:rPr lang="en-US" sz="2400" dirty="0" err="1"/>
              <a:t>Harbour</a:t>
            </a:r>
            <a:r>
              <a:rPr lang="en-US" sz="2400" dirty="0"/>
              <a:t> is being operated by Provincial Government of Sindh.</a:t>
            </a:r>
            <a:br>
              <a:rPr lang="en-US" sz="2400" dirty="0"/>
            </a:br>
            <a:r>
              <a:rPr lang="en-US" sz="2400" dirty="0"/>
              <a:t>Karachi Fish </a:t>
            </a:r>
            <a:r>
              <a:rPr lang="en-US" sz="2400" dirty="0" err="1"/>
              <a:t>Harbour</a:t>
            </a:r>
            <a:r>
              <a:rPr lang="en-US" sz="2400" dirty="0"/>
              <a:t> handles about 90% of fish and seafood catch in Pakistan and 95% of fish and seafood exports from Pakistan.</a:t>
            </a:r>
            <a:br>
              <a:rPr lang="en-US" sz="2400" dirty="0"/>
            </a:br>
            <a:r>
              <a:rPr lang="en-US" sz="2400" dirty="0" err="1"/>
              <a:t>Korangi</a:t>
            </a:r>
            <a:r>
              <a:rPr lang="en-US" sz="2400" dirty="0"/>
              <a:t> Fish </a:t>
            </a:r>
            <a:r>
              <a:rPr lang="en-US" sz="2400" dirty="0" err="1"/>
              <a:t>Harbour</a:t>
            </a:r>
            <a:r>
              <a:rPr lang="en-US" sz="2400" dirty="0"/>
              <a:t> is being managed by Federal Ministry of Food, Agriculture and Livestock.</a:t>
            </a:r>
            <a:br>
              <a:rPr lang="en-US" sz="2400" dirty="0"/>
            </a:br>
            <a:r>
              <a:rPr lang="en-US" sz="2400" dirty="0" err="1"/>
              <a:t>Pasni</a:t>
            </a:r>
            <a:r>
              <a:rPr lang="en-US" sz="2400" dirty="0"/>
              <a:t> Fish </a:t>
            </a:r>
            <a:r>
              <a:rPr lang="en-US" sz="2400" dirty="0" err="1"/>
              <a:t>Harbour</a:t>
            </a:r>
            <a:r>
              <a:rPr lang="en-US" sz="2400" dirty="0"/>
              <a:t> being operated by Provincial Government of </a:t>
            </a:r>
            <a:r>
              <a:rPr lang="en-US" sz="2400" dirty="0" err="1"/>
              <a:t>Balochistan</a:t>
            </a:r>
            <a:r>
              <a:rPr lang="en-US" sz="2400" dirty="0"/>
              <a:t>.</a:t>
            </a:r>
            <a:br>
              <a:rPr lang="en-US" sz="2400" dirty="0"/>
            </a:br>
            <a:r>
              <a:rPr lang="en-US" sz="2400" dirty="0" err="1"/>
              <a:t>Gwadar</a:t>
            </a:r>
            <a:r>
              <a:rPr lang="en-US" sz="2400" dirty="0"/>
              <a:t> Fish </a:t>
            </a:r>
            <a:r>
              <a:rPr lang="en-US" sz="2400" dirty="0" err="1"/>
              <a:t>Harbour</a:t>
            </a:r>
            <a:r>
              <a:rPr lang="en-US" sz="2400" dirty="0"/>
              <a:t> being operated by Federal Ministry of Communication.</a:t>
            </a:r>
          </a:p>
        </p:txBody>
      </p:sp>
    </p:spTree>
    <p:extLst>
      <p:ext uri="{BB962C8B-B14F-4D97-AF65-F5344CB8AC3E}">
        <p14:creationId xmlns:p14="http://schemas.microsoft.com/office/powerpoint/2010/main" val="318095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Contd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sz="quarter" idx="1"/>
          </p:nvPr>
        </p:nvSpPr>
        <p:spPr/>
        <p:txBody>
          <a:bodyPr/>
          <a:lstStyle/>
          <a:p>
            <a:r>
              <a:rPr lang="en-US" sz="2800" b="1" dirty="0" err="1"/>
              <a:t>Jiwani</a:t>
            </a:r>
            <a:r>
              <a:rPr lang="en-US" sz="2800" b="1" dirty="0"/>
              <a:t> </a:t>
            </a:r>
          </a:p>
          <a:p>
            <a:r>
              <a:rPr lang="en-US" sz="2800" b="1" dirty="0" err="1"/>
              <a:t>Gwader</a:t>
            </a:r>
            <a:r>
              <a:rPr lang="en-US" sz="2800" b="1" dirty="0"/>
              <a:t> </a:t>
            </a:r>
          </a:p>
          <a:p>
            <a:r>
              <a:rPr lang="en-US" sz="2800" b="1" dirty="0"/>
              <a:t> </a:t>
            </a:r>
            <a:r>
              <a:rPr lang="en-US" sz="2800" b="1" dirty="0" err="1"/>
              <a:t>Pasni</a:t>
            </a:r>
            <a:r>
              <a:rPr lang="en-US" sz="2800" b="1" dirty="0"/>
              <a:t>  </a:t>
            </a:r>
          </a:p>
          <a:p>
            <a:r>
              <a:rPr lang="en-US" sz="2800" b="1" dirty="0" err="1"/>
              <a:t>Ormaro</a:t>
            </a:r>
            <a:r>
              <a:rPr lang="en-US" sz="2800" b="1" dirty="0"/>
              <a:t> </a:t>
            </a:r>
          </a:p>
          <a:p>
            <a:r>
              <a:rPr lang="en-US" sz="2800" b="1" dirty="0" err="1"/>
              <a:t>Sonmiani</a:t>
            </a:r>
            <a:endParaRPr lang="en-US" sz="2800" b="1" dirty="0"/>
          </a:p>
          <a:p>
            <a:endParaRPr lang="en-US" dirty="0"/>
          </a:p>
        </p:txBody>
      </p:sp>
    </p:spTree>
    <p:extLst>
      <p:ext uri="{BB962C8B-B14F-4D97-AF65-F5344CB8AC3E}">
        <p14:creationId xmlns:p14="http://schemas.microsoft.com/office/powerpoint/2010/main" val="221098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5761"/>
            <a:ext cx="10353761" cy="868679"/>
          </a:xfrm>
        </p:spPr>
        <p:txBody>
          <a:bodyPr/>
          <a:lstStyle/>
          <a:p>
            <a:r>
              <a:rPr lang="en-US" b="1" dirty="0">
                <a:solidFill>
                  <a:srgbClr val="FF0000"/>
                </a:solidFill>
              </a:rPr>
              <a:t>FISH PROCESSING </a:t>
            </a:r>
            <a:r>
              <a:rPr lang="en-US" b="1" dirty="0" smtClean="0">
                <a:solidFill>
                  <a:srgbClr val="FF0000"/>
                </a:solidFill>
              </a:rPr>
              <a:t>PLANTS </a:t>
            </a:r>
            <a:endParaRPr lang="en-US" b="1" dirty="0">
              <a:solidFill>
                <a:srgbClr val="FF0000"/>
              </a:solidFill>
            </a:endParaRPr>
          </a:p>
        </p:txBody>
      </p:sp>
      <p:sp>
        <p:nvSpPr>
          <p:cNvPr id="3" name="Content Placeholder 2"/>
          <p:cNvSpPr>
            <a:spLocks noGrp="1"/>
          </p:cNvSpPr>
          <p:nvPr>
            <p:ph sz="quarter" idx="1"/>
          </p:nvPr>
        </p:nvSpPr>
        <p:spPr>
          <a:xfrm>
            <a:off x="913795" y="1676400"/>
            <a:ext cx="10353762" cy="5181600"/>
          </a:xfrm>
        </p:spPr>
        <p:txBody>
          <a:bodyPr>
            <a:noAutofit/>
          </a:bodyPr>
          <a:lstStyle/>
          <a:p>
            <a:r>
              <a:rPr lang="en-US" sz="2400" dirty="0"/>
              <a:t>There are 29 fish processing units in Pakistan with storage capacity of 10,000 tons, out of these 25 units are locate in Karachi of Federal Government provided intelligentsia and technical assistance to seafood establishments for improving their processing conditions in line with various EU / international standards. </a:t>
            </a:r>
            <a:endParaRPr lang="en-US" sz="2400" dirty="0" smtClean="0"/>
          </a:p>
          <a:p>
            <a:r>
              <a:rPr lang="en-US" sz="2400" dirty="0" smtClean="0"/>
              <a:t>Through </a:t>
            </a:r>
            <a:r>
              <a:rPr lang="en-US" sz="2400" dirty="0"/>
              <a:t>this process, 8 establishments have already improved their conditions and were approve to export seafood to European Union countries. </a:t>
            </a:r>
            <a:endParaRPr lang="en-US" sz="2400" dirty="0" smtClean="0"/>
          </a:p>
          <a:p>
            <a:r>
              <a:rPr lang="en-US" sz="2400" dirty="0" smtClean="0"/>
              <a:t>In </a:t>
            </a:r>
            <a:r>
              <a:rPr lang="en-US" sz="2400" dirty="0"/>
              <a:t>addition, another five plants have almost upgraded their conditions and others are also undertaking changes in their facilities to comply with EU / international standards.</a:t>
            </a:r>
          </a:p>
        </p:txBody>
      </p:sp>
    </p:spTree>
    <p:extLst>
      <p:ext uri="{BB962C8B-B14F-4D97-AF65-F5344CB8AC3E}">
        <p14:creationId xmlns:p14="http://schemas.microsoft.com/office/powerpoint/2010/main" val="348680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Measures to improve fisheries export</a:t>
            </a:r>
            <a:endParaRPr lang="en-US" b="1" dirty="0">
              <a:solidFill>
                <a:srgbClr val="FF0000"/>
              </a:solidFill>
            </a:endParaRPr>
          </a:p>
        </p:txBody>
      </p:sp>
      <p:sp>
        <p:nvSpPr>
          <p:cNvPr id="3" name="Content Placeholder 2"/>
          <p:cNvSpPr>
            <a:spLocks noGrp="1"/>
          </p:cNvSpPr>
          <p:nvPr>
            <p:ph sz="quarter" idx="1"/>
          </p:nvPr>
        </p:nvSpPr>
        <p:spPr>
          <a:xfrm>
            <a:off x="913794" y="1889760"/>
            <a:ext cx="10714325" cy="4815840"/>
          </a:xfrm>
        </p:spPr>
        <p:txBody>
          <a:bodyPr>
            <a:normAutofit fontScale="92500" lnSpcReduction="20000"/>
          </a:bodyPr>
          <a:lstStyle/>
          <a:p>
            <a:r>
              <a:rPr lang="en-US" dirty="0"/>
              <a:t>The Government of Pakistan is taking various measures to increase the export of seafood over US$ 500 million within next two years. The measures are:</a:t>
            </a:r>
            <a:br>
              <a:rPr lang="en-US" dirty="0"/>
            </a:br>
            <a:r>
              <a:rPr lang="en-US" dirty="0"/>
              <a:t>Up-gradation of fishing vessels to control post harvest losses.</a:t>
            </a:r>
            <a:br>
              <a:rPr lang="en-US" dirty="0"/>
            </a:br>
            <a:r>
              <a:rPr lang="en-US" dirty="0"/>
              <a:t>Provision of modern peeling sheds for providing raw material to fish processing industry.</a:t>
            </a:r>
            <a:br>
              <a:rPr lang="en-US" dirty="0"/>
            </a:br>
            <a:r>
              <a:rPr lang="en-US" dirty="0"/>
              <a:t>Flake ice plants on </a:t>
            </a:r>
            <a:r>
              <a:rPr lang="en-US" dirty="0" err="1"/>
              <a:t>harbours</a:t>
            </a:r>
            <a:r>
              <a:rPr lang="en-US" dirty="0"/>
              <a:t>.</a:t>
            </a:r>
            <a:br>
              <a:rPr lang="en-US" dirty="0"/>
            </a:br>
            <a:r>
              <a:rPr lang="en-US" dirty="0"/>
              <a:t>Intensive marketing efforts at international level.</a:t>
            </a:r>
            <a:br>
              <a:rPr lang="en-US" dirty="0"/>
            </a:br>
            <a:r>
              <a:rPr lang="en-US" dirty="0"/>
              <a:t>Promotion of marine aquaculture.</a:t>
            </a:r>
            <a:br>
              <a:rPr lang="en-US" dirty="0"/>
            </a:br>
            <a:r>
              <a:rPr lang="en-US" dirty="0"/>
              <a:t>Human resource development through training.</a:t>
            </a:r>
            <a:br>
              <a:rPr lang="en-US" dirty="0"/>
            </a:br>
            <a:r>
              <a:rPr lang="en-US" dirty="0"/>
              <a:t>Regular monitoring of resources through stock assessment surveys and exploratory fishing.</a:t>
            </a:r>
            <a:br>
              <a:rPr lang="en-US" dirty="0"/>
            </a:br>
            <a:r>
              <a:rPr lang="en-US" dirty="0"/>
              <a:t>Procurement of handling and cleaning </a:t>
            </a:r>
            <a:r>
              <a:rPr lang="en-US" dirty="0" err="1"/>
              <a:t>equipments</a:t>
            </a:r>
            <a:r>
              <a:rPr lang="en-US" dirty="0"/>
              <a:t> for fish </a:t>
            </a:r>
            <a:r>
              <a:rPr lang="en-US" dirty="0" err="1"/>
              <a:t>harbours</a:t>
            </a:r>
            <a:r>
              <a:rPr lang="en-US" dirty="0"/>
              <a:t>.</a:t>
            </a:r>
            <a:br>
              <a:rPr lang="en-US" dirty="0"/>
            </a:br>
            <a:r>
              <a:rPr lang="en-US" dirty="0"/>
              <a:t>Construction of coastal highway.</a:t>
            </a:r>
          </a:p>
        </p:txBody>
      </p:sp>
    </p:spTree>
    <p:extLst>
      <p:ext uri="{BB962C8B-B14F-4D97-AF65-F5344CB8AC3E}">
        <p14:creationId xmlns:p14="http://schemas.microsoft.com/office/powerpoint/2010/main" val="233710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a:solidFill>
                  <a:srgbClr val="FF0000"/>
                </a:solidFill>
                <a:latin typeface="Times New Roman" panose="02020603050405020304" pitchFamily="18" charset="0"/>
                <a:cs typeface="Times New Roman" panose="02020603050405020304" pitchFamily="18" charset="0"/>
              </a:rPr>
              <a:t>Management of fishing </a:t>
            </a:r>
            <a:r>
              <a:rPr lang="en-US" sz="3200" dirty="0" smtClean="0">
                <a:solidFill>
                  <a:srgbClr val="FF0000"/>
                </a:solidFill>
                <a:latin typeface="Times New Roman" panose="02020603050405020304" pitchFamily="18" charset="0"/>
                <a:cs typeface="Times New Roman" panose="02020603050405020304" pitchFamily="18" charset="0"/>
              </a:rPr>
              <a:t>communities: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r>
              <a:rPr lang="en-US" sz="2800" dirty="0">
                <a:latin typeface="Times New Roman" panose="02020603050405020304" pitchFamily="18" charset="0"/>
                <a:cs typeface="Times New Roman" panose="02020603050405020304" pitchFamily="18" charset="0"/>
              </a:rPr>
              <a:t>Stock </a:t>
            </a:r>
            <a:r>
              <a:rPr lang="en-US" sz="2800" dirty="0" smtClean="0">
                <a:latin typeface="Times New Roman" panose="02020603050405020304" pitchFamily="18" charset="0"/>
                <a:cs typeface="Times New Roman" panose="02020603050405020304" pitchFamily="18" charset="0"/>
              </a:rPr>
              <a:t>assessment. </a:t>
            </a:r>
          </a:p>
          <a:p>
            <a:r>
              <a:rPr lang="en-US" sz="2800" dirty="0" smtClean="0">
                <a:latin typeface="Times New Roman" panose="02020603050405020304" pitchFamily="18" charset="0"/>
                <a:cs typeface="Times New Roman" panose="02020603050405020304" pitchFamily="18" charset="0"/>
              </a:rPr>
              <a:t>Harvest Planning.</a:t>
            </a:r>
          </a:p>
          <a:p>
            <a:r>
              <a:rPr lang="en-US" sz="2800" dirty="0" smtClean="0">
                <a:latin typeface="Times New Roman" panose="02020603050405020304" pitchFamily="18" charset="0"/>
                <a:cs typeface="Times New Roman" panose="02020603050405020304" pitchFamily="18" charset="0"/>
              </a:rPr>
              <a:t>Allocation  and Implementation Monitoring</a:t>
            </a:r>
            <a:r>
              <a:rPr lang="en-US" dirty="0" smtClean="0"/>
              <a:t>.</a:t>
            </a:r>
          </a:p>
        </p:txBody>
      </p:sp>
    </p:spTree>
    <p:extLst>
      <p:ext uri="{BB962C8B-B14F-4D97-AF65-F5344CB8AC3E}">
        <p14:creationId xmlns:p14="http://schemas.microsoft.com/office/powerpoint/2010/main" val="147901648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a:t/>
            </a:r>
            <a:br>
              <a:rPr lang="en-US" sz="4400" dirty="0"/>
            </a:br>
            <a:r>
              <a:rPr lang="en-US" sz="4400" dirty="0" smtClean="0"/>
              <a:t> </a:t>
            </a:r>
            <a:r>
              <a:rPr lang="en-US" sz="3200" dirty="0" smtClean="0">
                <a:solidFill>
                  <a:srgbClr val="FF0000"/>
                </a:solidFill>
                <a:latin typeface="Times New Roman" panose="02020603050405020304" pitchFamily="18" charset="0"/>
                <a:cs typeface="Times New Roman" panose="02020603050405020304" pitchFamily="18" charset="0"/>
              </a:rPr>
              <a:t>need of </a:t>
            </a:r>
            <a:r>
              <a:rPr lang="en-US" sz="3200" dirty="0">
                <a:solidFill>
                  <a:srgbClr val="FF0000"/>
                </a:solidFill>
                <a:latin typeface="Times New Roman" panose="02020603050405020304" pitchFamily="18" charset="0"/>
                <a:cs typeface="Times New Roman" panose="02020603050405020304" pitchFamily="18" charset="0"/>
              </a:rPr>
              <a:t>Inland </a:t>
            </a:r>
            <a:r>
              <a:rPr lang="en-US" sz="3200" dirty="0" smtClean="0">
                <a:solidFill>
                  <a:srgbClr val="FF0000"/>
                </a:solidFill>
                <a:latin typeface="Times New Roman" panose="02020603050405020304" pitchFamily="18" charset="0"/>
                <a:cs typeface="Times New Roman" panose="02020603050405020304" pitchFamily="18" charset="0"/>
              </a:rPr>
              <a:t>Fishing community</a:t>
            </a:r>
            <a:r>
              <a:rPr lang="en-US" sz="3200" dirty="0">
                <a:solidFill>
                  <a:srgbClr val="FF0000"/>
                </a:solidFill>
              </a:rPr>
              <a:t/>
            </a:r>
            <a:br>
              <a:rPr lang="en-US" sz="3200" dirty="0">
                <a:solidFill>
                  <a:srgbClr val="FF0000"/>
                </a:solidFill>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r>
              <a:rPr lang="en-US" altLang="en-US" sz="2800" dirty="0" smtClean="0">
                <a:latin typeface="Times New Roman" panose="02020603050405020304" pitchFamily="18" charset="0"/>
                <a:cs typeface="Times New Roman" panose="02020603050405020304" pitchFamily="18" charset="0"/>
              </a:rPr>
              <a:t>Protect and maintain systems.</a:t>
            </a:r>
          </a:p>
          <a:p>
            <a:r>
              <a:rPr lang="en-US" altLang="en-US" sz="2800" dirty="0" smtClean="0">
                <a:latin typeface="Times New Roman" panose="02020603050405020304" pitchFamily="18" charset="0"/>
                <a:cs typeface="Times New Roman" panose="02020603050405020304" pitchFamily="18" charset="0"/>
              </a:rPr>
              <a:t>More fish.</a:t>
            </a:r>
          </a:p>
          <a:p>
            <a:r>
              <a:rPr lang="en-US" altLang="en-US" sz="2800" dirty="0" smtClean="0">
                <a:latin typeface="Times New Roman" panose="02020603050405020304" pitchFamily="18" charset="0"/>
                <a:cs typeface="Times New Roman" panose="02020603050405020304" pitchFamily="18" charset="0"/>
              </a:rPr>
              <a:t>Better regulations, not more regulations.</a:t>
            </a:r>
          </a:p>
          <a:p>
            <a:r>
              <a:rPr lang="en-US" altLang="en-US" sz="2800" dirty="0" smtClean="0">
                <a:latin typeface="Times New Roman" panose="02020603050405020304" pitchFamily="18" charset="0"/>
                <a:cs typeface="Times New Roman" panose="02020603050405020304" pitchFamily="18" charset="0"/>
              </a:rPr>
              <a:t>Socio economics</a:t>
            </a:r>
          </a:p>
          <a:p>
            <a:endParaRPr lang="en-US" dirty="0"/>
          </a:p>
        </p:txBody>
      </p:sp>
    </p:spTree>
    <p:extLst>
      <p:ext uri="{BB962C8B-B14F-4D97-AF65-F5344CB8AC3E}">
        <p14:creationId xmlns:p14="http://schemas.microsoft.com/office/powerpoint/2010/main" val="41284740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a:t/>
            </a:r>
            <a:br>
              <a:rPr lang="en-US" sz="4400" dirty="0"/>
            </a:br>
            <a:r>
              <a:rPr lang="en-US" sz="4400" dirty="0" smtClean="0"/>
              <a:t> </a:t>
            </a:r>
            <a:r>
              <a:rPr lang="en-US" sz="3200" dirty="0" smtClean="0">
                <a:solidFill>
                  <a:srgbClr val="FF0000"/>
                </a:solidFill>
                <a:latin typeface="Times New Roman" panose="02020603050405020304" pitchFamily="18" charset="0"/>
                <a:cs typeface="Times New Roman" panose="02020603050405020304" pitchFamily="18" charset="0"/>
              </a:rPr>
              <a:t>need of </a:t>
            </a:r>
            <a:r>
              <a:rPr lang="en-US" sz="3200" dirty="0">
                <a:solidFill>
                  <a:srgbClr val="FF0000"/>
                </a:solidFill>
                <a:latin typeface="Times New Roman" panose="02020603050405020304" pitchFamily="18" charset="0"/>
                <a:cs typeface="Times New Roman" panose="02020603050405020304" pitchFamily="18" charset="0"/>
              </a:rPr>
              <a:t>Inland </a:t>
            </a:r>
            <a:r>
              <a:rPr lang="en-US" sz="3200" dirty="0" smtClean="0">
                <a:solidFill>
                  <a:srgbClr val="FF0000"/>
                </a:solidFill>
                <a:latin typeface="Times New Roman" panose="02020603050405020304" pitchFamily="18" charset="0"/>
                <a:cs typeface="Times New Roman" panose="02020603050405020304" pitchFamily="18" charset="0"/>
              </a:rPr>
              <a:t>Fishermen</a:t>
            </a:r>
            <a:r>
              <a:rPr lang="en-US" sz="4400" dirty="0"/>
              <a:t/>
            </a:r>
            <a:br>
              <a:rPr lang="en-US" sz="4400" dirty="0"/>
            </a:b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Inland Fishermen may also need support in: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Internal communication </a:t>
            </a:r>
            <a:r>
              <a:rPr lang="en-US" sz="2800" dirty="0">
                <a:latin typeface="Times New Roman" panose="02020603050405020304" pitchFamily="18" charset="0"/>
                <a:cs typeface="Times New Roman" panose="02020603050405020304" pitchFamily="18" charset="0"/>
              </a:rPr>
              <a:t>and communications with government. </a:t>
            </a: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Tracking </a:t>
            </a:r>
            <a:r>
              <a:rPr lang="en-US" sz="2800" dirty="0">
                <a:latin typeface="Times New Roman" panose="02020603050405020304" pitchFamily="18" charset="0"/>
                <a:cs typeface="Times New Roman" panose="02020603050405020304" pitchFamily="18" charset="0"/>
              </a:rPr>
              <a:t>fish landings and how the fishery is progressing in terms of conservation and harvesting plans (e.g. the percentage of total quota caught). </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0241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78142" y="1731205"/>
            <a:ext cx="9905998" cy="3891673"/>
          </a:xfrm>
        </p:spPr>
        <p:txBody>
          <a:bodyPr>
            <a:normAutofit fontScale="40000" lnSpcReduction="20000"/>
          </a:bodyPr>
          <a:lstStyle/>
          <a:p>
            <a:r>
              <a:rPr lang="en-US" sz="8000" dirty="0" smtClean="0">
                <a:latin typeface="Times New Roman" panose="02020603050405020304" pitchFamily="18" charset="0"/>
                <a:cs typeface="Times New Roman" panose="02020603050405020304" pitchFamily="18" charset="0"/>
              </a:rPr>
              <a:t>Definition</a:t>
            </a:r>
          </a:p>
          <a:p>
            <a:r>
              <a:rPr lang="en-US" sz="8000" dirty="0" smtClean="0">
                <a:effectLst/>
                <a:latin typeface="Times New Roman" panose="02020603050405020304" pitchFamily="18" charset="0"/>
                <a:cs typeface="Times New Roman" panose="02020603050405020304" pitchFamily="18" charset="0"/>
              </a:rPr>
              <a:t>Introduction to Fishing Communities:</a:t>
            </a:r>
          </a:p>
          <a:p>
            <a:pPr>
              <a:buFont typeface="Wingdings" panose="05000000000000000000" pitchFamily="2" charset="2"/>
              <a:buChar char="Ø"/>
            </a:pPr>
            <a:r>
              <a:rPr lang="en-US" sz="8000" dirty="0" smtClean="0">
                <a:effectLst/>
                <a:latin typeface="Times New Roman" panose="02020603050405020304" pitchFamily="18" charset="0"/>
                <a:cs typeface="Times New Roman" panose="02020603050405020304" pitchFamily="18" charset="0"/>
              </a:rPr>
              <a:t>Bhadala</a:t>
            </a:r>
            <a:r>
              <a:rPr lang="en-US" sz="8000" dirty="0">
                <a:effectLst/>
                <a:latin typeface="Times New Roman" panose="02020603050405020304" pitchFamily="18" charset="0"/>
                <a:cs typeface="Times New Roman" panose="02020603050405020304" pitchFamily="18" charset="0"/>
              </a:rPr>
              <a:t>,</a:t>
            </a:r>
            <a:r>
              <a:rPr lang="en-US" sz="8000" dirty="0" smtClean="0">
                <a:effectLst/>
                <a:latin typeface="Times New Roman" panose="02020603050405020304" pitchFamily="18" charset="0"/>
                <a:cs typeface="Times New Roman" panose="02020603050405020304" pitchFamily="18" charset="0"/>
              </a:rPr>
              <a:t> Machiyar, Maimal and  Jhabel</a:t>
            </a:r>
          </a:p>
          <a:p>
            <a:r>
              <a:rPr lang="en-US" sz="8000" dirty="0" smtClean="0">
                <a:effectLst/>
                <a:latin typeface="Times New Roman" panose="02020603050405020304" pitchFamily="18" charset="0"/>
                <a:cs typeface="Times New Roman" panose="02020603050405020304" pitchFamily="18" charset="0"/>
              </a:rPr>
              <a:t>Fishing Techniques</a:t>
            </a:r>
          </a:p>
          <a:p>
            <a:r>
              <a:rPr lang="en-US" sz="8000" dirty="0" smtClean="0">
                <a:effectLst/>
                <a:latin typeface="Times New Roman" panose="02020603050405020304" pitchFamily="18" charset="0"/>
                <a:cs typeface="Times New Roman" panose="02020603050405020304" pitchFamily="18" charset="0"/>
              </a:rPr>
              <a:t>Economic Benefits</a:t>
            </a:r>
          </a:p>
          <a:p>
            <a:r>
              <a:rPr lang="en-US" altLang="en-US" sz="8000" dirty="0" smtClean="0">
                <a:latin typeface="Times New Roman" panose="02020603050405020304" pitchFamily="18" charset="0"/>
                <a:cs typeface="Times New Roman" panose="02020603050405020304" pitchFamily="18" charset="0"/>
              </a:rPr>
              <a:t>Needs of the Fishing Community</a:t>
            </a:r>
          </a:p>
          <a:p>
            <a:r>
              <a:rPr lang="en-US" altLang="en-US" sz="8000" dirty="0" smtClean="0">
                <a:latin typeface="Times New Roman" panose="02020603050405020304" pitchFamily="18" charset="0"/>
                <a:cs typeface="Times New Roman" panose="02020603050405020304" pitchFamily="18" charset="0"/>
              </a:rPr>
              <a:t>Improvements for the Fishing Communities</a:t>
            </a:r>
            <a:endParaRPr lang="en-US" sz="8000"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753133" y="276368"/>
            <a:ext cx="4067033" cy="807491"/>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890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a:t/>
            </a:r>
            <a:br>
              <a:rPr lang="en-US" sz="4400" dirty="0"/>
            </a:br>
            <a:r>
              <a:rPr lang="en-US" sz="4400" dirty="0" smtClean="0"/>
              <a:t> </a:t>
            </a:r>
            <a:r>
              <a:rPr lang="en-US" sz="3200" dirty="0" smtClean="0">
                <a:solidFill>
                  <a:srgbClr val="FF0000"/>
                </a:solidFill>
                <a:latin typeface="Times New Roman" panose="02020603050405020304" pitchFamily="18" charset="0"/>
                <a:cs typeface="Times New Roman" panose="02020603050405020304" pitchFamily="18" charset="0"/>
              </a:rPr>
              <a:t>need of </a:t>
            </a:r>
            <a:r>
              <a:rPr lang="en-US" sz="3200" dirty="0">
                <a:solidFill>
                  <a:srgbClr val="FF0000"/>
                </a:solidFill>
                <a:latin typeface="Times New Roman" panose="02020603050405020304" pitchFamily="18" charset="0"/>
                <a:cs typeface="Times New Roman" panose="02020603050405020304" pitchFamily="18" charset="0"/>
              </a:rPr>
              <a:t>Inland </a:t>
            </a:r>
            <a:r>
              <a:rPr lang="en-US" sz="3200" dirty="0" smtClean="0">
                <a:solidFill>
                  <a:srgbClr val="FF0000"/>
                </a:solidFill>
                <a:latin typeface="Times New Roman" panose="02020603050405020304" pitchFamily="18" charset="0"/>
                <a:cs typeface="Times New Roman" panose="02020603050405020304" pitchFamily="18" charset="0"/>
              </a:rPr>
              <a:t>Fishermen</a:t>
            </a:r>
            <a:r>
              <a:rPr lang="en-US" sz="4400" dirty="0"/>
              <a:t/>
            </a:r>
            <a:br>
              <a:rPr lang="en-US" sz="4400" dirty="0"/>
            </a:b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Keeping records and convening meetings of the membership or committees. Attending consultation meetings with government and various hearings. </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Marketing development, organizational strengthening, strategic planning, and public relations. Many management boards hire administrative personnel to help with those types of management activities.</a:t>
            </a:r>
          </a:p>
          <a:p>
            <a:endParaRPr lang="en-US" dirty="0"/>
          </a:p>
        </p:txBody>
      </p:sp>
    </p:spTree>
    <p:extLst>
      <p:ext uri="{BB962C8B-B14F-4D97-AF65-F5344CB8AC3E}">
        <p14:creationId xmlns:p14="http://schemas.microsoft.com/office/powerpoint/2010/main" val="1677194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sz="3200" dirty="0">
                <a:solidFill>
                  <a:srgbClr val="FF0000"/>
                </a:solidFill>
                <a:latin typeface="Times New Roman" panose="02020603050405020304" pitchFamily="18" charset="0"/>
                <a:cs typeface="Times New Roman" panose="02020603050405020304" pitchFamily="18" charset="0"/>
              </a:rPr>
              <a:t>Improvements </a:t>
            </a:r>
            <a:r>
              <a:rPr lang="en-US" altLang="en-US" sz="3200" dirty="0" smtClean="0">
                <a:solidFill>
                  <a:srgbClr val="FF0000"/>
                </a:solidFill>
                <a:latin typeface="Times New Roman" panose="02020603050405020304" pitchFamily="18" charset="0"/>
                <a:cs typeface="Times New Roman" panose="02020603050405020304" pitchFamily="18" charset="0"/>
              </a:rPr>
              <a:t>for </a:t>
            </a:r>
            <a:r>
              <a:rPr lang="en-US" altLang="en-US" sz="3200" dirty="0">
                <a:solidFill>
                  <a:srgbClr val="FF0000"/>
                </a:solidFill>
                <a:latin typeface="Times New Roman" panose="02020603050405020304" pitchFamily="18" charset="0"/>
                <a:cs typeface="Times New Roman" panose="02020603050405020304" pitchFamily="18" charset="0"/>
              </a:rPr>
              <a:t>Fishing </a:t>
            </a:r>
            <a:r>
              <a:rPr lang="en-US" altLang="en-US" sz="3200" dirty="0" smtClean="0">
                <a:solidFill>
                  <a:srgbClr val="FF0000"/>
                </a:solidFill>
                <a:latin typeface="Times New Roman" panose="02020603050405020304" pitchFamily="18" charset="0"/>
                <a:cs typeface="Times New Roman" panose="02020603050405020304" pitchFamily="18" charset="0"/>
              </a:rPr>
              <a:t>communities</a:t>
            </a:r>
            <a:endParaRPr lang="en-US" altLang="en-US" sz="3200" dirty="0">
              <a:solidFill>
                <a:srgbClr val="FF0000"/>
              </a:solidFill>
            </a:endParaRPr>
          </a:p>
        </p:txBody>
      </p:sp>
      <p:sp>
        <p:nvSpPr>
          <p:cNvPr id="3" name="Content Placeholder 2"/>
          <p:cNvSpPr>
            <a:spLocks noGrp="1"/>
          </p:cNvSpPr>
          <p:nvPr>
            <p:ph sz="quarter" idx="1"/>
          </p:nvPr>
        </p:nvSpPr>
        <p:spPr/>
        <p:txBody>
          <a:bodyPr>
            <a:normAutofit/>
          </a:bodyPr>
          <a:lstStyle/>
          <a:p>
            <a:pPr>
              <a:lnSpc>
                <a:spcPct val="150000"/>
              </a:lnSpc>
            </a:pPr>
            <a:r>
              <a:rPr lang="en-US" altLang="en-US" sz="2800" dirty="0">
                <a:latin typeface="Times New Roman" panose="02020603050405020304" pitchFamily="18" charset="0"/>
                <a:cs typeface="Times New Roman" panose="02020603050405020304" pitchFamily="18" charset="0"/>
              </a:rPr>
              <a:t>Incentives to improve </a:t>
            </a:r>
            <a:r>
              <a:rPr lang="en-US" altLang="en-US" sz="2800" dirty="0" smtClean="0">
                <a:latin typeface="Times New Roman" panose="02020603050405020304" pitchFamily="18" charset="0"/>
                <a:cs typeface="Times New Roman" panose="02020603050405020304" pitchFamily="18" charset="0"/>
              </a:rPr>
              <a:t>Conservation Practices.</a:t>
            </a:r>
          </a:p>
          <a:p>
            <a:pPr>
              <a:lnSpc>
                <a:spcPct val="150000"/>
              </a:lnSpc>
            </a:pPr>
            <a:r>
              <a:rPr lang="en-US" altLang="en-US" sz="2800" dirty="0" smtClean="0">
                <a:latin typeface="Times New Roman" panose="02020603050405020304" pitchFamily="18" charset="0"/>
                <a:cs typeface="Times New Roman" panose="02020603050405020304" pitchFamily="18" charset="0"/>
              </a:rPr>
              <a:t>Cooperative Research.</a:t>
            </a:r>
            <a:endParaRPr lang="en-US" altLang="en-US" sz="2800" dirty="0">
              <a:latin typeface="Times New Roman" panose="02020603050405020304" pitchFamily="18" charset="0"/>
              <a:cs typeface="Times New Roman" panose="02020603050405020304" pitchFamily="18" charset="0"/>
            </a:endParaRPr>
          </a:p>
          <a:p>
            <a:pPr>
              <a:lnSpc>
                <a:spcPct val="150000"/>
              </a:lnSpc>
            </a:pPr>
            <a:r>
              <a:rPr lang="en-US" altLang="en-US" sz="2800" dirty="0">
                <a:latin typeface="Times New Roman" panose="02020603050405020304" pitchFamily="18" charset="0"/>
                <a:cs typeface="Times New Roman" panose="02020603050405020304" pitchFamily="18" charset="0"/>
              </a:rPr>
              <a:t>Create new </a:t>
            </a:r>
            <a:r>
              <a:rPr lang="en-US" altLang="en-US" sz="2800" dirty="0" smtClean="0">
                <a:latin typeface="Times New Roman" panose="02020603050405020304" pitchFamily="18" charset="0"/>
                <a:cs typeface="Times New Roman" panose="02020603050405020304" pitchFamily="18" charset="0"/>
              </a:rPr>
              <a:t>Partnerships.</a:t>
            </a:r>
          </a:p>
          <a:p>
            <a:pPr>
              <a:lnSpc>
                <a:spcPct val="150000"/>
              </a:lnSpc>
            </a:pPr>
            <a:r>
              <a:rPr lang="en-US" altLang="en-US" sz="2800" dirty="0" smtClean="0">
                <a:latin typeface="Times New Roman" panose="02020603050405020304" pitchFamily="18" charset="0"/>
                <a:cs typeface="Times New Roman" panose="02020603050405020304" pitchFamily="18" charset="0"/>
              </a:rPr>
              <a:t>Training/education </a:t>
            </a:r>
          </a:p>
          <a:p>
            <a:pPr>
              <a:lnSpc>
                <a:spcPct val="150000"/>
              </a:lnSpc>
            </a:pPr>
            <a:r>
              <a:rPr lang="en-US" altLang="en-US" sz="2800" dirty="0" smtClean="0">
                <a:latin typeface="Times New Roman" panose="02020603050405020304" pitchFamily="18" charset="0"/>
                <a:cs typeface="Times New Roman" panose="02020603050405020304" pitchFamily="18" charset="0"/>
              </a:rPr>
              <a:t>Improving their livelihood</a:t>
            </a:r>
          </a:p>
          <a:p>
            <a:pPr>
              <a:lnSpc>
                <a:spcPct val="150000"/>
              </a:lnSpc>
            </a:pPr>
            <a:r>
              <a:rPr lang="en-US" altLang="en-US" sz="2800" dirty="0" smtClean="0">
                <a:latin typeface="Times New Roman" panose="02020603050405020304" pitchFamily="18" charset="0"/>
                <a:cs typeface="Times New Roman" panose="02020603050405020304" pitchFamily="18" charset="0"/>
              </a:rPr>
              <a:t>Health and insurance</a:t>
            </a:r>
          </a:p>
          <a:p>
            <a:pPr marL="0" indent="0">
              <a:buNone/>
            </a:pPr>
            <a:endParaRPr lang="en-US" dirty="0"/>
          </a:p>
        </p:txBody>
      </p:sp>
    </p:spTree>
    <p:extLst>
      <p:ext uri="{BB962C8B-B14F-4D97-AF65-F5344CB8AC3E}">
        <p14:creationId xmlns:p14="http://schemas.microsoft.com/office/powerpoint/2010/main" val="35429114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ln/>
        </p:spPr>
        <p:style>
          <a:lnRef idx="0">
            <a:schemeClr val="accent2"/>
          </a:lnRef>
          <a:fillRef idx="3">
            <a:schemeClr val="accent2"/>
          </a:fillRef>
          <a:effectRef idx="3">
            <a:schemeClr val="accent2"/>
          </a:effectRef>
          <a:fontRef idx="minor">
            <a:schemeClr val="lt1"/>
          </a:fontRef>
        </p:style>
        <p:txBody>
          <a:bodyPr rtlCol="0" anchor="ctr">
            <a:normAutofit fontScale="90000"/>
          </a:bodyPr>
          <a:lstStyle/>
          <a:p>
            <a:r>
              <a:rPr lang="en-US" sz="4400" b="1" dirty="0" smtClean="0">
                <a:solidFill>
                  <a:srgbClr val="FF0000"/>
                </a:solidFill>
                <a:latin typeface="Times New Roman" panose="02020603050405020304" pitchFamily="18" charset="0"/>
                <a:cs typeface="Times New Roman" panose="02020603050405020304" pitchFamily="18" charset="0"/>
              </a:rPr>
              <a:t>Introduction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algn="just"/>
            <a:r>
              <a:rPr lang="en-US" sz="2800" dirty="0">
                <a:effectLst/>
                <a:latin typeface="Times New Roman" panose="02020603050405020304" pitchFamily="18" charset="0"/>
                <a:cs typeface="Times New Roman" panose="02020603050405020304" pitchFamily="18" charset="0"/>
              </a:rPr>
              <a:t>A </a:t>
            </a:r>
            <a:r>
              <a:rPr lang="en-US" sz="2800" b="1" dirty="0">
                <a:effectLst/>
                <a:latin typeface="Times New Roman" panose="02020603050405020304" pitchFamily="18" charset="0"/>
                <a:cs typeface="Times New Roman" panose="02020603050405020304" pitchFamily="18" charset="0"/>
              </a:rPr>
              <a:t>F</a:t>
            </a:r>
            <a:r>
              <a:rPr lang="en-US" sz="2800" b="1" dirty="0" smtClean="0">
                <a:effectLst/>
                <a:latin typeface="Times New Roman" panose="02020603050405020304" pitchFamily="18" charset="0"/>
                <a:cs typeface="Times New Roman" panose="02020603050405020304" pitchFamily="18" charset="0"/>
              </a:rPr>
              <a:t>ishing Community</a:t>
            </a:r>
            <a:r>
              <a:rPr lang="en-US" sz="2800" dirty="0">
                <a:effectLst/>
                <a:latin typeface="Times New Roman" panose="02020603050405020304" pitchFamily="18" charset="0"/>
                <a:cs typeface="Times New Roman" panose="02020603050405020304" pitchFamily="18" charset="0"/>
              </a:rPr>
              <a:t> is a community that is substantially dependent on, or substantially engaged in, the harvest or processing of </a:t>
            </a:r>
            <a:r>
              <a:rPr lang="en-US" sz="2800" dirty="0" smtClean="0">
                <a:effectLst/>
                <a:latin typeface="Times New Roman" panose="02020603050405020304" pitchFamily="18" charset="0"/>
                <a:cs typeface="Times New Roman" panose="02020603050405020304" pitchFamily="18" charset="0"/>
              </a:rPr>
              <a:t>fishery resources.</a:t>
            </a:r>
          </a:p>
          <a:p>
            <a:pPr algn="just"/>
            <a:r>
              <a:rPr lang="en-US" sz="2800" dirty="0">
                <a:latin typeface="Times New Roman" panose="02020603050405020304" pitchFamily="18" charset="0"/>
                <a:cs typeface="Times New Roman" panose="02020603050405020304" pitchFamily="18" charset="0"/>
              </a:rPr>
              <a:t>“In </a:t>
            </a:r>
            <a:r>
              <a:rPr lang="en-US" sz="2800" dirty="0" smtClean="0">
                <a:latin typeface="Times New Roman" panose="02020603050405020304" pitchFamily="18" charset="0"/>
                <a:cs typeface="Times New Roman" panose="02020603050405020304" pitchFamily="18" charset="0"/>
              </a:rPr>
              <a:t>fishing community everyone </a:t>
            </a:r>
            <a:r>
              <a:rPr lang="en-US" sz="2800" dirty="0">
                <a:latin typeface="Times New Roman" panose="02020603050405020304" pitchFamily="18" charset="0"/>
                <a:cs typeface="Times New Roman" panose="02020603050405020304" pitchFamily="18" charset="0"/>
              </a:rPr>
              <a:t>is the manager. Everyone has responsibilities” </a:t>
            </a:r>
            <a:r>
              <a:rPr lang="en-US" sz="2800" dirty="0" smtClean="0">
                <a:latin typeface="Times New Roman" panose="02020603050405020304" pitchFamily="18" charset="0"/>
                <a:cs typeface="Times New Roman" panose="02020603050405020304" pitchFamily="18" charset="0"/>
              </a:rPr>
              <a:t>(John Kearney)</a:t>
            </a:r>
            <a:endParaRPr lang="en-US" sz="2800" dirty="0" smtClean="0">
              <a:effectLst/>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6347243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5718413"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8413" y="0"/>
            <a:ext cx="6473587" cy="6858000"/>
          </a:xfrm>
          <a:prstGeom prst="rect">
            <a:avLst/>
          </a:prstGeom>
        </p:spPr>
      </p:pic>
    </p:spTree>
    <p:extLst>
      <p:ext uri="{BB962C8B-B14F-4D97-AF65-F5344CB8AC3E}">
        <p14:creationId xmlns:p14="http://schemas.microsoft.com/office/powerpoint/2010/main" val="119519639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ln/>
        </p:spPr>
        <p:style>
          <a:lnRef idx="0">
            <a:schemeClr val="accent2"/>
          </a:lnRef>
          <a:fillRef idx="3">
            <a:schemeClr val="accent2"/>
          </a:fillRef>
          <a:effectRef idx="3">
            <a:schemeClr val="accent2"/>
          </a:effectRef>
          <a:fontRef idx="minor">
            <a:schemeClr val="lt1"/>
          </a:fontRef>
        </p:style>
        <p:txBody>
          <a:bodyPr rtlCol="0" anchor="ctr">
            <a:normAutofit fontScale="90000"/>
          </a:bodyPr>
          <a:lstStyle/>
          <a:p>
            <a:r>
              <a:rPr lang="en-US" sz="4400" b="1" dirty="0">
                <a:solidFill>
                  <a:srgbClr val="FF0000"/>
                </a:solidFill>
                <a:effectLst/>
                <a:latin typeface="Times New Roman" panose="02020603050405020304" pitchFamily="18" charset="0"/>
                <a:cs typeface="Times New Roman" panose="02020603050405020304" pitchFamily="18" charset="0"/>
              </a:rPr>
              <a:t>Inland Fishing </a:t>
            </a:r>
            <a:r>
              <a:rPr lang="en-US" sz="4400" b="1" dirty="0" smtClean="0">
                <a:solidFill>
                  <a:srgbClr val="FF0000"/>
                </a:solidFill>
                <a:effectLst/>
                <a:latin typeface="Times New Roman" panose="02020603050405020304" pitchFamily="18" charset="0"/>
                <a:cs typeface="Times New Roman" panose="02020603050405020304" pitchFamily="18" charset="0"/>
              </a:rPr>
              <a:t>communities</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r>
              <a:rPr lang="en-US" sz="2800" dirty="0">
                <a:effectLst/>
                <a:latin typeface="Times New Roman" panose="02020603050405020304" pitchFamily="18" charset="0"/>
                <a:cs typeface="Times New Roman" panose="02020603050405020304" pitchFamily="18" charset="0"/>
              </a:rPr>
              <a:t>Inland Fishing </a:t>
            </a:r>
            <a:r>
              <a:rPr lang="en-US" sz="2800" dirty="0" smtClean="0">
                <a:effectLst/>
                <a:latin typeface="Times New Roman" panose="02020603050405020304" pitchFamily="18" charset="0"/>
                <a:cs typeface="Times New Roman" panose="02020603050405020304" pitchFamily="18" charset="0"/>
              </a:rPr>
              <a:t>communities are as followings:</a:t>
            </a:r>
            <a:endParaRPr lang="en-US" sz="2800" dirty="0">
              <a:effectLst/>
              <a:latin typeface="Times New Roman" panose="02020603050405020304" pitchFamily="18" charset="0"/>
              <a:cs typeface="Times New Roman" panose="02020603050405020304" pitchFamily="18" charset="0"/>
            </a:endParaRPr>
          </a:p>
          <a:p>
            <a:r>
              <a:rPr lang="en-US" sz="2800" dirty="0" smtClean="0">
                <a:effectLst/>
                <a:latin typeface="Times New Roman" panose="02020603050405020304" pitchFamily="18" charset="0"/>
                <a:cs typeface="Times New Roman" panose="02020603050405020304" pitchFamily="18" charset="0"/>
              </a:rPr>
              <a:t>Bhadala</a:t>
            </a:r>
            <a:endParaRPr lang="en-US" sz="2800" dirty="0">
              <a:effectLst/>
              <a:latin typeface="Times New Roman" panose="02020603050405020304" pitchFamily="18" charset="0"/>
              <a:cs typeface="Times New Roman" panose="02020603050405020304" pitchFamily="18" charset="0"/>
            </a:endParaRPr>
          </a:p>
          <a:p>
            <a:r>
              <a:rPr lang="en-US" sz="2800" dirty="0" smtClean="0">
                <a:effectLst/>
                <a:latin typeface="Times New Roman" panose="02020603050405020304" pitchFamily="18" charset="0"/>
                <a:cs typeface="Times New Roman" panose="02020603050405020304" pitchFamily="18" charset="0"/>
              </a:rPr>
              <a:t>Machiyar</a:t>
            </a:r>
          </a:p>
          <a:p>
            <a:r>
              <a:rPr lang="en-US" sz="2800" dirty="0" smtClean="0">
                <a:effectLst/>
                <a:latin typeface="Times New Roman" panose="02020603050405020304" pitchFamily="18" charset="0"/>
                <a:cs typeface="Times New Roman" panose="02020603050405020304" pitchFamily="18" charset="0"/>
              </a:rPr>
              <a:t>Maimal</a:t>
            </a:r>
          </a:p>
          <a:p>
            <a:r>
              <a:rPr lang="en-US" sz="2800" dirty="0" smtClean="0">
                <a:effectLst/>
                <a:latin typeface="Times New Roman" panose="02020603050405020304" pitchFamily="18" charset="0"/>
                <a:cs typeface="Times New Roman" panose="02020603050405020304" pitchFamily="18" charset="0"/>
              </a:rPr>
              <a:t>Jhabel</a:t>
            </a:r>
            <a:r>
              <a:rPr lang="en-US" dirty="0">
                <a:effectLst/>
              </a:rPr>
              <a:t/>
            </a:r>
            <a:br>
              <a:rPr lang="en-US" dirty="0">
                <a:effectLst/>
              </a:rPr>
            </a:br>
            <a:endParaRPr lang="en-US" dirty="0">
              <a:effectLst/>
            </a:endParaRPr>
          </a:p>
          <a:p>
            <a:endParaRPr lang="en-US" dirty="0"/>
          </a:p>
        </p:txBody>
      </p:sp>
    </p:spTree>
    <p:extLst>
      <p:ext uri="{BB962C8B-B14F-4D97-AF65-F5344CB8AC3E}">
        <p14:creationId xmlns:p14="http://schemas.microsoft.com/office/powerpoint/2010/main" val="46169523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
            </a:r>
            <a:br>
              <a:rPr lang="en-US" b="0" dirty="0">
                <a:effectLst/>
              </a:rPr>
            </a:br>
            <a:endParaRPr lang="en-US" dirty="0"/>
          </a:p>
        </p:txBody>
      </p:sp>
      <p:sp>
        <p:nvSpPr>
          <p:cNvPr id="3" name="Content Placeholder 2"/>
          <p:cNvSpPr>
            <a:spLocks noGrp="1"/>
          </p:cNvSpPr>
          <p:nvPr>
            <p:ph sz="quarter" idx="1"/>
          </p:nvPr>
        </p:nvSpPr>
        <p:spPr>
          <a:xfrm>
            <a:off x="913794" y="2369020"/>
            <a:ext cx="10353762" cy="3695136"/>
          </a:xfrm>
        </p:spPr>
        <p:txBody>
          <a:bodyPr/>
          <a:lstStyle/>
          <a:p>
            <a:pPr algn="just"/>
            <a:r>
              <a:rPr lang="en-US" sz="3200" b="1" u="sng" dirty="0">
                <a:effectLst/>
                <a:latin typeface="Times New Roman" panose="02020603050405020304" pitchFamily="18" charset="0"/>
                <a:cs typeface="Times New Roman" panose="02020603050405020304" pitchFamily="18" charset="0"/>
              </a:rPr>
              <a:t>Bhadala</a:t>
            </a:r>
            <a:r>
              <a:rPr lang="en-US"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are </a:t>
            </a:r>
            <a:r>
              <a:rPr lang="en-US" sz="2400" dirty="0">
                <a:effectLst/>
                <a:latin typeface="Times New Roman" panose="02020603050405020304" pitchFamily="18" charset="0"/>
                <a:cs typeface="Times New Roman" panose="02020603050405020304" pitchFamily="18" charset="0"/>
              </a:rPr>
              <a:t>an ethnic </a:t>
            </a:r>
            <a:r>
              <a:rPr lang="en-US" sz="2400" dirty="0" smtClean="0">
                <a:effectLst/>
                <a:latin typeface="Times New Roman" panose="02020603050405020304" pitchFamily="18" charset="0"/>
                <a:cs typeface="Times New Roman" panose="02020603050405020304" pitchFamily="18" charset="0"/>
              </a:rPr>
              <a:t>group</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found </a:t>
            </a:r>
            <a:r>
              <a:rPr lang="en-US" sz="2400" dirty="0">
                <a:effectLst/>
                <a:latin typeface="Times New Roman" panose="02020603050405020304" pitchFamily="18" charset="0"/>
                <a:cs typeface="Times New Roman" panose="02020603050405020304" pitchFamily="18" charset="0"/>
              </a:rPr>
              <a:t>in Pakistan and India. They are found mainly in the </a:t>
            </a:r>
            <a:r>
              <a:rPr lang="en-US" sz="2400" dirty="0" smtClean="0">
                <a:effectLst/>
                <a:latin typeface="Times New Roman" panose="02020603050405020304" pitchFamily="18" charset="0"/>
                <a:cs typeface="Times New Roman" panose="02020603050405020304" pitchFamily="18" charset="0"/>
              </a:rPr>
              <a:t>Kutch </a:t>
            </a:r>
            <a:r>
              <a:rPr lang="en-US" sz="2400" dirty="0">
                <a:effectLst/>
                <a:latin typeface="Times New Roman" panose="02020603050405020304" pitchFamily="18" charset="0"/>
                <a:cs typeface="Times New Roman" panose="02020603050405020304" pitchFamily="18" charset="0"/>
              </a:rPr>
              <a:t>District of Gujarat. </a:t>
            </a:r>
            <a:endParaRPr lang="en-US" sz="2400" dirty="0" smtClean="0">
              <a:effectLst/>
              <a:latin typeface="Times New Roman" panose="02020603050405020304" pitchFamily="18" charset="0"/>
              <a:cs typeface="Times New Roman" panose="02020603050405020304" pitchFamily="18" charset="0"/>
            </a:endParaRPr>
          </a:p>
          <a:p>
            <a:pPr algn="just"/>
            <a:r>
              <a:rPr lang="en-US" dirty="0">
                <a:effectLst/>
                <a:latin typeface="Times New Roman" panose="02020603050405020304" pitchFamily="18" charset="0"/>
                <a:cs typeface="Times New Roman" panose="02020603050405020304" pitchFamily="18" charset="0"/>
              </a:rPr>
              <a:t> </a:t>
            </a:r>
            <a:r>
              <a:rPr lang="en-US" sz="3200" b="1" u="sng" dirty="0" smtClean="0">
                <a:effectLst/>
                <a:latin typeface="Times New Roman" panose="02020603050405020304" pitchFamily="18" charset="0"/>
                <a:cs typeface="Times New Roman" panose="02020603050405020304" pitchFamily="18" charset="0"/>
              </a:rPr>
              <a:t>Machiyar</a:t>
            </a:r>
            <a:r>
              <a:rPr lang="en-US" sz="28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are Muslim community found in the state of </a:t>
            </a:r>
            <a:r>
              <a:rPr lang="en-US" sz="2400" dirty="0" smtClean="0">
                <a:effectLst/>
                <a:latin typeface="Times New Roman" panose="02020603050405020304" pitchFamily="18" charset="0"/>
                <a:cs typeface="Times New Roman" panose="02020603050405020304" pitchFamily="18" charset="0"/>
              </a:rPr>
              <a:t>Gujarat</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in</a:t>
            </a:r>
            <a:r>
              <a:rPr lang="en-US" sz="2400" dirty="0">
                <a:effectLst/>
                <a:latin typeface="Times New Roman" panose="02020603050405020304" pitchFamily="18" charset="0"/>
                <a:cs typeface="Times New Roman" panose="02020603050405020304" pitchFamily="18" charset="0"/>
              </a:rPr>
              <a:t> India. They also known as </a:t>
            </a:r>
            <a:r>
              <a:rPr lang="en-US" sz="2400" dirty="0" err="1" smtClean="0">
                <a:effectLst/>
                <a:latin typeface="Times New Roman" panose="02020603050405020304" pitchFamily="18" charset="0"/>
                <a:cs typeface="Times New Roman" panose="02020603050405020304" pitchFamily="18" charset="0"/>
              </a:rPr>
              <a:t>Machhi</a:t>
            </a:r>
            <a:r>
              <a:rPr lang="en-US" sz="2400" dirty="0" smtClean="0">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The Machiyar are a fishing community distributed throughout the </a:t>
            </a:r>
            <a:r>
              <a:rPr lang="en-US" sz="2400" dirty="0" smtClean="0">
                <a:effectLst/>
                <a:latin typeface="Times New Roman" panose="02020603050405020304" pitchFamily="18" charset="0"/>
                <a:cs typeface="Times New Roman" panose="02020603050405020304" pitchFamily="18" charset="0"/>
              </a:rPr>
              <a:t>areas </a:t>
            </a:r>
            <a:r>
              <a:rPr lang="en-US" sz="2400" dirty="0">
                <a:effectLst/>
                <a:latin typeface="Times New Roman" panose="02020603050405020304" pitchFamily="18" charset="0"/>
                <a:cs typeface="Times New Roman" panose="02020603050405020304" pitchFamily="18" charset="0"/>
              </a:rPr>
              <a:t>of Gujarat from Kutch to south Gujarat. </a:t>
            </a:r>
            <a:endParaRPr lang="en-US" sz="2400" dirty="0">
              <a:latin typeface="Times New Roman" panose="02020603050405020304" pitchFamily="18" charset="0"/>
              <a:cs typeface="Times New Roman" panose="02020603050405020304" pitchFamily="18" charset="0"/>
            </a:endParaRPr>
          </a:p>
        </p:txBody>
      </p:sp>
      <p:sp>
        <p:nvSpPr>
          <p:cNvPr id="4" name="Title 3"/>
          <p:cNvSpPr txBox="1">
            <a:spLocks/>
          </p:cNvSpPr>
          <p:nvPr/>
        </p:nvSpPr>
        <p:spPr>
          <a:xfrm>
            <a:off x="1066195" y="98839"/>
            <a:ext cx="10353761" cy="1326321"/>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solidFill>
                  <a:srgbClr val="FF0000"/>
                </a:solidFill>
                <a:effectLst/>
                <a:latin typeface="Times New Roman" panose="02020603050405020304" pitchFamily="18" charset="0"/>
                <a:cs typeface="Times New Roman" panose="02020603050405020304" pitchFamily="18" charset="0"/>
              </a:rPr>
              <a:t>Bhadala and </a:t>
            </a:r>
            <a:r>
              <a:rPr lang="en-US" sz="3200" dirty="0" err="1" smtClean="0">
                <a:solidFill>
                  <a:srgbClr val="FF0000"/>
                </a:solidFill>
                <a:effectLst/>
                <a:latin typeface="Times New Roman" panose="02020603050405020304" pitchFamily="18" charset="0"/>
                <a:cs typeface="Times New Roman" panose="02020603050405020304" pitchFamily="18" charset="0"/>
              </a:rPr>
              <a:t>Machiyar</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28978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2" descr="C:\Users\hcl\AppData\Local\Temp\Rar$DR13.395\w.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803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
            </a:r>
            <a:br>
              <a:rPr lang="en-US" b="0" dirty="0">
                <a:effectLst/>
              </a:rPr>
            </a:br>
            <a:r>
              <a:rPr lang="en-US" dirty="0" smtClean="0">
                <a:effectLst/>
              </a:rPr>
              <a:t> </a:t>
            </a:r>
            <a:endParaRPr lang="en-US" dirty="0"/>
          </a:p>
        </p:txBody>
      </p:sp>
      <p:sp>
        <p:nvSpPr>
          <p:cNvPr id="3" name="Content Placeholder 2"/>
          <p:cNvSpPr>
            <a:spLocks noGrp="1"/>
          </p:cNvSpPr>
          <p:nvPr>
            <p:ph sz="quarter" idx="1"/>
          </p:nvPr>
        </p:nvSpPr>
        <p:spPr/>
        <p:txBody>
          <a:bodyPr>
            <a:normAutofit/>
          </a:bodyPr>
          <a:lstStyle/>
          <a:p>
            <a:pPr algn="just"/>
            <a:r>
              <a:rPr lang="en-US" dirty="0">
                <a:effectLst/>
              </a:rPr>
              <a:t> </a:t>
            </a:r>
            <a:r>
              <a:rPr lang="en-US" sz="3800" b="1" u="sng" dirty="0">
                <a:effectLst/>
                <a:latin typeface="Times New Roman" panose="02020603050405020304" pitchFamily="18" charset="0"/>
                <a:cs typeface="Times New Roman" panose="02020603050405020304" pitchFamily="18" charset="0"/>
              </a:rPr>
              <a:t>Jhabel</a:t>
            </a:r>
            <a:r>
              <a:rPr lang="en-US" sz="3800" dirty="0">
                <a:effectLst/>
                <a:latin typeface="Times New Roman" panose="02020603050405020304" pitchFamily="18" charset="0"/>
                <a:cs typeface="Times New Roman" panose="02020603050405020304" pitchFamily="18" charset="0"/>
              </a:rPr>
              <a:t> </a:t>
            </a:r>
            <a:r>
              <a:rPr lang="en-US" sz="3000" dirty="0" smtClean="0">
                <a:effectLst/>
                <a:latin typeface="Times New Roman" panose="02020603050405020304" pitchFamily="18" charset="0"/>
                <a:cs typeface="Times New Roman" panose="02020603050405020304" pitchFamily="18" charset="0"/>
              </a:rPr>
              <a:t>are </a:t>
            </a:r>
            <a:r>
              <a:rPr lang="en-US" sz="3000" dirty="0">
                <a:effectLst/>
                <a:latin typeface="Times New Roman" panose="02020603050405020304" pitchFamily="18" charset="0"/>
                <a:cs typeface="Times New Roman" panose="02020603050405020304" pitchFamily="18" charset="0"/>
              </a:rPr>
              <a:t>a Seraiki tribe, found in the province of Punjab</a:t>
            </a:r>
            <a:r>
              <a:rPr lang="en-US" sz="3000" dirty="0" smtClean="0">
                <a:effectLst/>
                <a:latin typeface="Times New Roman" panose="02020603050405020304" pitchFamily="18" charset="0"/>
                <a:cs typeface="Times New Roman" panose="02020603050405020304" pitchFamily="18" charset="0"/>
              </a:rPr>
              <a:t>.</a:t>
            </a:r>
            <a:r>
              <a:rPr lang="en-US" sz="3000" dirty="0">
                <a:effectLst/>
                <a:latin typeface="Times New Roman" panose="02020603050405020304" pitchFamily="18" charset="0"/>
                <a:cs typeface="Times New Roman" panose="02020603050405020304" pitchFamily="18" charset="0"/>
              </a:rPr>
              <a:t> The Jhabel are essentially a tribe of fishermen and boatmen, found in the southern districts of </a:t>
            </a:r>
            <a:r>
              <a:rPr lang="en-US" sz="3000" dirty="0" smtClean="0">
                <a:effectLst/>
                <a:latin typeface="Times New Roman" panose="02020603050405020304" pitchFamily="18" charset="0"/>
                <a:cs typeface="Times New Roman" panose="02020603050405020304" pitchFamily="18" charset="0"/>
              </a:rPr>
              <a:t>Punjab.</a:t>
            </a:r>
          </a:p>
          <a:p>
            <a:pPr algn="just"/>
            <a:r>
              <a:rPr lang="en-US" sz="3800" b="1" u="sng" dirty="0" err="1" smtClean="0">
                <a:effectLst/>
                <a:latin typeface="Times New Roman" panose="02020603050405020304" pitchFamily="18" charset="0"/>
                <a:cs typeface="Times New Roman" panose="02020603050405020304" pitchFamily="18" charset="0"/>
              </a:rPr>
              <a:t>Mamial</a:t>
            </a:r>
            <a:r>
              <a:rPr lang="en-US" sz="3800" b="1" dirty="0" smtClean="0">
                <a:effectLst/>
                <a:latin typeface="Times New Roman" panose="02020603050405020304" pitchFamily="18" charset="0"/>
                <a:cs typeface="Times New Roman" panose="02020603050405020304" pitchFamily="18" charset="0"/>
              </a:rPr>
              <a:t>  </a:t>
            </a:r>
            <a:r>
              <a:rPr lang="en-US" sz="3000" dirty="0" smtClean="0">
                <a:effectLst/>
                <a:latin typeface="Times New Roman" panose="02020603050405020304" pitchFamily="18" charset="0"/>
                <a:cs typeface="Times New Roman" panose="02020603050405020304" pitchFamily="18" charset="0"/>
              </a:rPr>
              <a:t>are </a:t>
            </a:r>
            <a:r>
              <a:rPr lang="en-US" sz="3000" dirty="0">
                <a:effectLst/>
                <a:latin typeface="Times New Roman" panose="02020603050405020304" pitchFamily="18" charset="0"/>
                <a:cs typeface="Times New Roman" panose="02020603050405020304" pitchFamily="18" charset="0"/>
              </a:rPr>
              <a:t>a Muslim community found in the state of Assam in India. They are a community of inland fishermen found in Western Assam. A few are also found in </a:t>
            </a:r>
            <a:r>
              <a:rPr lang="en-US" sz="3000" dirty="0" smtClean="0">
                <a:effectLst/>
                <a:latin typeface="Times New Roman" panose="02020603050405020304" pitchFamily="18" charset="0"/>
                <a:cs typeface="Times New Roman" panose="02020603050405020304" pitchFamily="18" charset="0"/>
              </a:rPr>
              <a:t>the Sylhet </a:t>
            </a:r>
            <a:r>
              <a:rPr lang="en-US" sz="3000" dirty="0">
                <a:effectLst/>
                <a:latin typeface="Times New Roman" panose="02020603050405020304" pitchFamily="18" charset="0"/>
                <a:cs typeface="Times New Roman" panose="02020603050405020304" pitchFamily="18" charset="0"/>
              </a:rPr>
              <a:t>District of </a:t>
            </a:r>
            <a:r>
              <a:rPr lang="en-US" sz="3000" dirty="0" smtClean="0">
                <a:effectLst/>
                <a:latin typeface="Times New Roman" panose="02020603050405020304" pitchFamily="18" charset="0"/>
                <a:cs typeface="Times New Roman" panose="02020603050405020304" pitchFamily="18" charset="0"/>
              </a:rPr>
              <a:t>Bangladesh.</a:t>
            </a:r>
          </a:p>
        </p:txBody>
      </p:sp>
      <p:sp>
        <p:nvSpPr>
          <p:cNvPr id="4" name="Title 3"/>
          <p:cNvSpPr txBox="1">
            <a:spLocks/>
          </p:cNvSpPr>
          <p:nvPr/>
        </p:nvSpPr>
        <p:spPr>
          <a:xfrm>
            <a:off x="1066195" y="98839"/>
            <a:ext cx="10353761" cy="1326321"/>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a:solidFill>
                  <a:srgbClr val="FF0000"/>
                </a:solidFill>
                <a:effectLst/>
                <a:latin typeface="Times New Roman" panose="02020603050405020304" pitchFamily="18" charset="0"/>
                <a:cs typeface="Times New Roman" panose="02020603050405020304" pitchFamily="18" charset="0"/>
              </a:rPr>
              <a:t>Jhabel and </a:t>
            </a:r>
            <a:r>
              <a:rPr lang="en-US" sz="3200" dirty="0" err="1" smtClean="0">
                <a:solidFill>
                  <a:srgbClr val="FF0000"/>
                </a:solidFill>
                <a:effectLst/>
                <a:latin typeface="Times New Roman" panose="02020603050405020304" pitchFamily="18" charset="0"/>
                <a:cs typeface="Times New Roman" panose="02020603050405020304" pitchFamily="18" charset="0"/>
              </a:rPr>
              <a:t>Maimal</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06827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
            </a:r>
            <a:br>
              <a:rPr lang="en-US" b="0" dirty="0">
                <a:effectLst/>
              </a:rPr>
            </a:br>
            <a:endParaRPr lang="en-US" dirty="0"/>
          </a:p>
        </p:txBody>
      </p:sp>
      <p:sp>
        <p:nvSpPr>
          <p:cNvPr id="3" name="Content Placeholder 2"/>
          <p:cNvSpPr>
            <a:spLocks noGrp="1"/>
          </p:cNvSpPr>
          <p:nvPr>
            <p:ph sz="quarter" idx="1"/>
          </p:nvPr>
        </p:nvSpPr>
        <p:spPr>
          <a:xfrm>
            <a:off x="913794" y="2072640"/>
            <a:ext cx="10353762" cy="4155289"/>
          </a:xfrm>
        </p:spPr>
        <p:txBody>
          <a:bodyPr>
            <a:normAutofit fontScale="92500"/>
          </a:bodyPr>
          <a:lstStyle/>
          <a:p>
            <a:pPr algn="just"/>
            <a:r>
              <a:rPr lang="en-US" sz="2800" dirty="0" smtClean="0">
                <a:effectLst/>
                <a:latin typeface="Times New Roman" panose="02020603050405020304" pitchFamily="18" charset="0"/>
                <a:cs typeface="Times New Roman" panose="02020603050405020304" pitchFamily="18" charset="0"/>
              </a:rPr>
              <a:t>Inland fishing communities mostly used these methods for f</a:t>
            </a:r>
            <a:r>
              <a:rPr lang="en-US" sz="2800" dirty="0" smtClean="0">
                <a:latin typeface="Times New Roman" panose="02020603050405020304" pitchFamily="18" charset="0"/>
                <a:cs typeface="Times New Roman" panose="02020603050405020304" pitchFamily="18" charset="0"/>
              </a:rPr>
              <a:t>ish catching</a:t>
            </a:r>
            <a:r>
              <a:rPr lang="en-US" sz="2800" dirty="0">
                <a:latin typeface="Times New Roman" panose="02020603050405020304" pitchFamily="18" charset="0"/>
                <a:cs typeface="Times New Roman" panose="02020603050405020304" pitchFamily="18" charset="0"/>
              </a:rPr>
              <a:t>.</a:t>
            </a:r>
            <a:endParaRPr lang="en-US" sz="2800" dirty="0" smtClean="0">
              <a:effectLst/>
              <a:latin typeface="Times New Roman" panose="02020603050405020304" pitchFamily="18" charset="0"/>
              <a:cs typeface="Times New Roman" panose="02020603050405020304" pitchFamily="18" charset="0"/>
            </a:endParaRPr>
          </a:p>
          <a:p>
            <a:pPr algn="just">
              <a:lnSpc>
                <a:spcPct val="150000"/>
              </a:lnSpc>
            </a:pPr>
            <a:r>
              <a:rPr lang="en-US" sz="2800" dirty="0" smtClean="0">
                <a:effectLst/>
                <a:latin typeface="Times New Roman" panose="02020603050405020304" pitchFamily="18" charset="0"/>
                <a:cs typeface="Times New Roman" panose="02020603050405020304" pitchFamily="18" charset="0"/>
              </a:rPr>
              <a:t>Fishing</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techniques include:</a:t>
            </a:r>
            <a:r>
              <a:rPr lang="en-US" sz="2800" dirty="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800" dirty="0">
                <a:effectLst/>
                <a:latin typeface="Times New Roman" panose="02020603050405020304" pitchFamily="18" charset="0"/>
                <a:cs typeface="Times New Roman" panose="02020603050405020304" pitchFamily="18" charset="0"/>
              </a:rPr>
              <a:t>H</a:t>
            </a:r>
            <a:r>
              <a:rPr lang="en-US" sz="2800" dirty="0" smtClean="0">
                <a:effectLst/>
                <a:latin typeface="Times New Roman" panose="02020603050405020304" pitchFamily="18" charset="0"/>
                <a:cs typeface="Times New Roman" panose="02020603050405020304" pitchFamily="18" charset="0"/>
              </a:rPr>
              <a:t>and gathering</a:t>
            </a:r>
          </a:p>
          <a:p>
            <a:pPr algn="just">
              <a:lnSpc>
                <a:spcPct val="150000"/>
              </a:lnSpc>
              <a:buFont typeface="Wingdings" panose="05000000000000000000" pitchFamily="2" charset="2"/>
              <a:buChar char="Ø"/>
            </a:pPr>
            <a:r>
              <a:rPr lang="en-US" sz="2800" dirty="0">
                <a:effectLst/>
                <a:latin typeface="Times New Roman" panose="02020603050405020304" pitchFamily="18" charset="0"/>
                <a:cs typeface="Times New Roman" panose="02020603050405020304" pitchFamily="18" charset="0"/>
              </a:rPr>
              <a:t> N</a:t>
            </a:r>
            <a:r>
              <a:rPr lang="en-US" sz="2800" dirty="0" smtClean="0">
                <a:effectLst/>
                <a:latin typeface="Times New Roman" panose="02020603050405020304" pitchFamily="18" charset="0"/>
                <a:cs typeface="Times New Roman" panose="02020603050405020304" pitchFamily="18" charset="0"/>
              </a:rPr>
              <a:t>etting</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Angling</a:t>
            </a:r>
            <a:r>
              <a:rPr lang="en-US" sz="2800" dirty="0">
                <a:effectLst/>
                <a:latin typeface="Times New Roman" panose="02020603050405020304" pitchFamily="18" charset="0"/>
                <a:cs typeface="Times New Roman" panose="02020603050405020304" pitchFamily="18" charset="0"/>
              </a:rPr>
              <a:t> and </a:t>
            </a:r>
            <a:r>
              <a:rPr lang="en-US" sz="2800" dirty="0" smtClean="0">
                <a:effectLst/>
                <a:latin typeface="Times New Roman" panose="02020603050405020304" pitchFamily="18" charset="0"/>
                <a:cs typeface="Times New Roman" panose="02020603050405020304" pitchFamily="18" charset="0"/>
              </a:rPr>
              <a:t>Trapping</a:t>
            </a:r>
            <a:r>
              <a:rPr lang="en-US" sz="2800" dirty="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cs typeface="Times New Roman" panose="02020603050405020304" pitchFamily="18" charset="0"/>
            </a:endParaRPr>
          </a:p>
          <a:p>
            <a:pPr algn="just">
              <a:lnSpc>
                <a:spcPct val="150000"/>
              </a:lnSpc>
            </a:pPr>
            <a:r>
              <a:rPr lang="en-US" sz="2800" dirty="0" smtClean="0">
                <a:effectLst/>
                <a:latin typeface="Times New Roman" panose="02020603050405020304" pitchFamily="18" charset="0"/>
                <a:cs typeface="Times New Roman" panose="02020603050405020304" pitchFamily="18" charset="0"/>
              </a:rPr>
              <a:t>Recreational</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Commercial</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fishers </a:t>
            </a:r>
            <a:r>
              <a:rPr lang="en-US" sz="2800" dirty="0">
                <a:effectLst/>
                <a:latin typeface="Times New Roman" panose="02020603050405020304" pitchFamily="18" charset="0"/>
                <a:cs typeface="Times New Roman" panose="02020603050405020304" pitchFamily="18" charset="0"/>
              </a:rPr>
              <a:t>use </a:t>
            </a:r>
            <a:r>
              <a:rPr lang="en-US" sz="2800" dirty="0" smtClean="0">
                <a:effectLst/>
                <a:latin typeface="Times New Roman" panose="02020603050405020304" pitchFamily="18" charset="0"/>
                <a:cs typeface="Times New Roman" panose="02020603050405020304" pitchFamily="18" charset="0"/>
              </a:rPr>
              <a:t>different techniques </a:t>
            </a:r>
            <a:r>
              <a:rPr lang="en-US" sz="2800" dirty="0">
                <a:effectLst/>
                <a:latin typeface="Times New Roman" panose="02020603050405020304" pitchFamily="18" charset="0"/>
                <a:cs typeface="Times New Roman" panose="02020603050405020304" pitchFamily="18" charset="0"/>
              </a:rPr>
              <a:t>and </a:t>
            </a:r>
            <a:r>
              <a:rPr lang="en-US" sz="2800" dirty="0" smtClean="0">
                <a:effectLst/>
                <a:latin typeface="Times New Roman" panose="02020603050405020304" pitchFamily="18" charset="0"/>
                <a:cs typeface="Times New Roman" panose="02020603050405020304" pitchFamily="18" charset="0"/>
              </a:rPr>
              <a:t>also sometimes the </a:t>
            </a:r>
            <a:r>
              <a:rPr lang="en-US" sz="2800" dirty="0">
                <a:effectLst/>
                <a:latin typeface="Times New Roman" panose="02020603050405020304" pitchFamily="18" charset="0"/>
                <a:cs typeface="Times New Roman" panose="02020603050405020304" pitchFamily="18" charset="0"/>
              </a:rPr>
              <a:t>same techniques. </a:t>
            </a:r>
            <a:endParaRPr lang="en-US" sz="2800" dirty="0" smtClean="0">
              <a:effectLst/>
              <a:latin typeface="Times New Roman" panose="02020603050405020304" pitchFamily="18" charset="0"/>
              <a:cs typeface="Times New Roman" panose="02020603050405020304" pitchFamily="18" charset="0"/>
            </a:endParaRPr>
          </a:p>
        </p:txBody>
      </p:sp>
      <p:sp>
        <p:nvSpPr>
          <p:cNvPr id="4" name="Title 3"/>
          <p:cNvSpPr txBox="1">
            <a:spLocks/>
          </p:cNvSpPr>
          <p:nvPr/>
        </p:nvSpPr>
        <p:spPr>
          <a:xfrm>
            <a:off x="913793" y="106582"/>
            <a:ext cx="10353761" cy="1326321"/>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a:solidFill>
                  <a:srgbClr val="FF0000"/>
                </a:solidFill>
                <a:effectLst/>
                <a:latin typeface="Times New Roman" panose="02020603050405020304" pitchFamily="18" charset="0"/>
                <a:cs typeface="Times New Roman" panose="02020603050405020304" pitchFamily="18" charset="0"/>
              </a:rPr>
              <a:t>Fishing </a:t>
            </a:r>
            <a:r>
              <a:rPr lang="en-US" sz="3200" dirty="0" smtClean="0">
                <a:solidFill>
                  <a:srgbClr val="FF0000"/>
                </a:solidFill>
                <a:effectLst/>
                <a:latin typeface="Times New Roman" panose="02020603050405020304" pitchFamily="18" charset="0"/>
                <a:cs typeface="Times New Roman" panose="02020603050405020304" pitchFamily="18" charset="0"/>
              </a:rPr>
              <a:t>techniques</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427560"/>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391</TotalTime>
  <Words>534</Words>
  <Application>Microsoft Office PowerPoint</Application>
  <PresentationFormat>Custom</PresentationFormat>
  <Paragraphs>82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“Fishing Communities”</vt:lpstr>
      <vt:lpstr>PowerPoint Presentation</vt:lpstr>
      <vt:lpstr>Introduction</vt:lpstr>
      <vt:lpstr>PowerPoint Presentation</vt:lpstr>
      <vt:lpstr>Inland Fishing communities</vt:lpstr>
      <vt:lpstr> </vt:lpstr>
      <vt:lpstr>PowerPoint Presentation</vt:lpstr>
      <vt:lpstr>  </vt:lpstr>
      <vt:lpstr> </vt:lpstr>
      <vt:lpstr>PowerPoint Presentation</vt:lpstr>
      <vt:lpstr> </vt:lpstr>
      <vt:lpstr>Contd..</vt:lpstr>
      <vt:lpstr>  FISH HARBOURS OF PAKISTAN </vt:lpstr>
      <vt:lpstr>Contd…</vt:lpstr>
      <vt:lpstr>FISH PROCESSING PLANTS </vt:lpstr>
      <vt:lpstr>Measures to improve fisheries export</vt:lpstr>
      <vt:lpstr>Management of fishing communities:</vt:lpstr>
      <vt:lpstr>  need of Inland Fishing community </vt:lpstr>
      <vt:lpstr>  need of Inland Fishermen </vt:lpstr>
      <vt:lpstr>  need of Inland Fishermen </vt:lpstr>
      <vt:lpstr>Improvements for Fishing communities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“inland fishing communities”</dc:title>
  <dc:creator>hira</dc:creator>
  <cp:lastModifiedBy>MyUserName</cp:lastModifiedBy>
  <cp:revision>46</cp:revision>
  <dcterms:created xsi:type="dcterms:W3CDTF">2016-04-23T19:40:26Z</dcterms:created>
  <dcterms:modified xsi:type="dcterms:W3CDTF">2016-12-07T04:44:21Z</dcterms:modified>
</cp:coreProperties>
</file>