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2712720"/>
          </a:xfrm>
        </p:spPr>
        <p:txBody>
          <a:bodyPr/>
          <a:lstStyle/>
          <a:p>
            <a:endParaRPr lang="en-US" dirty="0" smtClean="0"/>
          </a:p>
          <a:p>
            <a:pPr>
              <a:buNone/>
            </a:pPr>
            <a:endParaRPr lang="en-US" dirty="0" smtClean="0"/>
          </a:p>
          <a:p>
            <a:pPr algn="ctr">
              <a:buNone/>
            </a:pPr>
            <a:r>
              <a:rPr lang="en-US" sz="4000" dirty="0" smtClean="0">
                <a:solidFill>
                  <a:srgbClr val="FF0000"/>
                </a:solidFill>
                <a:latin typeface="Arial Black" pitchFamily="34" charset="0"/>
              </a:rPr>
              <a:t>Induced Fish Breeding</a:t>
            </a:r>
            <a:endParaRPr lang="en-US" sz="4000" dirty="0">
              <a:solidFill>
                <a:srgbClr val="FF0000"/>
              </a:solidFill>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fontScale="90000"/>
          </a:bodyPr>
          <a:lstStyle/>
          <a:p>
            <a:pPr algn="ctr"/>
            <a:r>
              <a:rPr lang="en-US" sz="4000" dirty="0" smtClean="0">
                <a:solidFill>
                  <a:srgbClr val="FF0000"/>
                </a:solidFill>
                <a:latin typeface="Arial Black" pitchFamily="34" charset="0"/>
              </a:rPr>
              <a:t>Approaches to induced spawning</a:t>
            </a:r>
            <a:endParaRPr lang="en-US" sz="4000" dirty="0">
              <a:solidFill>
                <a:srgbClr val="FF0000"/>
              </a:solidFill>
              <a:latin typeface="Arial Black" pitchFamily="34" charset="0"/>
            </a:endParaRPr>
          </a:p>
        </p:txBody>
      </p:sp>
      <p:sp>
        <p:nvSpPr>
          <p:cNvPr id="3" name="Content Placeholder 2"/>
          <p:cNvSpPr>
            <a:spLocks noGrp="1"/>
          </p:cNvSpPr>
          <p:nvPr>
            <p:ph idx="1"/>
          </p:nvPr>
        </p:nvSpPr>
        <p:spPr/>
        <p:txBody>
          <a:bodyPr/>
          <a:lstStyle/>
          <a:p>
            <a:r>
              <a:rPr lang="en-US" dirty="0" smtClean="0">
                <a:solidFill>
                  <a:srgbClr val="FF0000"/>
                </a:solidFill>
              </a:rPr>
              <a:t>Environmental:</a:t>
            </a:r>
          </a:p>
          <a:p>
            <a:pPr lvl="1"/>
            <a:r>
              <a:rPr lang="en-US" dirty="0" smtClean="0"/>
              <a:t>Temperature</a:t>
            </a:r>
          </a:p>
          <a:p>
            <a:pPr lvl="1"/>
            <a:r>
              <a:rPr lang="en-US" dirty="0" smtClean="0"/>
              <a:t>Photoperiod</a:t>
            </a:r>
          </a:p>
          <a:p>
            <a:pPr lvl="1"/>
            <a:r>
              <a:rPr lang="en-US" dirty="0" smtClean="0"/>
              <a:t>Lunar cycle</a:t>
            </a:r>
          </a:p>
          <a:p>
            <a:pPr lvl="1"/>
            <a:r>
              <a:rPr lang="en-US" dirty="0" smtClean="0"/>
              <a:t>Vegetation/food</a:t>
            </a:r>
          </a:p>
          <a:p>
            <a:pPr lvl="1"/>
            <a:r>
              <a:rPr lang="en-US" dirty="0" smtClean="0"/>
              <a:t>Substrate nesting material</a:t>
            </a:r>
          </a:p>
          <a:p>
            <a:pPr lvl="1"/>
            <a:r>
              <a:rPr lang="en-US" dirty="0" smtClean="0"/>
              <a:t>Salinity</a:t>
            </a:r>
          </a:p>
          <a:p>
            <a:pPr lvl="1"/>
            <a:r>
              <a:rPr lang="en-US" dirty="0" smtClean="0"/>
              <a:t>Pheromones</a:t>
            </a:r>
          </a:p>
          <a:p>
            <a:pPr lvl="1"/>
            <a:r>
              <a:rPr lang="en-US" dirty="0" smtClean="0"/>
              <a:t>Social cueing, etc</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lstStyle/>
          <a:p>
            <a:r>
              <a:rPr lang="en-US" dirty="0" smtClean="0">
                <a:solidFill>
                  <a:srgbClr val="FF0000"/>
                </a:solidFill>
              </a:rPr>
              <a:t>Hormonal:</a:t>
            </a:r>
          </a:p>
          <a:p>
            <a:pPr lvl="1"/>
            <a:r>
              <a:rPr lang="en-US" dirty="0" smtClean="0"/>
              <a:t>Hypophysation</a:t>
            </a:r>
          </a:p>
          <a:p>
            <a:pPr lvl="1"/>
            <a:r>
              <a:rPr lang="en-US" dirty="0" smtClean="0"/>
              <a:t>GTH/Partially purified gonadotropins/Human chorionic gonadotropin (HCG)</a:t>
            </a:r>
          </a:p>
          <a:p>
            <a:pPr lvl="1"/>
            <a:r>
              <a:rPr lang="en-US" dirty="0" smtClean="0"/>
              <a:t>LH-RH/</a:t>
            </a:r>
            <a:r>
              <a:rPr lang="en-US" dirty="0" err="1" smtClean="0"/>
              <a:t>Gn</a:t>
            </a:r>
            <a:r>
              <a:rPr lang="en-US" dirty="0" smtClean="0"/>
              <a:t>-RH</a:t>
            </a:r>
          </a:p>
          <a:p>
            <a:r>
              <a:rPr lang="en-US" dirty="0" smtClean="0"/>
              <a:t>Delivery methods for drugs:</a:t>
            </a:r>
          </a:p>
          <a:p>
            <a:pPr lvl="1"/>
            <a:r>
              <a:rPr lang="en-US" dirty="0" smtClean="0"/>
              <a:t>Injection</a:t>
            </a:r>
          </a:p>
          <a:p>
            <a:pPr lvl="1"/>
            <a:r>
              <a:rPr lang="en-US" dirty="0" smtClean="0"/>
              <a:t>Oral delivery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4000" dirty="0" smtClean="0">
                <a:solidFill>
                  <a:srgbClr val="FF0000"/>
                </a:solidFill>
                <a:latin typeface="Arial Black" pitchFamily="34" charset="0"/>
              </a:rPr>
              <a:t>Endocrine Control of Reproduction</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3505200"/>
          </a:xfrm>
        </p:spPr>
        <p:txBody>
          <a:bodyPr/>
          <a:lstStyle/>
          <a:p>
            <a:r>
              <a:rPr lang="en-US" dirty="0" smtClean="0"/>
              <a:t>CNS           Hypothalamus         </a:t>
            </a:r>
            <a:r>
              <a:rPr lang="en-US" dirty="0" err="1" smtClean="0"/>
              <a:t>GnRH</a:t>
            </a:r>
            <a:r>
              <a:rPr lang="en-US" dirty="0" smtClean="0"/>
              <a:t>        Pituitary</a:t>
            </a:r>
          </a:p>
          <a:p>
            <a:pPr>
              <a:buNone/>
            </a:pPr>
            <a:r>
              <a:rPr lang="en-US" dirty="0" smtClean="0"/>
              <a:t>      GTH       Ovary     Vitellogenesis          final oocyte maturation                 hydration and ovulation</a:t>
            </a:r>
          </a:p>
          <a:p>
            <a:pPr>
              <a:buNone/>
            </a:pPr>
            <a:r>
              <a:rPr lang="en-US" dirty="0" smtClean="0"/>
              <a:t>       Spawning behavior</a:t>
            </a:r>
            <a:endParaRPr lang="en-US" dirty="0"/>
          </a:p>
        </p:txBody>
      </p:sp>
      <p:cxnSp>
        <p:nvCxnSpPr>
          <p:cNvPr id="9" name="Straight Arrow Connector 8"/>
          <p:cNvCxnSpPr/>
          <p:nvPr/>
        </p:nvCxnSpPr>
        <p:spPr>
          <a:xfrm>
            <a:off x="1524000" y="19050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72000" y="1981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248400" y="1981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85800" y="23622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828800" y="2362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200400" y="24384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715000" y="2438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514600" y="28194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7467600" y="28194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62000" y="32766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pPr algn="ctr"/>
            <a:r>
              <a:rPr lang="en-US" sz="4000" dirty="0" smtClean="0">
                <a:solidFill>
                  <a:srgbClr val="FF0000"/>
                </a:solidFill>
                <a:latin typeface="Arial Black" pitchFamily="34" charset="0"/>
              </a:rPr>
              <a:t>Spawning procedures</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Grade/separate by sex</a:t>
            </a:r>
          </a:p>
          <a:p>
            <a:r>
              <a:rPr lang="en-US" dirty="0" smtClean="0"/>
              <a:t>Check ripeness</a:t>
            </a:r>
          </a:p>
          <a:p>
            <a:r>
              <a:rPr lang="en-US" dirty="0" smtClean="0"/>
              <a:t>Treat</a:t>
            </a:r>
          </a:p>
          <a:p>
            <a:r>
              <a:rPr lang="en-US" dirty="0" smtClean="0"/>
              <a:t>Anaesthetize &amp; strip</a:t>
            </a:r>
          </a:p>
          <a:p>
            <a:r>
              <a:rPr lang="en-US" dirty="0" smtClean="0"/>
              <a:t>Check milt viability</a:t>
            </a:r>
          </a:p>
          <a:p>
            <a:r>
              <a:rPr lang="en-US" dirty="0" smtClean="0"/>
              <a:t>Add eggs to milt</a:t>
            </a:r>
          </a:p>
          <a:p>
            <a:r>
              <a:rPr lang="en-US" dirty="0" smtClean="0"/>
              <a:t>Water harden</a:t>
            </a:r>
          </a:p>
          <a:p>
            <a:r>
              <a:rPr lang="en-US" dirty="0" smtClean="0"/>
              <a:t>Wash eggs</a:t>
            </a:r>
          </a:p>
          <a:p>
            <a:r>
              <a:rPr lang="en-US" dirty="0" smtClean="0"/>
              <a:t>Incubation</a:t>
            </a:r>
          </a:p>
          <a:p>
            <a:r>
              <a:rPr lang="en-US" dirty="0" smtClean="0"/>
              <a:t>Remove dead eggs</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95400"/>
          </a:xfrm>
        </p:spPr>
        <p:txBody>
          <a:bodyPr>
            <a:normAutofit/>
          </a:bodyPr>
          <a:lstStyle/>
          <a:p>
            <a:pPr algn="ctr"/>
            <a:r>
              <a:rPr lang="en-US" sz="4000" dirty="0" smtClean="0">
                <a:solidFill>
                  <a:srgbClr val="FF0000"/>
                </a:solidFill>
                <a:latin typeface="Arial Black" pitchFamily="34" charset="0"/>
              </a:rPr>
              <a:t>Pituitary gland of major carps and its collection</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A small pear shaped , whitish soft body, situated on the ventral side of the brain below hypothalamus,</a:t>
            </a:r>
          </a:p>
          <a:p>
            <a:r>
              <a:rPr lang="en-US" dirty="0" smtClean="0"/>
              <a:t>Connected with pituitary gland by a funnel shaped structure, infundibulum</a:t>
            </a:r>
          </a:p>
          <a:p>
            <a:r>
              <a:rPr lang="en-US" dirty="0" smtClean="0"/>
              <a:t>The quantum of gonadotrophic hormones in the pituitary vary with season, maturation stages, donor fish</a:t>
            </a:r>
          </a:p>
          <a:p>
            <a:r>
              <a:rPr lang="en-US" dirty="0" smtClean="0"/>
              <a:t>Maximum success is noticed in May/June</a:t>
            </a:r>
          </a:p>
          <a:p>
            <a:r>
              <a:rPr lang="en-US" dirty="0" smtClean="0"/>
              <a:t>Common carp a perennial breeder, has been found an excellent donor fish as potency of gland remains high throughout the year</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pPr algn="ctr"/>
            <a:r>
              <a:rPr lang="en-US" sz="4000" dirty="0" smtClean="0">
                <a:solidFill>
                  <a:srgbClr val="FF0000"/>
                </a:solidFill>
                <a:latin typeface="Arial Black" pitchFamily="34" charset="0"/>
              </a:rPr>
              <a:t>Collection of gland</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Commonly adopted method of gland removal is by chopping off the skull with a </a:t>
            </a:r>
            <a:r>
              <a:rPr lang="en-US" smtClean="0"/>
              <a:t>sharp butcher's </a:t>
            </a:r>
            <a:r>
              <a:rPr lang="en-US" dirty="0" smtClean="0"/>
              <a:t>knife or a hand saw</a:t>
            </a:r>
          </a:p>
          <a:p>
            <a:r>
              <a:rPr lang="en-US" dirty="0" smtClean="0"/>
              <a:t>The brain thus exposed is lifted up by detaching the optic nerve</a:t>
            </a:r>
          </a:p>
          <a:p>
            <a:r>
              <a:rPr lang="en-US" dirty="0" smtClean="0"/>
              <a:t>Excess of blood and watery fluid is soaked by absorbent cotton</a:t>
            </a:r>
          </a:p>
          <a:p>
            <a:r>
              <a:rPr lang="en-US" dirty="0" smtClean="0"/>
              <a:t>The gland thus exposed is picked up very carefully avoiding any damage</a:t>
            </a:r>
          </a:p>
          <a:p>
            <a:r>
              <a:rPr lang="en-US" dirty="0" smtClean="0"/>
              <a:t>The glands will also be collected from market from dissected heads</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4000" dirty="0" smtClean="0">
                <a:solidFill>
                  <a:srgbClr val="FF0000"/>
                </a:solidFill>
                <a:latin typeface="Arial Black" pitchFamily="34" charset="0"/>
              </a:rPr>
              <a:t>Preservation and Storage of Glands</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524000"/>
            <a:ext cx="8229600" cy="4800600"/>
          </a:xfrm>
        </p:spPr>
        <p:txBody>
          <a:bodyPr/>
          <a:lstStyle/>
          <a:p>
            <a:r>
              <a:rPr lang="en-US" dirty="0" smtClean="0"/>
              <a:t>Freshly collected gland is considered best for induced breeding</a:t>
            </a:r>
          </a:p>
          <a:p>
            <a:r>
              <a:rPr lang="en-US" dirty="0" smtClean="0"/>
              <a:t>For commercial scale breeding programme it is  not possible to sacrifice so many fishes, best option is to collect from market</a:t>
            </a:r>
          </a:p>
          <a:p>
            <a:r>
              <a:rPr lang="en-US" dirty="0" smtClean="0"/>
              <a:t>There are several methods for the preservation of glands, the most popular being the preservation in absolute alcohol and then dried after 24hrs, weighed and transfer to dark color phials containing fresh absolute alcohol</a:t>
            </a:r>
          </a:p>
          <a:p>
            <a:r>
              <a:rPr lang="en-US" dirty="0" smtClean="0"/>
              <a:t>Alcohol dehydrates and defattens the gland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r>
              <a:rPr lang="en-US" dirty="0" smtClean="0"/>
              <a:t>Details  about the place, date of collection, age, wt. of donor fish should be </a:t>
            </a:r>
            <a:r>
              <a:rPr lang="en-US" dirty="0" err="1" smtClean="0"/>
              <a:t>labelled</a:t>
            </a:r>
            <a:endParaRPr lang="en-US" dirty="0" smtClean="0"/>
          </a:p>
          <a:p>
            <a:r>
              <a:rPr lang="en-US" dirty="0" smtClean="0"/>
              <a:t>When needed the stored glands are put on filter paper which allows the alcohol to evaporate , and are then wt accurately</a:t>
            </a:r>
          </a:p>
          <a:p>
            <a:r>
              <a:rPr lang="en-US" dirty="0" smtClean="0"/>
              <a:t>Better results have been achieved from glands preserved in acetone.</a:t>
            </a:r>
          </a:p>
          <a:p>
            <a:r>
              <a:rPr lang="en-US" dirty="0" smtClean="0"/>
              <a:t>Gland can also be kept frozen and kept in refrigerator , deep freezer or in insulated canes containing dry ice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000" dirty="0" smtClean="0">
                <a:solidFill>
                  <a:srgbClr val="FF0000"/>
                </a:solidFill>
                <a:latin typeface="Arial Black" pitchFamily="34" charset="0"/>
              </a:rPr>
              <a:t>Induced breeding operation</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Selection of brooders</a:t>
            </a:r>
          </a:p>
          <a:p>
            <a:r>
              <a:rPr lang="en-US" dirty="0" smtClean="0"/>
              <a:t>Calculation of injectable dosage in mg or ml of pituitary or ovaprim/kg body wt of the recipient fish</a:t>
            </a:r>
          </a:p>
          <a:p>
            <a:r>
              <a:rPr lang="en-US" dirty="0" smtClean="0"/>
              <a:t>In case of pituitary gland females are given two injection at an intervals of 4-6hrs while male only one at the time of second injection</a:t>
            </a:r>
          </a:p>
          <a:p>
            <a:r>
              <a:rPr lang="en-US" dirty="0" smtClean="0"/>
              <a:t>Considerable variations are noticed due to potency of the PG, gonadal maturity of the recipient fish and prevailing environmental conditions</a:t>
            </a:r>
          </a:p>
          <a:p>
            <a:r>
              <a:rPr lang="en-US" dirty="0" smtClean="0"/>
              <a:t>For Indian major carps 1</a:t>
            </a:r>
            <a:r>
              <a:rPr lang="en-US" baseline="30000" dirty="0" smtClean="0"/>
              <a:t>st</a:t>
            </a:r>
            <a:r>
              <a:rPr lang="en-US" dirty="0" smtClean="0"/>
              <a:t> dose is 2-4mg/kg and 5-10mg/kg </a:t>
            </a:r>
            <a:r>
              <a:rPr lang="en-US" dirty="0" err="1" smtClean="0"/>
              <a:t>bw</a:t>
            </a:r>
            <a:r>
              <a:rPr lang="en-US" dirty="0" smtClean="0"/>
              <a:t> respectively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r>
              <a:rPr lang="en-US" dirty="0" smtClean="0"/>
              <a:t>Male are given only one injection @ 2-4mg/kg</a:t>
            </a:r>
          </a:p>
          <a:p>
            <a:r>
              <a:rPr lang="en-US" dirty="0" smtClean="0"/>
              <a:t>Chinese carps should be given @ 3-4mg/kg </a:t>
            </a:r>
            <a:r>
              <a:rPr lang="en-US" dirty="0" err="1" smtClean="0"/>
              <a:t>bw</a:t>
            </a:r>
            <a:r>
              <a:rPr lang="en-US" dirty="0" smtClean="0"/>
              <a:t> during initial injection and 8-10mg/kg </a:t>
            </a:r>
            <a:r>
              <a:rPr lang="en-US" dirty="0" err="1" smtClean="0"/>
              <a:t>bw</a:t>
            </a:r>
            <a:r>
              <a:rPr lang="en-US" dirty="0" smtClean="0"/>
              <a:t> during final</a:t>
            </a:r>
          </a:p>
          <a:p>
            <a:r>
              <a:rPr lang="en-US" dirty="0" smtClean="0"/>
              <a:t>For preparation, gland are then macerated in a tissue homogenizer with a small qty of </a:t>
            </a:r>
            <a:r>
              <a:rPr lang="en-US" dirty="0" err="1" smtClean="0"/>
              <a:t>dw</a:t>
            </a:r>
            <a:r>
              <a:rPr lang="en-US" dirty="0" smtClean="0"/>
              <a:t> and further diluted I ml be equivalent to 20-40mg of pituitary gland</a:t>
            </a:r>
          </a:p>
          <a:p>
            <a:r>
              <a:rPr lang="en-US" dirty="0" smtClean="0"/>
              <a:t>Breeding normally takes place within 3-6hrs after 2</a:t>
            </a:r>
            <a:r>
              <a:rPr lang="en-US" baseline="30000" dirty="0" smtClean="0"/>
              <a:t>nd</a:t>
            </a:r>
            <a:r>
              <a:rPr lang="en-US" dirty="0" smtClean="0"/>
              <a:t> injection</a:t>
            </a:r>
          </a:p>
          <a:p>
            <a:r>
              <a:rPr lang="en-US" dirty="0" smtClean="0"/>
              <a:t>Collection of eggs and milt</a:t>
            </a:r>
          </a:p>
          <a:p>
            <a:r>
              <a:rPr lang="en-US" dirty="0" smtClean="0"/>
              <a:t>Dry mixing </a:t>
            </a:r>
          </a:p>
          <a:p>
            <a:r>
              <a:rPr lang="en-US" dirty="0" smtClean="0"/>
              <a:t>Wet mixing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Autofit/>
          </a:bodyPr>
          <a:lstStyle/>
          <a:p>
            <a:pPr algn="ctr"/>
            <a:r>
              <a:rPr lang="en-US" sz="4000" dirty="0" smtClean="0">
                <a:solidFill>
                  <a:srgbClr val="FF0000"/>
                </a:solidFill>
                <a:latin typeface="Arial Black" pitchFamily="34" charset="0"/>
              </a:rPr>
              <a:t>Induced Fish Breeding</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4724400"/>
          </a:xfrm>
        </p:spPr>
        <p:txBody>
          <a:bodyPr/>
          <a:lstStyle/>
          <a:p>
            <a:r>
              <a:rPr lang="en-US" dirty="0" smtClean="0"/>
              <a:t>Introduction</a:t>
            </a:r>
          </a:p>
          <a:p>
            <a:r>
              <a:rPr lang="en-US" dirty="0" smtClean="0"/>
              <a:t>Reproductive cycles</a:t>
            </a:r>
          </a:p>
          <a:p>
            <a:r>
              <a:rPr lang="en-US" dirty="0" smtClean="0"/>
              <a:t>Control of reproduction</a:t>
            </a:r>
          </a:p>
          <a:p>
            <a:r>
              <a:rPr lang="en-US" dirty="0" smtClean="0"/>
              <a:t>Induced reproduction/breeding</a:t>
            </a:r>
          </a:p>
          <a:p>
            <a:r>
              <a:rPr lang="en-US" dirty="0" smtClean="0"/>
              <a:t>Hypophysation technique</a:t>
            </a:r>
          </a:p>
          <a:p>
            <a:r>
              <a:rPr lang="en-US" dirty="0" smtClean="0"/>
              <a:t>Gamete and fertilization</a:t>
            </a:r>
          </a:p>
          <a:p>
            <a:r>
              <a:rPr lang="en-US" dirty="0" smtClean="0"/>
              <a:t>Preservation of gametes</a:t>
            </a:r>
          </a:p>
          <a:p>
            <a:r>
              <a:rPr lang="en-US" dirty="0" smtClean="0"/>
              <a:t>Use of sex steroids for sex reversal</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lstStyle/>
          <a:p>
            <a:r>
              <a:rPr lang="en-US" dirty="0" smtClean="0"/>
              <a:t>Fertilized and viable eggs are transparent in color while dead ones  appear opaque</a:t>
            </a:r>
          </a:p>
          <a:p>
            <a:r>
              <a:rPr lang="en-US" dirty="0" smtClean="0"/>
              <a:t>Silver carp and Grass carp do not release eggs inside </a:t>
            </a:r>
            <a:r>
              <a:rPr lang="en-US" dirty="0" err="1" smtClean="0"/>
              <a:t>hapa</a:t>
            </a:r>
            <a:r>
              <a:rPr lang="en-US" dirty="0" smtClean="0"/>
              <a:t> or tank hence these fishes have to be stripped and fertilized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fontScale="90000"/>
          </a:bodyPr>
          <a:lstStyle/>
          <a:p>
            <a:pPr algn="ctr"/>
            <a:r>
              <a:rPr lang="en-US" sz="4000" dirty="0" smtClean="0">
                <a:solidFill>
                  <a:srgbClr val="FF0000"/>
                </a:solidFill>
                <a:latin typeface="Arial Black" pitchFamily="34" charset="0"/>
              </a:rPr>
              <a:t>Incubation of eggs and hatching</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4724400"/>
          </a:xfrm>
        </p:spPr>
        <p:txBody>
          <a:bodyPr/>
          <a:lstStyle/>
          <a:p>
            <a:r>
              <a:rPr lang="en-US" dirty="0" smtClean="0"/>
              <a:t>Eggs are put gently in circular tanks of hatchery for incubation and continuous supply of fresh water is to be ensured</a:t>
            </a:r>
          </a:p>
          <a:p>
            <a:r>
              <a:rPr lang="en-US" dirty="0" smtClean="0"/>
              <a:t>Hatching time is temp dependent, usually it takes about 15-18hrs at 26-31C</a:t>
            </a:r>
          </a:p>
          <a:p>
            <a:r>
              <a:rPr lang="en-US" dirty="0" smtClean="0"/>
              <a:t>At lower temp the hatching time is considerably larger</a:t>
            </a:r>
          </a:p>
          <a:p>
            <a:r>
              <a:rPr lang="en-US" dirty="0" smtClean="0"/>
              <a:t>When hatching is complete hatchlings should remain in these tanks up to the absorption of </a:t>
            </a:r>
            <a:r>
              <a:rPr lang="en-US" dirty="0" err="1" smtClean="0"/>
              <a:t>yolksac</a:t>
            </a:r>
            <a:r>
              <a:rPr lang="en-US" dirty="0" smtClean="0"/>
              <a:t> and then shift to nursery ponds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fontScale="90000"/>
          </a:bodyPr>
          <a:lstStyle/>
          <a:p>
            <a:pPr algn="ctr"/>
            <a:r>
              <a:rPr lang="en-US" sz="4000" dirty="0" smtClean="0">
                <a:solidFill>
                  <a:srgbClr val="FF0000"/>
                </a:solidFill>
                <a:latin typeface="Arial Black" pitchFamily="34" charset="0"/>
              </a:rPr>
              <a:t>Post spawning care of brood fish</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524000"/>
            <a:ext cx="8229600" cy="4800600"/>
          </a:xfrm>
        </p:spPr>
        <p:txBody>
          <a:bodyPr/>
          <a:lstStyle/>
          <a:p>
            <a:r>
              <a:rPr lang="en-US" dirty="0" smtClean="0"/>
              <a:t>Spent carps are potential breeders for next breeding season and should be saved and properly care for</a:t>
            </a:r>
          </a:p>
          <a:p>
            <a:r>
              <a:rPr lang="en-US" dirty="0" smtClean="0"/>
              <a:t>Gave proper antibiotic treatment</a:t>
            </a:r>
          </a:p>
          <a:p>
            <a:r>
              <a:rPr lang="en-US" dirty="0" smtClean="0"/>
              <a:t>Streptomycin sulphate and penicillin @25mg/kg</a:t>
            </a:r>
          </a:p>
          <a:p>
            <a:r>
              <a:rPr lang="en-US" dirty="0" smtClean="0"/>
              <a:t>Dip treatment </a:t>
            </a:r>
            <a:r>
              <a:rPr lang="en-US" smtClean="0"/>
              <a:t>in potassium permanganate </a:t>
            </a:r>
            <a:r>
              <a:rPr lang="en-US" dirty="0" smtClean="0"/>
              <a:t>sol</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000" dirty="0" smtClean="0">
                <a:solidFill>
                  <a:srgbClr val="FF0000"/>
                </a:solidFill>
                <a:latin typeface="Arial Black" pitchFamily="34" charset="0"/>
              </a:rPr>
              <a:t>Introduction </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524000"/>
            <a:ext cx="8229600" cy="4800600"/>
          </a:xfrm>
        </p:spPr>
        <p:txBody>
          <a:bodyPr/>
          <a:lstStyle/>
          <a:p>
            <a:r>
              <a:rPr lang="en-US" dirty="0" smtClean="0"/>
              <a:t>Easy availability of quality seed for culture of selected species</a:t>
            </a:r>
          </a:p>
          <a:p>
            <a:r>
              <a:rPr lang="en-US" dirty="0" smtClean="0"/>
              <a:t>Controlled breeding is possible having adequate knowledge of the factors governing reproduction of the animal and its breeding behavior</a:t>
            </a:r>
          </a:p>
          <a:p>
            <a:r>
              <a:rPr lang="en-US" dirty="0" smtClean="0"/>
              <a:t>Lack of such knowledge hampered the aquaculture of several important species</a:t>
            </a:r>
          </a:p>
          <a:p>
            <a:r>
              <a:rPr lang="en-US" dirty="0" smtClean="0"/>
              <a:t>The extensive culture of Chinese and Indian Carps has been based on seed obtained from natural waters</a:t>
            </a:r>
          </a:p>
          <a:p>
            <a:r>
              <a:rPr lang="en-US" dirty="0" smtClean="0"/>
              <a:t>The reproductive cycles of almost all fish are regulated by environmental stimuli</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r>
              <a:rPr lang="en-US" dirty="0" smtClean="0"/>
              <a:t>Sensory receptors convey the environmental stimuli to the brain in the form of neural inputs</a:t>
            </a:r>
          </a:p>
          <a:p>
            <a:r>
              <a:rPr lang="en-US" dirty="0" smtClean="0"/>
              <a:t>On reaching the hypothalamus , causes releases of hypothalamic peptides known as releasing hormones</a:t>
            </a:r>
          </a:p>
          <a:p>
            <a:r>
              <a:rPr lang="en-US" dirty="0" smtClean="0"/>
              <a:t>Stimulation of pituitary gland to release the gonadotropic hormones which act on the gonad</a:t>
            </a:r>
          </a:p>
          <a:p>
            <a:r>
              <a:rPr lang="en-US" dirty="0" smtClean="0"/>
              <a:t>Production of sex steroids hormones  occur which produce gametes as well as regulation of secondary sexually characteristics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pPr algn="ctr"/>
            <a:r>
              <a:rPr lang="en-US" sz="4000" dirty="0" smtClean="0">
                <a:solidFill>
                  <a:srgbClr val="FF0000"/>
                </a:solidFill>
                <a:latin typeface="Arial Black" pitchFamily="34" charset="0"/>
              </a:rPr>
              <a:t>Reproductive cycles</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447800"/>
            <a:ext cx="8229600" cy="5181600"/>
          </a:xfrm>
        </p:spPr>
        <p:txBody>
          <a:bodyPr>
            <a:normAutofit/>
          </a:bodyPr>
          <a:lstStyle/>
          <a:p>
            <a:r>
              <a:rPr lang="en-US" dirty="0" smtClean="0"/>
              <a:t>Large majority of aquaculture species are seasonal breeders, some breed intermittently</a:t>
            </a:r>
          </a:p>
          <a:p>
            <a:r>
              <a:rPr lang="en-US" dirty="0" smtClean="0"/>
              <a:t>Most freshwater fish of temperate zones spawn in spring and early summer, salmonid in autumn</a:t>
            </a:r>
          </a:p>
          <a:p>
            <a:r>
              <a:rPr lang="en-US" dirty="0" smtClean="0"/>
              <a:t>Rainy season and flood waters are associated with the spawning of freshwater tropical and subtropical regions</a:t>
            </a:r>
          </a:p>
          <a:p>
            <a:r>
              <a:rPr lang="en-US" dirty="0" smtClean="0"/>
              <a:t>The breeding season appears to coincide with environmental conditions that are more conducive to the survival of the offspring</a:t>
            </a:r>
          </a:p>
          <a:p>
            <a:r>
              <a:rPr lang="en-US" dirty="0" smtClean="0"/>
              <a:t>These factors affect the CNS, the Pituitary and the gonads</a:t>
            </a:r>
          </a:p>
          <a:p>
            <a:pPr>
              <a:buNone/>
            </a:pPr>
            <a:endParaRPr lang="en-US" dirty="0" smtClean="0"/>
          </a:p>
          <a:p>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r>
              <a:rPr lang="en-US" dirty="0" smtClean="0"/>
              <a:t>Photoperiod , temperature and rainfall are important factors involved in the regulation of this cycle</a:t>
            </a:r>
          </a:p>
          <a:p>
            <a:r>
              <a:rPr lang="en-US" dirty="0" smtClean="0"/>
              <a:t>Mechanism of reproductive timing vary very considerably  among species e.g.,  in Salmonids that spawn in autumn, photoperiod  play major role</a:t>
            </a:r>
          </a:p>
          <a:p>
            <a:r>
              <a:rPr lang="en-US" dirty="0" smtClean="0"/>
              <a:t>Temperature plays major role in the reproductive cycle of cyprinids</a:t>
            </a:r>
          </a:p>
          <a:p>
            <a:r>
              <a:rPr lang="en-US" dirty="0" smtClean="0"/>
              <a:t>Warm temp and long photoperiod appears to affect also the reproductive cycle of Chinese Carps</a:t>
            </a:r>
          </a:p>
          <a:p>
            <a:r>
              <a:rPr lang="en-US" dirty="0" smtClean="0"/>
              <a:t>The age of maturity varies widely b/w species. E.g., tilapia and common carp and Chinese</a:t>
            </a:r>
          </a:p>
          <a:p>
            <a:r>
              <a:rPr lang="en-US" dirty="0" smtClean="0"/>
              <a:t>Some species have only one spawning season  and in which they spawn several times</a:t>
            </a:r>
          </a:p>
          <a:p>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lstStyle/>
          <a:p>
            <a:r>
              <a:rPr lang="en-US" dirty="0" smtClean="0"/>
              <a:t>Some fin fish have well developed parental care , incubating fertilized eggs in the buccal cavity, guarding of eggs and larvae </a:t>
            </a:r>
          </a:p>
          <a:p>
            <a:r>
              <a:rPr lang="en-US" dirty="0" smtClean="0"/>
              <a:t>Species that have parental care make nests </a:t>
            </a:r>
          </a:p>
          <a:p>
            <a:r>
              <a:rPr lang="en-US" dirty="0" smtClean="0"/>
              <a:t>Some species like Chinese and Indian carps that are essentially riverine spawners would not spawn in confined conditions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algn="ctr"/>
            <a:r>
              <a:rPr lang="en-US" sz="4000" dirty="0" smtClean="0">
                <a:solidFill>
                  <a:srgbClr val="FF0000"/>
                </a:solidFill>
                <a:latin typeface="Arial Black" pitchFamily="34" charset="0"/>
              </a:rPr>
              <a:t>Induced spawning by hypophysation</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4724400"/>
          </a:xfrm>
        </p:spPr>
        <p:txBody>
          <a:bodyPr/>
          <a:lstStyle/>
          <a:p>
            <a:r>
              <a:rPr lang="en-US" i="1" dirty="0" smtClean="0"/>
              <a:t>The ability to control ovulation and spermiation in aquaculture is important because many species do not spawn in captivity</a:t>
            </a:r>
          </a:p>
          <a:p>
            <a:r>
              <a:rPr lang="en-US" dirty="0" smtClean="0"/>
              <a:t>Induced spawning provides the means to:</a:t>
            </a:r>
          </a:p>
          <a:p>
            <a:pPr lvl="1"/>
            <a:r>
              <a:rPr lang="en-US" dirty="0" smtClean="0"/>
              <a:t>Produce hybrids by inducing spawning outside normal season</a:t>
            </a:r>
          </a:p>
          <a:p>
            <a:pPr lvl="1"/>
            <a:r>
              <a:rPr lang="en-US" dirty="0" smtClean="0"/>
              <a:t>Lengthen production/grow out cycle</a:t>
            </a:r>
          </a:p>
          <a:p>
            <a:pPr lvl="1"/>
            <a:r>
              <a:rPr lang="en-US" dirty="0" smtClean="0"/>
              <a:t>Maximize production and larval survival due to optimization of conditions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algn="ctr"/>
            <a:r>
              <a:rPr lang="en-US" sz="4000" dirty="0" smtClean="0">
                <a:solidFill>
                  <a:srgbClr val="FF0000"/>
                </a:solidFill>
                <a:latin typeface="Arial Black" pitchFamily="34" charset="0"/>
              </a:rPr>
              <a:t>Advantages of controlled spawning</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381000" y="1447800"/>
            <a:ext cx="8229600" cy="4343400"/>
          </a:xfrm>
        </p:spPr>
        <p:txBody>
          <a:bodyPr/>
          <a:lstStyle/>
          <a:p>
            <a:r>
              <a:rPr lang="en-US" dirty="0" smtClean="0"/>
              <a:t>Reduces pre-spawning mortality</a:t>
            </a:r>
          </a:p>
          <a:p>
            <a:r>
              <a:rPr lang="en-US" dirty="0" smtClean="0"/>
              <a:t>Improves production efficiency</a:t>
            </a:r>
          </a:p>
          <a:p>
            <a:r>
              <a:rPr lang="en-US" dirty="0" smtClean="0"/>
              <a:t>Free time for other chores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514</TotalTime>
  <Words>1130</Words>
  <Application>Microsoft Office PowerPoint</Application>
  <PresentationFormat>On-screen Show (4:3)</PresentationFormat>
  <Paragraphs>128</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 Black</vt:lpstr>
      <vt:lpstr>Calibri</vt:lpstr>
      <vt:lpstr>Constantia</vt:lpstr>
      <vt:lpstr>Wingdings 2</vt:lpstr>
      <vt:lpstr>Flow</vt:lpstr>
      <vt:lpstr>PowerPoint Presentation</vt:lpstr>
      <vt:lpstr>Induced Fish Breeding</vt:lpstr>
      <vt:lpstr>Introduction </vt:lpstr>
      <vt:lpstr>PowerPoint Presentation</vt:lpstr>
      <vt:lpstr>Reproductive cycles</vt:lpstr>
      <vt:lpstr>PowerPoint Presentation</vt:lpstr>
      <vt:lpstr>PowerPoint Presentation</vt:lpstr>
      <vt:lpstr>Induced spawning by hypophysation</vt:lpstr>
      <vt:lpstr>Advantages of controlled spawning</vt:lpstr>
      <vt:lpstr>Approaches to induced spawning</vt:lpstr>
      <vt:lpstr>PowerPoint Presentation</vt:lpstr>
      <vt:lpstr>Endocrine Control of Reproduction</vt:lpstr>
      <vt:lpstr>Spawning procedures</vt:lpstr>
      <vt:lpstr>Pituitary gland of major carps and its collection</vt:lpstr>
      <vt:lpstr>Collection of gland</vt:lpstr>
      <vt:lpstr>Preservation and Storage of Glands</vt:lpstr>
      <vt:lpstr>PowerPoint Presentation</vt:lpstr>
      <vt:lpstr>Induced breeding operation</vt:lpstr>
      <vt:lpstr>PowerPoint Presentation</vt:lpstr>
      <vt:lpstr>PowerPoint Presentation</vt:lpstr>
      <vt:lpstr>Incubation of eggs and hatching</vt:lpstr>
      <vt:lpstr>Post spawning care of brood fish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Noor</dc:creator>
  <cp:lastModifiedBy>Noor</cp:lastModifiedBy>
  <cp:revision>57</cp:revision>
  <dcterms:created xsi:type="dcterms:W3CDTF">2006-08-16T00:00:00Z</dcterms:created>
  <dcterms:modified xsi:type="dcterms:W3CDTF">2015-11-01T06:56:56Z</dcterms:modified>
</cp:coreProperties>
</file>