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9/13/2015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9/13/2015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9/13/2015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9/13/2015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9/13/2015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solidFill>
                  <a:srgbClr val="FF0000"/>
                </a:solidFill>
                <a:latin typeface="Arial" pitchFamily="34" charset="0"/>
                <a:cs typeface="Arial" pitchFamily="34" charset="0"/>
              </a:rPr>
              <a:t>Site Selection for Aquaculture</a:t>
            </a:r>
            <a:endParaRPr lang="en-US" sz="4000" b="1" dirty="0">
              <a:solidFill>
                <a:srgbClr val="FF0000"/>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382000" cy="3352800"/>
          </a:xfrm>
        </p:spPr>
        <p:txBody>
          <a:bodyPr>
            <a:noAutofit/>
          </a:bodyPr>
          <a:lstStyle/>
          <a:p>
            <a:r>
              <a:rPr lang="en-US" sz="2800" dirty="0" smtClean="0">
                <a:latin typeface="Arial" pitchFamily="34" charset="0"/>
                <a:cs typeface="Arial" pitchFamily="34" charset="0"/>
              </a:rPr>
              <a:t>The project can fit into the country's or provincial plan for development of industry and agriculture.</a:t>
            </a:r>
          </a:p>
          <a:p>
            <a:r>
              <a:rPr lang="en-US" sz="2800" dirty="0" smtClean="0">
                <a:latin typeface="Arial" pitchFamily="34" charset="0"/>
                <a:cs typeface="Arial" pitchFamily="34" charset="0"/>
              </a:rPr>
              <a:t>Legal aspects, such as security of tenure, maritime laws controlling coastal waters, legal size limits with reference to the ponds/culture area, species under culture, and closed reasons, should also to be considered</a:t>
            </a:r>
            <a:r>
              <a:rPr lang="en-US" sz="2800" dirty="0" smtClean="0">
                <a:latin typeface="Arial" pitchFamily="34" charset="0"/>
                <a:cs typeface="Arial" pitchFamily="34" charset="0"/>
              </a:rPr>
              <a:t>.</a:t>
            </a:r>
            <a:endParaRPr lang="en-US" sz="2800" dirty="0" smtClean="0">
              <a:latin typeface="Arial" pitchFamily="34" charset="0"/>
              <a:cs typeface="Arial" pitchFamily="34" charset="0"/>
            </a:endParaRPr>
          </a:p>
        </p:txBody>
      </p:sp>
      <p:sp>
        <p:nvSpPr>
          <p:cNvPr id="3" name="Title 2"/>
          <p:cNvSpPr>
            <a:spLocks noGrp="1"/>
          </p:cNvSpPr>
          <p:nvPr>
            <p:ph type="title"/>
          </p:nvPr>
        </p:nvSpPr>
        <p:spPr/>
        <p:txBody>
          <a:bodyPr>
            <a:normAutofit fontScale="90000"/>
          </a:bodyPr>
          <a:lstStyle/>
          <a:p>
            <a:r>
              <a:rPr lang="en-US" u="sng" dirty="0" smtClean="0"/>
              <a:t/>
            </a:r>
            <a:br>
              <a:rPr lang="en-US" u="sng" dirty="0" smtClean="0"/>
            </a:br>
            <a:r>
              <a:rPr lang="en-US" sz="4000" dirty="0" smtClean="0">
                <a:solidFill>
                  <a:srgbClr val="FF0000"/>
                </a:solidFill>
                <a:latin typeface="Arial" pitchFamily="34" charset="0"/>
                <a:cs typeface="Arial" pitchFamily="34" charset="0"/>
              </a:rPr>
              <a:t>Political and legal considerations</a:t>
            </a:r>
            <a:r>
              <a:rPr lang="en-US" sz="4000" dirty="0" smtClean="0">
                <a:latin typeface="Arial" pitchFamily="34" charset="0"/>
                <a:cs typeface="Arial" pitchFamily="34" charset="0"/>
              </a:rPr>
              <a:t/>
            </a:r>
            <a:br>
              <a:rPr lang="en-US" sz="4000" dirty="0" smtClean="0">
                <a:latin typeface="Arial" pitchFamily="34" charset="0"/>
                <a:cs typeface="Arial" pitchFamily="34" charset="0"/>
              </a:rPr>
            </a:br>
            <a:endParaRPr lang="en-US" sz="40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latin typeface="Arial" pitchFamily="34" charset="0"/>
                <a:cs typeface="Arial" pitchFamily="34" charset="0"/>
              </a:rPr>
              <a:t>The whole success of your enterprise depends on the selection of a good site for your fish farm.</a:t>
            </a:r>
          </a:p>
          <a:p>
            <a:r>
              <a:rPr lang="en-US" sz="2800" dirty="0" smtClean="0">
                <a:latin typeface="Arial" pitchFamily="34" charset="0"/>
                <a:cs typeface="Arial" pitchFamily="34" charset="0"/>
              </a:rPr>
              <a:t>The layout and the management of your farm will largely be influenced by the kind of site you select. </a:t>
            </a:r>
          </a:p>
          <a:p>
            <a:r>
              <a:rPr lang="en-US" sz="2800" dirty="0" smtClean="0">
                <a:latin typeface="Arial" pitchFamily="34" charset="0"/>
                <a:cs typeface="Arial" pitchFamily="34" charset="0"/>
              </a:rPr>
              <a:t>The site strongly </a:t>
            </a:r>
            <a:r>
              <a:rPr lang="en-US" sz="2800" dirty="0" smtClean="0">
                <a:latin typeface="Arial" pitchFamily="34" charset="0"/>
                <a:cs typeface="Arial" pitchFamily="34" charset="0"/>
              </a:rPr>
              <a:t>affect:</a:t>
            </a:r>
          </a:p>
          <a:p>
            <a:r>
              <a:rPr lang="en-US" sz="2800" dirty="0" smtClean="0">
                <a:latin typeface="Arial" pitchFamily="34" charset="0"/>
                <a:cs typeface="Arial" pitchFamily="34" charset="0"/>
              </a:rPr>
              <a:t>T</a:t>
            </a:r>
            <a:r>
              <a:rPr lang="en-US" sz="2800" dirty="0" smtClean="0">
                <a:latin typeface="Arial" pitchFamily="34" charset="0"/>
                <a:cs typeface="Arial" pitchFamily="34" charset="0"/>
              </a:rPr>
              <a:t>he </a:t>
            </a:r>
            <a:r>
              <a:rPr lang="en-US" sz="2800" dirty="0" smtClean="0">
                <a:latin typeface="Arial" pitchFamily="34" charset="0"/>
                <a:cs typeface="Arial" pitchFamily="34" charset="0"/>
              </a:rPr>
              <a:t>cost of </a:t>
            </a:r>
            <a:r>
              <a:rPr lang="en-US" sz="2800" dirty="0" smtClean="0">
                <a:latin typeface="Arial" pitchFamily="34" charset="0"/>
                <a:cs typeface="Arial" pitchFamily="34" charset="0"/>
              </a:rPr>
              <a:t>construction</a:t>
            </a:r>
          </a:p>
          <a:p>
            <a:r>
              <a:rPr lang="en-US" sz="2800" dirty="0" smtClean="0">
                <a:latin typeface="Arial" pitchFamily="34" charset="0"/>
                <a:cs typeface="Arial" pitchFamily="34" charset="0"/>
              </a:rPr>
              <a:t>The </a:t>
            </a:r>
            <a:r>
              <a:rPr lang="en-US" sz="2800" dirty="0" smtClean="0">
                <a:latin typeface="Arial" pitchFamily="34" charset="0"/>
                <a:cs typeface="Arial" pitchFamily="34" charset="0"/>
              </a:rPr>
              <a:t>ease with which the ponds can be </a:t>
            </a:r>
            <a:r>
              <a:rPr lang="en-US" sz="2800" dirty="0" smtClean="0">
                <a:latin typeface="Arial" pitchFamily="34" charset="0"/>
                <a:cs typeface="Arial" pitchFamily="34" charset="0"/>
              </a:rPr>
              <a:t>managed</a:t>
            </a:r>
          </a:p>
          <a:p>
            <a:r>
              <a:rPr lang="en-US" sz="2800" dirty="0" smtClean="0">
                <a:latin typeface="Arial" pitchFamily="34" charset="0"/>
                <a:cs typeface="Arial" pitchFamily="34" charset="0"/>
              </a:rPr>
              <a:t>The </a:t>
            </a:r>
            <a:r>
              <a:rPr lang="en-US" sz="2800" dirty="0" smtClean="0">
                <a:latin typeface="Arial" pitchFamily="34" charset="0"/>
                <a:cs typeface="Arial" pitchFamily="34" charset="0"/>
              </a:rPr>
              <a:t>amount of fish produced </a:t>
            </a:r>
            <a:r>
              <a:rPr lang="en-US" sz="2800" dirty="0" smtClean="0">
                <a:latin typeface="Arial" pitchFamily="34" charset="0"/>
                <a:cs typeface="Arial" pitchFamily="34" charset="0"/>
              </a:rPr>
              <a:t>and</a:t>
            </a:r>
          </a:p>
          <a:p>
            <a:r>
              <a:rPr lang="en-US" sz="2800" dirty="0" smtClean="0">
                <a:latin typeface="Arial" pitchFamily="34" charset="0"/>
                <a:cs typeface="Arial" pitchFamily="34" charset="0"/>
              </a:rPr>
              <a:t>The </a:t>
            </a:r>
            <a:r>
              <a:rPr lang="en-US" sz="2800" dirty="0" smtClean="0">
                <a:latin typeface="Arial" pitchFamily="34" charset="0"/>
                <a:cs typeface="Arial" pitchFamily="34" charset="0"/>
              </a:rPr>
              <a:t>economics of your enterprise.</a:t>
            </a:r>
            <a:r>
              <a:rPr lang="en-US" dirty="0" smtClean="0"/>
              <a:t> </a:t>
            </a:r>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The importance of a good site </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latin typeface="Arial" pitchFamily="34" charset="0"/>
                <a:cs typeface="Arial" pitchFamily="34" charset="0"/>
              </a:rPr>
              <a:t>Before starting to look for a site, you should have a clear idea of the type of fish farm you wish to build. Some of the questions you should ask yourself are the following. </a:t>
            </a:r>
          </a:p>
          <a:p>
            <a:r>
              <a:rPr lang="en-US" sz="2800" dirty="0" smtClean="0">
                <a:latin typeface="Arial" pitchFamily="34" charset="0"/>
                <a:cs typeface="Arial" pitchFamily="34" charset="0"/>
              </a:rPr>
              <a:t>(a) Which level of production do I plan to reach, subsistence or commercial? Which scale, if commercial? </a:t>
            </a:r>
            <a:br>
              <a:rPr lang="en-US" sz="2800" dirty="0" smtClean="0">
                <a:latin typeface="Arial" pitchFamily="34" charset="0"/>
                <a:cs typeface="Arial" pitchFamily="34" charset="0"/>
              </a:rPr>
            </a:br>
            <a:r>
              <a:rPr lang="en-US" sz="2800" dirty="0" smtClean="0">
                <a:latin typeface="Arial" pitchFamily="34" charset="0"/>
                <a:cs typeface="Arial" pitchFamily="34" charset="0"/>
              </a:rPr>
              <a:t>(b) Which culture system shall I adopt? </a:t>
            </a:r>
          </a:p>
          <a:p>
            <a:pPr lvl="0"/>
            <a:r>
              <a:rPr lang="en-US" sz="2800" dirty="0" smtClean="0">
                <a:latin typeface="Arial" pitchFamily="34" charset="0"/>
                <a:cs typeface="Arial" pitchFamily="34" charset="0"/>
              </a:rPr>
              <a:t>extensive or intensive; </a:t>
            </a:r>
          </a:p>
          <a:p>
            <a:pPr lvl="0"/>
            <a:r>
              <a:rPr lang="en-US" sz="2800" dirty="0" smtClean="0">
                <a:latin typeface="Arial" pitchFamily="34" charset="0"/>
                <a:cs typeface="Arial" pitchFamily="34" charset="0"/>
              </a:rPr>
              <a:t>one or several species; </a:t>
            </a:r>
          </a:p>
          <a:p>
            <a:pPr lvl="0"/>
            <a:r>
              <a:rPr lang="en-US" sz="2800" dirty="0" smtClean="0">
                <a:latin typeface="Arial" pitchFamily="34" charset="0"/>
                <a:cs typeface="Arial" pitchFamily="34" charset="0"/>
              </a:rPr>
              <a:t>seasonal or year-round. </a:t>
            </a:r>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Preliminary decisions</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fontScale="77500" lnSpcReduction="20000"/>
          </a:bodyPr>
          <a:lstStyle/>
          <a:p>
            <a:r>
              <a:rPr lang="en-US" sz="3100" dirty="0" smtClean="0">
                <a:latin typeface="Arial" pitchFamily="34" charset="0"/>
                <a:cs typeface="Arial" pitchFamily="34" charset="0"/>
              </a:rPr>
              <a:t>(c) Shall I use fertilizers or fish feeds or both? </a:t>
            </a:r>
            <a:br>
              <a:rPr lang="en-US" sz="3100" dirty="0" smtClean="0">
                <a:latin typeface="Arial" pitchFamily="34" charset="0"/>
                <a:cs typeface="Arial" pitchFamily="34" charset="0"/>
              </a:rPr>
            </a:br>
            <a:r>
              <a:rPr lang="en-US" sz="3100" dirty="0" smtClean="0">
                <a:latin typeface="Arial" pitchFamily="34" charset="0"/>
                <a:cs typeface="Arial" pitchFamily="34" charset="0"/>
              </a:rPr>
              <a:t>(d) Which species of fish shall I produce and at which size shall I sell them? </a:t>
            </a:r>
            <a:br>
              <a:rPr lang="en-US" sz="3100" dirty="0" smtClean="0">
                <a:latin typeface="Arial" pitchFamily="34" charset="0"/>
                <a:cs typeface="Arial" pitchFamily="34" charset="0"/>
              </a:rPr>
            </a:br>
            <a:r>
              <a:rPr lang="en-US" sz="3100" dirty="0" smtClean="0">
                <a:latin typeface="Arial" pitchFamily="34" charset="0"/>
                <a:cs typeface="Arial" pitchFamily="34" charset="0"/>
              </a:rPr>
              <a:t>(e) Shall I have to buy juveniles or produce them all myself? </a:t>
            </a:r>
            <a:br>
              <a:rPr lang="en-US" sz="3100" dirty="0" smtClean="0">
                <a:latin typeface="Arial" pitchFamily="34" charset="0"/>
                <a:cs typeface="Arial" pitchFamily="34" charset="0"/>
              </a:rPr>
            </a:br>
            <a:r>
              <a:rPr lang="en-US" sz="3100" dirty="0" smtClean="0">
                <a:latin typeface="Arial" pitchFamily="34" charset="0"/>
                <a:cs typeface="Arial" pitchFamily="34" charset="0"/>
              </a:rPr>
              <a:t>(f) Shall I try to integrate my fish farming activities with other agricultural productions I already have? Shall I also start raising animals on my farm? </a:t>
            </a:r>
            <a:br>
              <a:rPr lang="en-US" sz="3100" dirty="0" smtClean="0">
                <a:latin typeface="Arial" pitchFamily="34" charset="0"/>
                <a:cs typeface="Arial" pitchFamily="34" charset="0"/>
              </a:rPr>
            </a:br>
            <a:r>
              <a:rPr lang="en-US" sz="3100" dirty="0" smtClean="0">
                <a:latin typeface="Arial" pitchFamily="34" charset="0"/>
                <a:cs typeface="Arial" pitchFamily="34" charset="0"/>
              </a:rPr>
              <a:t>(g) Which area of the farm do I wish to develop immediately? Will I develop other areas later, as a second phase? </a:t>
            </a:r>
          </a:p>
          <a:p>
            <a:r>
              <a:rPr lang="en-US" sz="3100" dirty="0" smtClean="0">
                <a:latin typeface="Arial" pitchFamily="34" charset="0"/>
                <a:cs typeface="Arial" pitchFamily="34" charset="0"/>
              </a:rPr>
              <a:t>2. If you cannot answer these questions by yourself, you should look for assistance, for example from the local extension agent specialized in fish farming. You can also check with other farmers to find out what choices they made and why. </a:t>
            </a:r>
          </a:p>
          <a:p>
            <a:endParaRPr lang="en-US" dirty="0"/>
          </a:p>
        </p:txBody>
      </p:sp>
      <p:sp>
        <p:nvSpPr>
          <p:cNvPr id="3" name="Title 2"/>
          <p:cNvSpPr>
            <a:spLocks noGrp="1"/>
          </p:cNvSpPr>
          <p:nvPr>
            <p:ph type="title"/>
          </p:nvPr>
        </p:nvSpPr>
        <p:spPr/>
        <p:txBody>
          <a:bodyPr>
            <a:normAutofit/>
          </a:bodyPr>
          <a:lstStyle/>
          <a:p>
            <a:r>
              <a:rPr lang="en-US" sz="3600" dirty="0" err="1" smtClean="0">
                <a:solidFill>
                  <a:srgbClr val="FF0000"/>
                </a:solidFill>
                <a:latin typeface="Arial" pitchFamily="34" charset="0"/>
                <a:cs typeface="Arial" pitchFamily="34" charset="0"/>
              </a:rPr>
              <a:t>Contd</a:t>
            </a:r>
            <a:r>
              <a:rPr lang="en-US" sz="3600" dirty="0" smtClean="0">
                <a:solidFill>
                  <a:srgbClr val="FF0000"/>
                </a:solidFill>
                <a:latin typeface="Arial" pitchFamily="34" charset="0"/>
                <a:cs typeface="Arial" pitchFamily="34" charset="0"/>
              </a:rPr>
              <a:t>…</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dirty="0" smtClean="0">
                <a:latin typeface="Arial" pitchFamily="34" charset="0"/>
                <a:cs typeface="Arial" pitchFamily="34" charset="0"/>
              </a:rPr>
              <a:t>The major factors to be considered when selecting a site for the construction of a freshwater fish farm are </a:t>
            </a:r>
            <a:r>
              <a:rPr lang="en-US" sz="2800" b="1" i="1" dirty="0" smtClean="0">
                <a:latin typeface="Arial" pitchFamily="34" charset="0"/>
                <a:cs typeface="Arial" pitchFamily="34" charset="0"/>
              </a:rPr>
              <a:t>water supply, soil quality and local topography</a:t>
            </a:r>
            <a:r>
              <a:rPr lang="en-US" sz="2800" dirty="0" smtClean="0">
                <a:latin typeface="Arial" pitchFamily="34" charset="0"/>
                <a:cs typeface="Arial" pitchFamily="34" charset="0"/>
              </a:rPr>
              <a:t>. </a:t>
            </a:r>
          </a:p>
          <a:p>
            <a:r>
              <a:rPr lang="en-US" sz="2800" dirty="0" smtClean="0">
                <a:latin typeface="Arial" pitchFamily="34" charset="0"/>
                <a:cs typeface="Arial" pitchFamily="34" charset="0"/>
              </a:rPr>
              <a:t>It is essential that you have the required supply of good quality water at the time needed to operate your fish farm. Preferably, it should be available all year round. </a:t>
            </a:r>
          </a:p>
          <a:p>
            <a:r>
              <a:rPr lang="en-US" sz="2800" dirty="0" smtClean="0">
                <a:latin typeface="Arial" pitchFamily="34" charset="0"/>
                <a:cs typeface="Arial" pitchFamily="34" charset="0"/>
              </a:rPr>
              <a:t>you should know about soil to be used for fish farming. Remember to:</a:t>
            </a:r>
          </a:p>
          <a:p>
            <a:pPr lvl="0"/>
            <a:r>
              <a:rPr lang="en-US" sz="2800" dirty="0" smtClean="0">
                <a:latin typeface="Arial" pitchFamily="34" charset="0"/>
                <a:cs typeface="Arial" pitchFamily="34" charset="0"/>
              </a:rPr>
              <a:t>avoid sites with </a:t>
            </a:r>
            <a:r>
              <a:rPr lang="en-US" sz="2800" dirty="0" smtClean="0">
                <a:latin typeface="Arial" pitchFamily="34" charset="0"/>
                <a:cs typeface="Arial" pitchFamily="34" charset="0"/>
              </a:rPr>
              <a:t>rocky, </a:t>
            </a:r>
            <a:r>
              <a:rPr lang="en-US" sz="2800" dirty="0" smtClean="0">
                <a:latin typeface="Arial" pitchFamily="34" charset="0"/>
                <a:cs typeface="Arial" pitchFamily="34" charset="0"/>
              </a:rPr>
              <a:t>gravel beds, sandstone and </a:t>
            </a:r>
            <a:r>
              <a:rPr lang="en-US" sz="2800" dirty="0" smtClean="0">
                <a:latin typeface="Arial" pitchFamily="34" charset="0"/>
                <a:cs typeface="Arial" pitchFamily="34" charset="0"/>
              </a:rPr>
              <a:t>limestone </a:t>
            </a:r>
            <a:endParaRPr lang="en-US" sz="2800" dirty="0" smtClean="0">
              <a:latin typeface="Arial" pitchFamily="34" charset="0"/>
              <a:cs typeface="Arial" pitchFamily="34" charset="0"/>
            </a:endParaRPr>
          </a:p>
          <a:p>
            <a:pPr lvl="0"/>
            <a:r>
              <a:rPr lang="en-US" sz="2800" dirty="0" smtClean="0">
                <a:latin typeface="Arial" pitchFamily="34" charset="0"/>
                <a:cs typeface="Arial" pitchFamily="34" charset="0"/>
              </a:rPr>
              <a:t>beware of sandy soils </a:t>
            </a:r>
            <a:endParaRPr lang="en-US" sz="2800" dirty="0" smtClean="0">
              <a:latin typeface="Arial" pitchFamily="34" charset="0"/>
              <a:cs typeface="Arial" pitchFamily="34" charset="0"/>
            </a:endParaRPr>
          </a:p>
          <a:p>
            <a:pPr lvl="0"/>
            <a:r>
              <a:rPr lang="en-US" sz="2800" dirty="0" smtClean="0">
                <a:latin typeface="Arial" pitchFamily="34" charset="0"/>
                <a:cs typeface="Arial" pitchFamily="34" charset="0"/>
              </a:rPr>
              <a:t>give </a:t>
            </a:r>
            <a:r>
              <a:rPr lang="en-US" sz="2800" dirty="0" smtClean="0">
                <a:latin typeface="Arial" pitchFamily="34" charset="0"/>
                <a:cs typeface="Arial" pitchFamily="34" charset="0"/>
              </a:rPr>
              <a:t>preference to soils such as sandy clay, silty clay loam and clayey loam. </a:t>
            </a:r>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Major considerations</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Arial" pitchFamily="34" charset="0"/>
                <a:cs typeface="Arial" pitchFamily="34" charset="0"/>
              </a:rPr>
              <a:t>Now that you have selected the site of your fish farm, you should initiate the planning of the fish farm, which has two main related components: </a:t>
            </a:r>
          </a:p>
          <a:p>
            <a:pPr lvl="0"/>
            <a:r>
              <a:rPr lang="en-US" sz="2800" b="1" i="1" dirty="0" smtClean="0">
                <a:latin typeface="Arial" pitchFamily="34" charset="0"/>
                <a:cs typeface="Arial" pitchFamily="34" charset="0"/>
              </a:rPr>
              <a:t>the organizational planning</a:t>
            </a:r>
            <a:r>
              <a:rPr lang="en-US" sz="2800" dirty="0" smtClean="0">
                <a:latin typeface="Arial" pitchFamily="34" charset="0"/>
                <a:cs typeface="Arial" pitchFamily="34" charset="0"/>
              </a:rPr>
              <a:t>, in which you decide where, how and in which order you will build the farm.</a:t>
            </a:r>
          </a:p>
          <a:p>
            <a:pPr lvl="0"/>
            <a:r>
              <a:rPr lang="en-US" sz="2800" b="1" i="1" dirty="0" smtClean="0">
                <a:latin typeface="Arial" pitchFamily="34" charset="0"/>
                <a:cs typeface="Arial" pitchFamily="34" charset="0"/>
              </a:rPr>
              <a:t>the physical planning</a:t>
            </a:r>
            <a:r>
              <a:rPr lang="en-US" sz="2800" dirty="0" smtClean="0">
                <a:latin typeface="Arial" pitchFamily="34" charset="0"/>
                <a:cs typeface="Arial" pitchFamily="34" charset="0"/>
              </a:rPr>
              <a:t>, in which you decide on layouts, detailed design and earthwork. </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sz="4000" dirty="0" smtClean="0">
                <a:solidFill>
                  <a:srgbClr val="FF0000"/>
                </a:solidFill>
                <a:latin typeface="Arial" pitchFamily="34" charset="0"/>
                <a:cs typeface="Arial" pitchFamily="34" charset="0"/>
              </a:rPr>
              <a:t>How to begin planning your fish farm construction</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Arial" pitchFamily="34" charset="0"/>
                <a:cs typeface="Arial" pitchFamily="34" charset="0"/>
              </a:rPr>
              <a:t>Success or failure of any aquaculture venture largely depends on the right selection of the site. </a:t>
            </a:r>
          </a:p>
          <a:p>
            <a:r>
              <a:rPr lang="en-US" sz="2800" dirty="0" smtClean="0">
                <a:latin typeface="Arial" pitchFamily="34" charset="0"/>
                <a:cs typeface="Arial" pitchFamily="34" charset="0"/>
              </a:rPr>
              <a:t>In choosing a site several factors other than the physical aspect of the site are to be considered.</a:t>
            </a:r>
          </a:p>
          <a:p>
            <a:r>
              <a:rPr lang="en-US" sz="2800" dirty="0" smtClean="0">
                <a:latin typeface="Arial" pitchFamily="34" charset="0"/>
                <a:cs typeface="Arial" pitchFamily="34" charset="0"/>
              </a:rPr>
              <a:t>The factors to be considered cut through various disciplines and range from socio-economic aspects of aquaculture to all the </a:t>
            </a:r>
            <a:r>
              <a:rPr lang="en-US" sz="2800" dirty="0" err="1" smtClean="0">
                <a:latin typeface="Arial" pitchFamily="34" charset="0"/>
                <a:cs typeface="Arial" pitchFamily="34" charset="0"/>
              </a:rPr>
              <a:t>physico</a:t>
            </a:r>
            <a:r>
              <a:rPr lang="en-US" sz="2800" dirty="0" smtClean="0">
                <a:latin typeface="Arial" pitchFamily="34" charset="0"/>
                <a:cs typeface="Arial" pitchFamily="34" charset="0"/>
              </a:rPr>
              <a:t>-chemical and biological conditions of the environment. </a:t>
            </a:r>
          </a:p>
        </p:txBody>
      </p:sp>
      <p:sp>
        <p:nvSpPr>
          <p:cNvPr id="3" name="Title 2"/>
          <p:cNvSpPr>
            <a:spLocks noGrp="1"/>
          </p:cNvSpPr>
          <p:nvPr>
            <p:ph type="title"/>
          </p:nvPr>
        </p:nvSpPr>
        <p:spPr/>
        <p:txBody>
          <a:bodyPr>
            <a:normAutofit fontScale="90000"/>
          </a:bodyPr>
          <a:lstStyle/>
          <a:p>
            <a:r>
              <a:rPr lang="pt-BR" dirty="0" smtClean="0"/>
              <a:t/>
            </a:r>
            <a:br>
              <a:rPr lang="pt-BR" dirty="0" smtClean="0"/>
            </a:br>
            <a:r>
              <a:rPr lang="pt-BR" sz="4000" dirty="0" smtClean="0">
                <a:solidFill>
                  <a:srgbClr val="FF0000"/>
                </a:solidFill>
                <a:latin typeface="Arial" pitchFamily="34" charset="0"/>
                <a:cs typeface="Arial" pitchFamily="34" charset="0"/>
              </a:rPr>
              <a:t>I N T R O D U C T I O N</a:t>
            </a:r>
            <a:r>
              <a:rPr lang="pt-BR" dirty="0" smtClean="0"/>
              <a:t/>
            </a:r>
            <a:br>
              <a:rPr lang="pt-BR"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latin typeface="Arial" pitchFamily="34" charset="0"/>
                <a:cs typeface="Arial" pitchFamily="34" charset="0"/>
              </a:rPr>
              <a:t>Several types of water bodies can be used for fish culture - the choice of a specific body depends on the objective of the investors and also the type of aquaculture.</a:t>
            </a:r>
          </a:p>
          <a:p>
            <a:r>
              <a:rPr lang="en-US" sz="2800" dirty="0" smtClean="0">
                <a:latin typeface="Arial" pitchFamily="34" charset="0"/>
                <a:cs typeface="Arial" pitchFamily="34" charset="0"/>
              </a:rPr>
              <a:t>Among the sites suitable for aquaculture could be listed: </a:t>
            </a: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land-swamps</a:t>
            </a:r>
            <a:r>
              <a:rPr lang="en-US" sz="2800" dirty="0" smtClean="0">
                <a:latin typeface="Arial" pitchFamily="34" charset="0"/>
                <a:cs typeface="Arial" pitchFamily="34" charset="0"/>
              </a:rPr>
              <a:t>, rivers, stream beds; coastal areas - bays, estuaries backwaters, lagoons, salt marshes and mangrove swamps; lakes, reservoirs and other water bodies, including irrigation tanks and canals. </a:t>
            </a:r>
          </a:p>
          <a:p>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sz="4000" dirty="0" smtClean="0">
                <a:solidFill>
                  <a:srgbClr val="FF0000"/>
                </a:solidFill>
                <a:latin typeface="Arial" pitchFamily="34" charset="0"/>
                <a:cs typeface="Arial" pitchFamily="34" charset="0"/>
              </a:rPr>
              <a:t>Sites suited for aquaculture and culture types</a:t>
            </a: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latin typeface="Arial" pitchFamily="34" charset="0"/>
                <a:cs typeface="Arial" pitchFamily="34" charset="0"/>
              </a:rPr>
              <a:t>The specific site to be chosen would be based on the requirement of the culture systems. </a:t>
            </a:r>
          </a:p>
          <a:p>
            <a:r>
              <a:rPr lang="en-US" sz="2400" dirty="0" smtClean="0">
                <a:latin typeface="Arial" pitchFamily="34" charset="0"/>
                <a:cs typeface="Arial" pitchFamily="34" charset="0"/>
              </a:rPr>
              <a:t>Static water ponds are the most common. </a:t>
            </a:r>
          </a:p>
          <a:p>
            <a:r>
              <a:rPr lang="en-US" sz="2400" dirty="0" smtClean="0">
                <a:latin typeface="Arial" pitchFamily="34" charset="0"/>
                <a:cs typeface="Arial" pitchFamily="34" charset="0"/>
              </a:rPr>
              <a:t>Most of these are confined to freshwater areas, </a:t>
            </a:r>
            <a:r>
              <a:rPr lang="en-US" sz="2400" dirty="0" smtClean="0">
                <a:latin typeface="Arial" pitchFamily="34" charset="0"/>
                <a:cs typeface="Arial" pitchFamily="34" charset="0"/>
              </a:rPr>
              <a:t>and </a:t>
            </a:r>
            <a:r>
              <a:rPr lang="en-US" sz="2400" dirty="0" smtClean="0">
                <a:latin typeface="Arial" pitchFamily="34" charset="0"/>
                <a:cs typeface="Arial" pitchFamily="34" charset="0"/>
              </a:rPr>
              <a:t>brackish water </a:t>
            </a:r>
            <a:r>
              <a:rPr lang="en-US" sz="2400" dirty="0" smtClean="0">
                <a:latin typeface="Arial" pitchFamily="34" charset="0"/>
                <a:cs typeface="Arial" pitchFamily="34" charset="0"/>
              </a:rPr>
              <a:t>ponds. </a:t>
            </a: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Variety of culture systems which can be developed in </a:t>
            </a:r>
            <a:r>
              <a:rPr lang="en-US" sz="2400" dirty="0" smtClean="0">
                <a:latin typeface="Arial" pitchFamily="34" charset="0"/>
                <a:cs typeface="Arial" pitchFamily="34" charset="0"/>
              </a:rPr>
              <a:t>open. e.g</a:t>
            </a:r>
            <a:r>
              <a:rPr lang="en-US" sz="2400" dirty="0" smtClean="0">
                <a:latin typeface="Arial" pitchFamily="34" charset="0"/>
                <a:cs typeface="Arial" pitchFamily="34" charset="0"/>
              </a:rPr>
              <a:t>. extensive stocking of man-made reservoirs and lakes. </a:t>
            </a:r>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Contd..</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Arial" pitchFamily="34" charset="0"/>
                <a:cs typeface="Arial" pitchFamily="34" charset="0"/>
              </a:rPr>
              <a:t>In the larger freshwater bodies and coastal areas cage and pen culture can be developed. </a:t>
            </a:r>
          </a:p>
          <a:p>
            <a:r>
              <a:rPr lang="en-US" sz="2800" dirty="0" smtClean="0">
                <a:latin typeface="Arial" pitchFamily="34" charset="0"/>
                <a:cs typeface="Arial" pitchFamily="34" charset="0"/>
              </a:rPr>
              <a:t>Site selection for these culture systems has to be carefully done, based on the requirements of the species to be cultured and the structures to be erected.</a:t>
            </a:r>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Arial" pitchFamily="34" charset="0"/>
                <a:cs typeface="Arial" pitchFamily="34" charset="0"/>
              </a:rPr>
              <a:t>Contd..</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solidFill>
                  <a:srgbClr val="FF0000"/>
                </a:solidFill>
                <a:latin typeface="Arial" pitchFamily="34" charset="0"/>
                <a:cs typeface="Arial" pitchFamily="34" charset="0"/>
              </a:rPr>
              <a:t>FACTORS AFFECTING SITE SELECTION IN AQUACULTURE</a:t>
            </a:r>
            <a:endParaRPr lang="en-US" sz="3200" dirty="0">
              <a:solidFill>
                <a:srgbClr val="FF0000"/>
              </a:solidFill>
              <a:latin typeface="Arial" pitchFamily="34" charset="0"/>
              <a:cs typeface="Arial" pitchFamily="34" charset="0"/>
            </a:endParaRPr>
          </a:p>
        </p:txBody>
      </p:sp>
      <p:sp>
        <p:nvSpPr>
          <p:cNvPr id="7" name="Content Placeholder 6"/>
          <p:cNvSpPr>
            <a:spLocks noGrp="1"/>
          </p:cNvSpPr>
          <p:nvPr>
            <p:ph idx="1"/>
          </p:nvPr>
        </p:nvSpPr>
        <p:spPr>
          <a:xfrm>
            <a:off x="457200" y="1481328"/>
            <a:ext cx="8229600" cy="4919472"/>
          </a:xfrm>
        </p:spPr>
        <p:txBody>
          <a:bodyPr>
            <a:normAutofit lnSpcReduction="10000"/>
          </a:bodyPr>
          <a:lstStyle/>
          <a:p>
            <a:r>
              <a:rPr lang="en-US" sz="2800" dirty="0" smtClean="0">
                <a:latin typeface="Arial" pitchFamily="34" charset="0"/>
                <a:cs typeface="Arial" pitchFamily="34" charset="0"/>
              </a:rPr>
              <a:t>Several </a:t>
            </a:r>
            <a:r>
              <a:rPr lang="en-US" sz="2800" dirty="0" smtClean="0">
                <a:latin typeface="Arial" pitchFamily="34" charset="0"/>
                <a:cs typeface="Arial" pitchFamily="34" charset="0"/>
              </a:rPr>
              <a:t>aspects to be considered for the selection of site for a culture system.</a:t>
            </a:r>
          </a:p>
          <a:p>
            <a:r>
              <a:rPr lang="en-US" sz="2800" dirty="0" smtClean="0">
                <a:latin typeface="Arial" pitchFamily="34" charset="0"/>
                <a:cs typeface="Arial" pitchFamily="34" charset="0"/>
              </a:rPr>
              <a:t>Both technical and non-technical aspects </a:t>
            </a:r>
            <a:r>
              <a:rPr lang="en-US" sz="2800" dirty="0" smtClean="0">
                <a:latin typeface="Arial" pitchFamily="34" charset="0"/>
                <a:cs typeface="Arial" pitchFamily="34" charset="0"/>
              </a:rPr>
              <a:t>which </a:t>
            </a:r>
            <a:r>
              <a:rPr lang="en-US" sz="2800" dirty="0" smtClean="0">
                <a:latin typeface="Arial" pitchFamily="34" charset="0"/>
                <a:cs typeface="Arial" pitchFamily="34" charset="0"/>
              </a:rPr>
              <a:t>are:</a:t>
            </a:r>
          </a:p>
          <a:p>
            <a:r>
              <a:rPr lang="en-US" sz="2800" dirty="0" smtClean="0">
                <a:latin typeface="Arial" pitchFamily="34" charset="0"/>
                <a:cs typeface="Arial" pitchFamily="34" charset="0"/>
              </a:rPr>
              <a:t>Socio-economic, political and legal factors</a:t>
            </a:r>
          </a:p>
          <a:p>
            <a:r>
              <a:rPr lang="en-US" sz="2800" dirty="0" smtClean="0">
                <a:latin typeface="Arial" pitchFamily="34" charset="0"/>
                <a:cs typeface="Arial" pitchFamily="34" charset="0"/>
              </a:rPr>
              <a:t>Climatic factors and</a:t>
            </a:r>
          </a:p>
          <a:p>
            <a:r>
              <a:rPr lang="en-US" sz="2800" dirty="0" smtClean="0">
                <a:latin typeface="Arial" pitchFamily="34" charset="0"/>
                <a:cs typeface="Arial" pitchFamily="34" charset="0"/>
              </a:rPr>
              <a:t>Major environmental factors.</a:t>
            </a:r>
          </a:p>
          <a:p>
            <a:r>
              <a:rPr lang="en-US" sz="2800" dirty="0" smtClean="0">
                <a:latin typeface="Arial" pitchFamily="34" charset="0"/>
                <a:cs typeface="Arial" pitchFamily="34" charset="0"/>
              </a:rPr>
              <a:t>Under the last category various aspects, such as, topography and ground elevation; soil; water supply, and dynamics, physical, chemical and biological features of water, land-vegetation </a:t>
            </a:r>
            <a:r>
              <a:rPr lang="en-US" sz="2800" dirty="0" smtClean="0">
                <a:latin typeface="Arial" pitchFamily="34" charset="0"/>
                <a:cs typeface="Arial" pitchFamily="34" charset="0"/>
              </a:rPr>
              <a:t>etc.</a:t>
            </a:r>
            <a:endParaRPr lang="en-US" sz="2800" dirty="0" smtClean="0">
              <a:latin typeface="Arial" pitchFamily="34" charset="0"/>
              <a:cs typeface="Arial" pitchFamily="34"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Arial" pitchFamily="34" charset="0"/>
                <a:cs typeface="Arial" pitchFamily="34" charset="0"/>
              </a:rPr>
              <a:t>The selection of a site and success of a project is much dependent on considerations which are non-technical - such </a:t>
            </a:r>
            <a:r>
              <a:rPr lang="en-US" sz="2800" dirty="0" smtClean="0">
                <a:latin typeface="Arial" pitchFamily="34" charset="0"/>
                <a:cs typeface="Arial" pitchFamily="34" charset="0"/>
              </a:rPr>
              <a:t>as:</a:t>
            </a:r>
          </a:p>
          <a:p>
            <a:pPr lvl="1"/>
            <a:r>
              <a:rPr lang="en-US" sz="2400" dirty="0" smtClean="0">
                <a:latin typeface="Arial" pitchFamily="34" charset="0"/>
                <a:cs typeface="Arial" pitchFamily="34" charset="0"/>
              </a:rPr>
              <a:t>acceptability </a:t>
            </a:r>
            <a:r>
              <a:rPr lang="en-US" sz="2400" dirty="0" smtClean="0">
                <a:latin typeface="Arial" pitchFamily="34" charset="0"/>
                <a:cs typeface="Arial" pitchFamily="34" charset="0"/>
              </a:rPr>
              <a:t>of the fish produced (consumer preference), </a:t>
            </a:r>
            <a:endParaRPr lang="en-US" sz="2400" dirty="0" smtClean="0">
              <a:latin typeface="Arial" pitchFamily="34" charset="0"/>
              <a:cs typeface="Arial" pitchFamily="34" charset="0"/>
            </a:endParaRPr>
          </a:p>
          <a:p>
            <a:pPr lvl="1"/>
            <a:r>
              <a:rPr lang="en-US" sz="2400" dirty="0" smtClean="0">
                <a:latin typeface="Arial" pitchFamily="34" charset="0"/>
                <a:cs typeface="Arial" pitchFamily="34" charset="0"/>
              </a:rPr>
              <a:t>marketing </a:t>
            </a:r>
            <a:r>
              <a:rPr lang="en-US" sz="2400" dirty="0" smtClean="0">
                <a:latin typeface="Arial" pitchFamily="34" charset="0"/>
                <a:cs typeface="Arial" pitchFamily="34" charset="0"/>
              </a:rPr>
              <a:t>facilities, </a:t>
            </a:r>
            <a:endParaRPr lang="en-US" sz="2400" dirty="0" smtClean="0">
              <a:latin typeface="Arial" pitchFamily="34" charset="0"/>
              <a:cs typeface="Arial" pitchFamily="34" charset="0"/>
            </a:endParaRPr>
          </a:p>
          <a:p>
            <a:pPr lvl="1"/>
            <a:r>
              <a:rPr lang="en-US" sz="2400" dirty="0" smtClean="0">
                <a:latin typeface="Arial" pitchFamily="34" charset="0"/>
                <a:cs typeface="Arial" pitchFamily="34" charset="0"/>
              </a:rPr>
              <a:t>availability </a:t>
            </a:r>
            <a:r>
              <a:rPr lang="en-US" sz="2400" dirty="0">
                <a:latin typeface="Arial" pitchFamily="34" charset="0"/>
                <a:cs typeface="Arial" pitchFamily="34" charset="0"/>
              </a:rPr>
              <a:t>of  </a:t>
            </a:r>
            <a:r>
              <a:rPr lang="en-US" sz="2400" dirty="0" err="1" smtClean="0">
                <a:latin typeface="Arial" pitchFamily="34" charset="0"/>
                <a:cs typeface="Arial" pitchFamily="34" charset="0"/>
              </a:rPr>
              <a:t>labour</a:t>
            </a:r>
            <a:r>
              <a:rPr lang="en-US" sz="2400" dirty="0" smtClean="0">
                <a:latin typeface="Arial" pitchFamily="34" charset="0"/>
                <a:cs typeface="Arial" pitchFamily="34" charset="0"/>
              </a:rPr>
              <a:t> </a:t>
            </a:r>
          </a:p>
          <a:p>
            <a:pPr lvl="1"/>
            <a:r>
              <a:rPr lang="en-US" sz="2400" dirty="0" smtClean="0">
                <a:latin typeface="Arial" pitchFamily="34" charset="0"/>
                <a:cs typeface="Arial" pitchFamily="34" charset="0"/>
              </a:rPr>
              <a:t>political </a:t>
            </a:r>
            <a:r>
              <a:rPr lang="en-US" sz="2400" dirty="0" smtClean="0">
                <a:latin typeface="Arial" pitchFamily="34" charset="0"/>
                <a:cs typeface="Arial" pitchFamily="34" charset="0"/>
              </a:rPr>
              <a:t>or legal considerations.</a:t>
            </a:r>
            <a:endParaRPr lang="en-US" sz="2400" dirty="0">
              <a:latin typeface="Arial" pitchFamily="34" charset="0"/>
              <a:cs typeface="Arial" pitchFamily="34" charset="0"/>
            </a:endParaRPr>
          </a:p>
        </p:txBody>
      </p:sp>
      <p:sp>
        <p:nvSpPr>
          <p:cNvPr id="3" name="Title 2"/>
          <p:cNvSpPr>
            <a:spLocks noGrp="1"/>
          </p:cNvSpPr>
          <p:nvPr>
            <p:ph type="title"/>
          </p:nvPr>
        </p:nvSpPr>
        <p:spPr/>
        <p:txBody>
          <a:bodyPr>
            <a:normAutofit/>
          </a:bodyPr>
          <a:lstStyle/>
          <a:p>
            <a:r>
              <a:rPr lang="en-US" sz="3600" dirty="0" err="1" smtClean="0">
                <a:solidFill>
                  <a:srgbClr val="FF0000"/>
                </a:solidFill>
                <a:latin typeface="Arial" pitchFamily="34" charset="0"/>
                <a:cs typeface="Arial" pitchFamily="34" charset="0"/>
              </a:rPr>
              <a:t>Contd</a:t>
            </a:r>
            <a:r>
              <a:rPr lang="en-US" sz="3600" dirty="0" smtClean="0">
                <a:solidFill>
                  <a:srgbClr val="FF0000"/>
                </a:solidFill>
                <a:latin typeface="Arial" pitchFamily="34" charset="0"/>
                <a:cs typeface="Arial" pitchFamily="34" charset="0"/>
              </a:rPr>
              <a:t>…</a:t>
            </a:r>
            <a:endParaRPr lang="en-US" sz="3600" dirty="0">
              <a:solidFill>
                <a:srgbClr val="FF0000"/>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latin typeface="Arial" pitchFamily="34" charset="0"/>
                <a:cs typeface="Arial" pitchFamily="34" charset="0"/>
              </a:rPr>
              <a:t>Topography and ground elevations</a:t>
            </a:r>
          </a:p>
          <a:p>
            <a:r>
              <a:rPr lang="en-US" sz="2800" dirty="0" smtClean="0">
                <a:latin typeface="Arial" pitchFamily="34" charset="0"/>
                <a:cs typeface="Arial" pitchFamily="34" charset="0"/>
              </a:rPr>
              <a:t>Soil</a:t>
            </a:r>
          </a:p>
          <a:p>
            <a:r>
              <a:rPr lang="en-US" sz="2800" dirty="0" smtClean="0">
                <a:latin typeface="Arial" pitchFamily="34" charset="0"/>
                <a:cs typeface="Arial" pitchFamily="34" charset="0"/>
              </a:rPr>
              <a:t>Water supply, quantity and dynamics</a:t>
            </a:r>
          </a:p>
          <a:p>
            <a:r>
              <a:rPr lang="en-US" sz="2800" dirty="0" smtClean="0">
                <a:latin typeface="Arial" pitchFamily="34" charset="0"/>
                <a:cs typeface="Arial" pitchFamily="34" charset="0"/>
              </a:rPr>
              <a:t>Physical and chemical features of Water</a:t>
            </a:r>
          </a:p>
          <a:p>
            <a:r>
              <a:rPr lang="en-US" sz="2800" dirty="0" smtClean="0">
                <a:latin typeface="Arial" pitchFamily="34" charset="0"/>
                <a:cs typeface="Arial" pitchFamily="34" charset="0"/>
              </a:rPr>
              <a:t>Productivity</a:t>
            </a:r>
          </a:p>
          <a:p>
            <a:r>
              <a:rPr lang="en-US" sz="2800" dirty="0" smtClean="0">
                <a:latin typeface="Arial" pitchFamily="34" charset="0"/>
                <a:cs typeface="Arial" pitchFamily="34" charset="0"/>
              </a:rPr>
              <a:t>Type </a:t>
            </a:r>
            <a:r>
              <a:rPr lang="en-US" sz="2800" dirty="0" smtClean="0">
                <a:latin typeface="Arial" pitchFamily="34" charset="0"/>
                <a:cs typeface="Arial" pitchFamily="34" charset="0"/>
              </a:rPr>
              <a:t>and density of vegetation</a:t>
            </a:r>
          </a:p>
          <a:p>
            <a:pPr>
              <a:buNone/>
            </a:pPr>
            <a:endParaRPr lang="en-US" dirty="0"/>
          </a:p>
        </p:txBody>
      </p:sp>
      <p:sp>
        <p:nvSpPr>
          <p:cNvPr id="3" name="Title 2"/>
          <p:cNvSpPr>
            <a:spLocks noGrp="1"/>
          </p:cNvSpPr>
          <p:nvPr>
            <p:ph type="title"/>
          </p:nvPr>
        </p:nvSpPr>
        <p:spPr/>
        <p:txBody>
          <a:bodyPr>
            <a:normAutofit fontScale="90000"/>
          </a:bodyPr>
          <a:lstStyle/>
          <a:p>
            <a:r>
              <a:rPr lang="en-US" u="sng" dirty="0" smtClean="0"/>
              <a:t/>
            </a:r>
            <a:br>
              <a:rPr lang="en-US" u="sng" dirty="0" smtClean="0"/>
            </a:br>
            <a:r>
              <a:rPr lang="en-US" sz="4000" dirty="0" smtClean="0">
                <a:solidFill>
                  <a:srgbClr val="FF0000"/>
                </a:solidFill>
                <a:latin typeface="Arial" pitchFamily="34" charset="0"/>
                <a:cs typeface="Arial" pitchFamily="34" charset="0"/>
              </a:rPr>
              <a:t>Main environmental factors</a:t>
            </a:r>
            <a:br>
              <a:rPr lang="en-US" sz="4000" dirty="0" smtClean="0">
                <a:solidFill>
                  <a:srgbClr val="FF0000"/>
                </a:solidFill>
                <a:latin typeface="Arial" pitchFamily="34" charset="0"/>
                <a:cs typeface="Arial" pitchFamily="34" charset="0"/>
              </a:rPr>
            </a:br>
            <a:endParaRPr lang="en-US" sz="4000" dirty="0">
              <a:solidFill>
                <a:srgbClr val="FF0000"/>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Arial" pitchFamily="34" charset="0"/>
                <a:cs typeface="Arial" pitchFamily="34" charset="0"/>
              </a:rPr>
              <a:t>Social </a:t>
            </a:r>
            <a:r>
              <a:rPr lang="en-US" sz="2800" dirty="0" smtClean="0">
                <a:latin typeface="Arial" pitchFamily="34" charset="0"/>
                <a:cs typeface="Arial" pitchFamily="34" charset="0"/>
              </a:rPr>
              <a:t>and religious </a:t>
            </a:r>
            <a:r>
              <a:rPr lang="en-US" sz="2800" dirty="0" smtClean="0">
                <a:latin typeface="Arial" pitchFamily="34" charset="0"/>
                <a:cs typeface="Arial" pitchFamily="34" charset="0"/>
              </a:rPr>
              <a:t>customs</a:t>
            </a:r>
          </a:p>
          <a:p>
            <a:r>
              <a:rPr lang="en-US" sz="2800" dirty="0" smtClean="0">
                <a:latin typeface="Arial" pitchFamily="34" charset="0"/>
                <a:cs typeface="Arial" pitchFamily="34" charset="0"/>
              </a:rPr>
              <a:t>Consumer preference</a:t>
            </a:r>
          </a:p>
          <a:p>
            <a:r>
              <a:rPr lang="en-US" sz="2800" dirty="0" smtClean="0">
                <a:latin typeface="Arial" pitchFamily="34" charset="0"/>
                <a:cs typeface="Arial" pitchFamily="34" charset="0"/>
              </a:rPr>
              <a:t>Nature </a:t>
            </a:r>
            <a:r>
              <a:rPr lang="en-US" sz="2800" dirty="0" smtClean="0">
                <a:latin typeface="Arial" pitchFamily="34" charset="0"/>
                <a:cs typeface="Arial" pitchFamily="34" charset="0"/>
              </a:rPr>
              <a:t>of manpower (</a:t>
            </a:r>
            <a:r>
              <a:rPr lang="en-US" sz="2800" dirty="0" err="1" smtClean="0">
                <a:latin typeface="Arial" pitchFamily="34" charset="0"/>
                <a:cs typeface="Arial" pitchFamily="34" charset="0"/>
              </a:rPr>
              <a:t>labour</a:t>
            </a:r>
            <a:r>
              <a:rPr lang="en-US" sz="2800" dirty="0" smtClean="0">
                <a:latin typeface="Arial" pitchFamily="34" charset="0"/>
                <a:cs typeface="Arial" pitchFamily="34" charset="0"/>
              </a:rPr>
              <a:t>) - quality and quantity </a:t>
            </a:r>
            <a:r>
              <a:rPr lang="en-US" sz="2800" dirty="0" smtClean="0">
                <a:latin typeface="Arial" pitchFamily="34" charset="0"/>
                <a:cs typeface="Arial" pitchFamily="34" charset="0"/>
              </a:rPr>
              <a:t>– available</a:t>
            </a:r>
          </a:p>
          <a:p>
            <a:r>
              <a:rPr lang="en-US" sz="2800" dirty="0" smtClean="0">
                <a:latin typeface="Arial" pitchFamily="34" charset="0"/>
                <a:cs typeface="Arial" pitchFamily="34" charset="0"/>
              </a:rPr>
              <a:t>Transportation </a:t>
            </a:r>
            <a:r>
              <a:rPr lang="en-US" sz="2800" dirty="0" smtClean="0">
                <a:latin typeface="Arial" pitchFamily="34" charset="0"/>
                <a:cs typeface="Arial" pitchFamily="34" charset="0"/>
              </a:rPr>
              <a:t>and communication facilities; i.e. infrastructure facilities; accessibility and nearness to market; and also costs and availability of construction materials.</a:t>
            </a:r>
            <a:endParaRPr lang="en-US" sz="2800" dirty="0">
              <a:latin typeface="Arial" pitchFamily="34" charset="0"/>
              <a:cs typeface="Arial" pitchFamily="34" charset="0"/>
            </a:endParaRPr>
          </a:p>
        </p:txBody>
      </p:sp>
      <p:sp>
        <p:nvSpPr>
          <p:cNvPr id="3" name="Title 2"/>
          <p:cNvSpPr>
            <a:spLocks noGrp="1"/>
          </p:cNvSpPr>
          <p:nvPr>
            <p:ph type="title"/>
          </p:nvPr>
        </p:nvSpPr>
        <p:spPr/>
        <p:txBody>
          <a:bodyPr>
            <a:normAutofit fontScale="90000"/>
          </a:bodyPr>
          <a:lstStyle/>
          <a:p>
            <a:r>
              <a:rPr lang="en-US" u="sng" dirty="0" smtClean="0"/>
              <a:t/>
            </a:r>
            <a:br>
              <a:rPr lang="en-US" u="sng" dirty="0" smtClean="0"/>
            </a:br>
            <a:r>
              <a:rPr lang="en-US" sz="4000" dirty="0" smtClean="0">
                <a:solidFill>
                  <a:srgbClr val="FF0000"/>
                </a:solidFill>
                <a:latin typeface="Arial" pitchFamily="34" charset="0"/>
                <a:cs typeface="Arial" pitchFamily="34" charset="0"/>
              </a:rPr>
              <a:t>Socio-economic considerations</a:t>
            </a:r>
            <a:r>
              <a:rPr lang="en-US" sz="4000" dirty="0" smtClean="0">
                <a:latin typeface="Arial" pitchFamily="34" charset="0"/>
                <a:cs typeface="Arial" pitchFamily="34" charset="0"/>
              </a:rPr>
              <a:t/>
            </a:r>
            <a:br>
              <a:rPr lang="en-US" sz="4000" dirty="0" smtClean="0">
                <a:latin typeface="Arial" pitchFamily="34" charset="0"/>
                <a:cs typeface="Arial" pitchFamily="34" charset="0"/>
              </a:rPr>
            </a:br>
            <a:endParaRPr lang="en-US" sz="40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126</TotalTime>
  <Words>825</Words>
  <Application>Microsoft Office PowerPoint</Application>
  <PresentationFormat>On-screen Show (4:3)</PresentationFormat>
  <Paragraphs>73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Lucida Sans Unicode</vt:lpstr>
      <vt:lpstr>Verdana</vt:lpstr>
      <vt:lpstr>Wingdings 2</vt:lpstr>
      <vt:lpstr>Wingdings 3</vt:lpstr>
      <vt:lpstr>Concourse</vt:lpstr>
      <vt:lpstr>Site Selection for Aquaculture</vt:lpstr>
      <vt:lpstr> I N T R O D U C T I O N </vt:lpstr>
      <vt:lpstr> Sites suited for aquaculture and culture types </vt:lpstr>
      <vt:lpstr>Contd..</vt:lpstr>
      <vt:lpstr>Contd..</vt:lpstr>
      <vt:lpstr>FACTORS AFFECTING SITE SELECTION IN AQUACULTURE</vt:lpstr>
      <vt:lpstr>Contd…</vt:lpstr>
      <vt:lpstr> Main environmental factors </vt:lpstr>
      <vt:lpstr> Socio-economic considerations </vt:lpstr>
      <vt:lpstr> Political and legal considerations </vt:lpstr>
      <vt:lpstr>The importance of a good site </vt:lpstr>
      <vt:lpstr>Preliminary decisions</vt:lpstr>
      <vt:lpstr>Contd…</vt:lpstr>
      <vt:lpstr>Major considerations</vt:lpstr>
      <vt:lpstr> How to begin planning your fish farm construction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Site Selection for Aquaculture</dc:title>
  <dc:creator>Dr.Noor</dc:creator>
  <cp:lastModifiedBy>Noor</cp:lastModifiedBy>
  <cp:revision>16</cp:revision>
  <dcterms:created xsi:type="dcterms:W3CDTF">2006-08-16T00:00:00Z</dcterms:created>
  <dcterms:modified xsi:type="dcterms:W3CDTF">2015-09-13T10:57:24Z</dcterms:modified>
</cp:coreProperties>
</file>