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handoutMasterIdLst>
    <p:handoutMasterId r:id="rId44"/>
  </p:handoutMasterIdLst>
  <p:sldIdLst>
    <p:sldId id="282" r:id="rId2"/>
    <p:sldId id="285" r:id="rId3"/>
    <p:sldId id="286" r:id="rId4"/>
    <p:sldId id="292" r:id="rId5"/>
    <p:sldId id="256" r:id="rId6"/>
    <p:sldId id="260" r:id="rId7"/>
    <p:sldId id="262" r:id="rId8"/>
    <p:sldId id="295" r:id="rId9"/>
    <p:sldId id="296" r:id="rId10"/>
    <p:sldId id="297" r:id="rId11"/>
    <p:sldId id="298" r:id="rId12"/>
    <p:sldId id="299" r:id="rId13"/>
    <p:sldId id="300" r:id="rId14"/>
    <p:sldId id="301" r:id="rId15"/>
    <p:sldId id="261" r:id="rId16"/>
    <p:sldId id="278" r:id="rId17"/>
    <p:sldId id="293" r:id="rId18"/>
    <p:sldId id="267" r:id="rId19"/>
    <p:sldId id="264" r:id="rId20"/>
    <p:sldId id="265" r:id="rId21"/>
    <p:sldId id="266" r:id="rId22"/>
    <p:sldId id="287" r:id="rId23"/>
    <p:sldId id="258" r:id="rId24"/>
    <p:sldId id="259" r:id="rId25"/>
    <p:sldId id="279" r:id="rId26"/>
    <p:sldId id="268" r:id="rId27"/>
    <p:sldId id="269" r:id="rId28"/>
    <p:sldId id="288" r:id="rId29"/>
    <p:sldId id="289" r:id="rId30"/>
    <p:sldId id="270" r:id="rId31"/>
    <p:sldId id="284" r:id="rId32"/>
    <p:sldId id="283" r:id="rId33"/>
    <p:sldId id="257" r:id="rId34"/>
    <p:sldId id="272" r:id="rId35"/>
    <p:sldId id="273" r:id="rId36"/>
    <p:sldId id="271" r:id="rId37"/>
    <p:sldId id="274" r:id="rId38"/>
    <p:sldId id="275" r:id="rId39"/>
    <p:sldId id="280" r:id="rId40"/>
    <p:sldId id="290" r:id="rId41"/>
    <p:sldId id="291" r:id="rId42"/>
    <p:sldId id="294" r:id="rId43"/>
  </p:sldIdLst>
  <p:sldSz cx="9144000" cy="6858000" type="letter"/>
  <p:notesSz cx="6858000" cy="9144000"/>
  <p:defaultTextStyle>
    <a:defPPr>
      <a:defRPr lang="en-US"/>
    </a:defPPr>
    <a:lvl1pPr algn="l" rtl="0" eaLnBrk="0" fontAlgn="base" hangingPunct="0">
      <a:spcBef>
        <a:spcPct val="0"/>
      </a:spcBef>
      <a:spcAft>
        <a:spcPct val="0"/>
      </a:spcAft>
      <a:defRPr sz="2800" kern="1200">
        <a:solidFill>
          <a:srgbClr val="FF0000"/>
        </a:solidFill>
        <a:latin typeface="Verdana" pitchFamily="34" charset="0"/>
        <a:ea typeface="+mn-ea"/>
        <a:cs typeface="+mn-cs"/>
      </a:defRPr>
    </a:lvl1pPr>
    <a:lvl2pPr marL="457200" algn="l" rtl="0" eaLnBrk="0" fontAlgn="base" hangingPunct="0">
      <a:spcBef>
        <a:spcPct val="0"/>
      </a:spcBef>
      <a:spcAft>
        <a:spcPct val="0"/>
      </a:spcAft>
      <a:defRPr sz="2800" kern="1200">
        <a:solidFill>
          <a:srgbClr val="FF0000"/>
        </a:solidFill>
        <a:latin typeface="Verdana" pitchFamily="34" charset="0"/>
        <a:ea typeface="+mn-ea"/>
        <a:cs typeface="+mn-cs"/>
      </a:defRPr>
    </a:lvl2pPr>
    <a:lvl3pPr marL="914400" algn="l" rtl="0" eaLnBrk="0" fontAlgn="base" hangingPunct="0">
      <a:spcBef>
        <a:spcPct val="0"/>
      </a:spcBef>
      <a:spcAft>
        <a:spcPct val="0"/>
      </a:spcAft>
      <a:defRPr sz="2800" kern="1200">
        <a:solidFill>
          <a:srgbClr val="FF0000"/>
        </a:solidFill>
        <a:latin typeface="Verdana" pitchFamily="34" charset="0"/>
        <a:ea typeface="+mn-ea"/>
        <a:cs typeface="+mn-cs"/>
      </a:defRPr>
    </a:lvl3pPr>
    <a:lvl4pPr marL="1371600" algn="l" rtl="0" eaLnBrk="0" fontAlgn="base" hangingPunct="0">
      <a:spcBef>
        <a:spcPct val="0"/>
      </a:spcBef>
      <a:spcAft>
        <a:spcPct val="0"/>
      </a:spcAft>
      <a:defRPr sz="2800" kern="1200">
        <a:solidFill>
          <a:srgbClr val="FF0000"/>
        </a:solidFill>
        <a:latin typeface="Verdana" pitchFamily="34" charset="0"/>
        <a:ea typeface="+mn-ea"/>
        <a:cs typeface="+mn-cs"/>
      </a:defRPr>
    </a:lvl4pPr>
    <a:lvl5pPr marL="1828800" algn="l" rtl="0" eaLnBrk="0" fontAlgn="base" hangingPunct="0">
      <a:spcBef>
        <a:spcPct val="0"/>
      </a:spcBef>
      <a:spcAft>
        <a:spcPct val="0"/>
      </a:spcAft>
      <a:defRPr sz="2800" kern="1200">
        <a:solidFill>
          <a:srgbClr val="FF0000"/>
        </a:solidFill>
        <a:latin typeface="Verdana" pitchFamily="34" charset="0"/>
        <a:ea typeface="+mn-ea"/>
        <a:cs typeface="+mn-cs"/>
      </a:defRPr>
    </a:lvl5pPr>
    <a:lvl6pPr marL="2286000" algn="l" defTabSz="914400" rtl="0" eaLnBrk="1" latinLnBrk="0" hangingPunct="1">
      <a:defRPr sz="2800" kern="1200">
        <a:solidFill>
          <a:srgbClr val="FF0000"/>
        </a:solidFill>
        <a:latin typeface="Verdana" pitchFamily="34" charset="0"/>
        <a:ea typeface="+mn-ea"/>
        <a:cs typeface="+mn-cs"/>
      </a:defRPr>
    </a:lvl6pPr>
    <a:lvl7pPr marL="2743200" algn="l" defTabSz="914400" rtl="0" eaLnBrk="1" latinLnBrk="0" hangingPunct="1">
      <a:defRPr sz="2800" kern="1200">
        <a:solidFill>
          <a:srgbClr val="FF0000"/>
        </a:solidFill>
        <a:latin typeface="Verdana" pitchFamily="34" charset="0"/>
        <a:ea typeface="+mn-ea"/>
        <a:cs typeface="+mn-cs"/>
      </a:defRPr>
    </a:lvl7pPr>
    <a:lvl8pPr marL="3200400" algn="l" defTabSz="914400" rtl="0" eaLnBrk="1" latinLnBrk="0" hangingPunct="1">
      <a:defRPr sz="2800" kern="1200">
        <a:solidFill>
          <a:srgbClr val="FF0000"/>
        </a:solidFill>
        <a:latin typeface="Verdana" pitchFamily="34" charset="0"/>
        <a:ea typeface="+mn-ea"/>
        <a:cs typeface="+mn-cs"/>
      </a:defRPr>
    </a:lvl8pPr>
    <a:lvl9pPr marL="3657600" algn="l" defTabSz="914400" rtl="0" eaLnBrk="1" latinLnBrk="0" hangingPunct="1">
      <a:defRPr sz="2800" kern="1200">
        <a:solidFill>
          <a:srgbClr val="FF0000"/>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DFA40"/>
    <a:srgbClr val="CC0000"/>
    <a:srgbClr val="F9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71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defRPr>
            </a:lvl1pPr>
          </a:lstStyle>
          <a:p>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defRPr>
            </a:lvl1pPr>
          </a:lstStyle>
          <a:p>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defRPr>
            </a:lvl1pPr>
          </a:lstStyle>
          <a:p>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charset="0"/>
              </a:defRPr>
            </a:lvl1pPr>
          </a:lstStyle>
          <a:p>
            <a:fld id="{EB4EB0E9-9771-43CD-AA84-8F037940BA15}" type="slidenum">
              <a:rPr lang="en-US"/>
              <a:pPr/>
              <a:t>‹#›</a:t>
            </a:fld>
            <a:endParaRPr lang="en-US"/>
          </a:p>
        </p:txBody>
      </p:sp>
    </p:spTree>
    <p:extLst>
      <p:ext uri="{BB962C8B-B14F-4D97-AF65-F5344CB8AC3E}">
        <p14:creationId xmlns:p14="http://schemas.microsoft.com/office/powerpoint/2010/main" val="10455871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8763" cy="6851650"/>
            <a:chOff x="1" y="0"/>
            <a:chExt cx="5763" cy="4316"/>
          </a:xfrm>
        </p:grpSpPr>
        <p:sp>
          <p:nvSpPr>
            <p:cNvPr id="4915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158" name="Group 6"/>
            <p:cNvGrpSpPr>
              <a:grpSpLocks/>
            </p:cNvGrpSpPr>
            <p:nvPr/>
          </p:nvGrpSpPr>
          <p:grpSpPr bwMode="auto">
            <a:xfrm>
              <a:off x="288" y="0"/>
              <a:ext cx="5098" cy="4316"/>
              <a:chOff x="288" y="0"/>
              <a:chExt cx="5098" cy="4316"/>
            </a:xfrm>
          </p:grpSpPr>
          <p:sp>
            <p:nvSpPr>
              <p:cNvPr id="4915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7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5"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6"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8"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9"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183" name="Group 31"/>
            <p:cNvGrpSpPr>
              <a:grpSpLocks/>
            </p:cNvGrpSpPr>
            <p:nvPr/>
          </p:nvGrpSpPr>
          <p:grpSpPr bwMode="auto">
            <a:xfrm>
              <a:off x="1" y="392"/>
              <a:ext cx="5758" cy="1571"/>
              <a:chOff x="1" y="392"/>
              <a:chExt cx="5758" cy="1571"/>
            </a:xfrm>
          </p:grpSpPr>
          <p:sp>
            <p:nvSpPr>
              <p:cNvPr id="491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8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9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9193" name="Rectangle 41"/>
          <p:cNvSpPr>
            <a:spLocks noGrp="1" noChangeArrowheads="1"/>
          </p:cNvSpPr>
          <p:nvPr>
            <p:ph type="dt" sz="quarter" idx="2"/>
          </p:nvPr>
        </p:nvSpPr>
        <p:spPr/>
        <p:txBody>
          <a:bodyPr/>
          <a:lstStyle>
            <a:lvl1pPr>
              <a:defRPr/>
            </a:lvl1pPr>
          </a:lstStyle>
          <a:p>
            <a:endParaRPr lang="en-US"/>
          </a:p>
        </p:txBody>
      </p:sp>
      <p:sp>
        <p:nvSpPr>
          <p:cNvPr id="49194" name="Rectangle 42"/>
          <p:cNvSpPr>
            <a:spLocks noGrp="1" noChangeArrowheads="1"/>
          </p:cNvSpPr>
          <p:nvPr>
            <p:ph type="ftr" sz="quarter" idx="3"/>
          </p:nvPr>
        </p:nvSpPr>
        <p:spPr/>
        <p:txBody>
          <a:bodyPr/>
          <a:lstStyle>
            <a:lvl1pPr>
              <a:defRPr/>
            </a:lvl1pPr>
          </a:lstStyle>
          <a:p>
            <a:endParaRPr lang="en-US"/>
          </a:p>
        </p:txBody>
      </p:sp>
      <p:sp>
        <p:nvSpPr>
          <p:cNvPr id="49195" name="Rectangle 43"/>
          <p:cNvSpPr>
            <a:spLocks noGrp="1" noChangeArrowheads="1"/>
          </p:cNvSpPr>
          <p:nvPr>
            <p:ph type="sldNum" sz="quarter" idx="4"/>
          </p:nvPr>
        </p:nvSpPr>
        <p:spPr/>
        <p:txBody>
          <a:bodyPr/>
          <a:lstStyle>
            <a:lvl1pPr>
              <a:defRPr/>
            </a:lvl1pPr>
          </a:lstStyle>
          <a:p>
            <a:fld id="{1F9035EF-D35D-4B96-AB1C-BF9408F2A361}"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821C51-7158-40B1-9054-37C735556CF8}" type="slidenum">
              <a:rPr lang="en-US"/>
              <a:pPr/>
              <a:t>‹#›</a:t>
            </a:fld>
            <a:endParaRPr lang="en-US"/>
          </a:p>
        </p:txBody>
      </p:sp>
    </p:spTree>
    <p:extLst>
      <p:ext uri="{BB962C8B-B14F-4D97-AF65-F5344CB8AC3E}">
        <p14:creationId xmlns:p14="http://schemas.microsoft.com/office/powerpoint/2010/main" val="250589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5F425B-83F7-44D9-B86B-4F35DB47FECC}" type="slidenum">
              <a:rPr lang="en-US"/>
              <a:pPr/>
              <a:t>‹#›</a:t>
            </a:fld>
            <a:endParaRPr lang="en-US"/>
          </a:p>
        </p:txBody>
      </p:sp>
    </p:spTree>
    <p:extLst>
      <p:ext uri="{BB962C8B-B14F-4D97-AF65-F5344CB8AC3E}">
        <p14:creationId xmlns:p14="http://schemas.microsoft.com/office/powerpoint/2010/main" val="352625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A43409-9AED-430E-BDEE-596335200FCF}" type="slidenum">
              <a:rPr lang="en-US"/>
              <a:pPr/>
              <a:t>‹#›</a:t>
            </a:fld>
            <a:endParaRPr lang="en-US"/>
          </a:p>
        </p:txBody>
      </p:sp>
    </p:spTree>
    <p:extLst>
      <p:ext uri="{BB962C8B-B14F-4D97-AF65-F5344CB8AC3E}">
        <p14:creationId xmlns:p14="http://schemas.microsoft.com/office/powerpoint/2010/main" val="77056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27B87-F400-4D6A-B601-628D9B9FB86B}" type="slidenum">
              <a:rPr lang="en-US"/>
              <a:pPr/>
              <a:t>‹#›</a:t>
            </a:fld>
            <a:endParaRPr lang="en-US"/>
          </a:p>
        </p:txBody>
      </p:sp>
    </p:spTree>
    <p:extLst>
      <p:ext uri="{BB962C8B-B14F-4D97-AF65-F5344CB8AC3E}">
        <p14:creationId xmlns:p14="http://schemas.microsoft.com/office/powerpoint/2010/main" val="175662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BA8A24-EFEF-4CCB-A7A9-ED79181FC3E8}" type="slidenum">
              <a:rPr lang="en-US"/>
              <a:pPr/>
              <a:t>‹#›</a:t>
            </a:fld>
            <a:endParaRPr lang="en-US"/>
          </a:p>
        </p:txBody>
      </p:sp>
    </p:spTree>
    <p:extLst>
      <p:ext uri="{BB962C8B-B14F-4D97-AF65-F5344CB8AC3E}">
        <p14:creationId xmlns:p14="http://schemas.microsoft.com/office/powerpoint/2010/main" val="9982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1DB4E1-E957-4583-BCBD-210BEF164B00}" type="slidenum">
              <a:rPr lang="en-US"/>
              <a:pPr/>
              <a:t>‹#›</a:t>
            </a:fld>
            <a:endParaRPr lang="en-US"/>
          </a:p>
        </p:txBody>
      </p:sp>
    </p:spTree>
    <p:extLst>
      <p:ext uri="{BB962C8B-B14F-4D97-AF65-F5344CB8AC3E}">
        <p14:creationId xmlns:p14="http://schemas.microsoft.com/office/powerpoint/2010/main" val="194773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ACD51E-F700-4B5B-A5EC-19C5BB9E6935}" type="slidenum">
              <a:rPr lang="en-US"/>
              <a:pPr/>
              <a:t>‹#›</a:t>
            </a:fld>
            <a:endParaRPr lang="en-US"/>
          </a:p>
        </p:txBody>
      </p:sp>
    </p:spTree>
    <p:extLst>
      <p:ext uri="{BB962C8B-B14F-4D97-AF65-F5344CB8AC3E}">
        <p14:creationId xmlns:p14="http://schemas.microsoft.com/office/powerpoint/2010/main" val="266503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CF5CB0-6395-47B9-BAD0-FD3ED3881EBA}" type="slidenum">
              <a:rPr lang="en-US"/>
              <a:pPr/>
              <a:t>‹#›</a:t>
            </a:fld>
            <a:endParaRPr lang="en-US"/>
          </a:p>
        </p:txBody>
      </p:sp>
    </p:spTree>
    <p:extLst>
      <p:ext uri="{BB962C8B-B14F-4D97-AF65-F5344CB8AC3E}">
        <p14:creationId xmlns:p14="http://schemas.microsoft.com/office/powerpoint/2010/main" val="263271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7243C4-5A6C-4F0B-A241-50FE7F15001C}" type="slidenum">
              <a:rPr lang="en-US"/>
              <a:pPr/>
              <a:t>‹#›</a:t>
            </a:fld>
            <a:endParaRPr lang="en-US"/>
          </a:p>
        </p:txBody>
      </p:sp>
    </p:spTree>
    <p:extLst>
      <p:ext uri="{BB962C8B-B14F-4D97-AF65-F5344CB8AC3E}">
        <p14:creationId xmlns:p14="http://schemas.microsoft.com/office/powerpoint/2010/main" val="211066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1784B6-4ACB-42B7-8B31-6F8C61FCCB8B}" type="slidenum">
              <a:rPr lang="en-US"/>
              <a:pPr/>
              <a:t>‹#›</a:t>
            </a:fld>
            <a:endParaRPr lang="en-US"/>
          </a:p>
        </p:txBody>
      </p:sp>
    </p:spTree>
    <p:extLst>
      <p:ext uri="{BB962C8B-B14F-4D97-AF65-F5344CB8AC3E}">
        <p14:creationId xmlns:p14="http://schemas.microsoft.com/office/powerpoint/2010/main" val="73149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8130" name="Group 2"/>
          <p:cNvGrpSpPr>
            <a:grpSpLocks/>
          </p:cNvGrpSpPr>
          <p:nvPr/>
        </p:nvGrpSpPr>
        <p:grpSpPr bwMode="auto">
          <a:xfrm>
            <a:off x="1588" y="0"/>
            <a:ext cx="9148762" cy="6851650"/>
            <a:chOff x="1" y="0"/>
            <a:chExt cx="5763" cy="4316"/>
          </a:xfrm>
        </p:grpSpPr>
        <p:sp>
          <p:nvSpPr>
            <p:cNvPr id="48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134" name="Group 6"/>
            <p:cNvGrpSpPr>
              <a:grpSpLocks/>
            </p:cNvGrpSpPr>
            <p:nvPr/>
          </p:nvGrpSpPr>
          <p:grpSpPr bwMode="auto">
            <a:xfrm>
              <a:off x="288" y="0"/>
              <a:ext cx="5098" cy="4316"/>
              <a:chOff x="288" y="0"/>
              <a:chExt cx="5098" cy="4316"/>
            </a:xfrm>
          </p:grpSpPr>
          <p:sp>
            <p:nvSpPr>
              <p:cNvPr id="48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8159" name="Group 31"/>
            <p:cNvGrpSpPr>
              <a:grpSpLocks/>
            </p:cNvGrpSpPr>
            <p:nvPr/>
          </p:nvGrpSpPr>
          <p:grpSpPr bwMode="auto">
            <a:xfrm>
              <a:off x="1" y="392"/>
              <a:ext cx="5758" cy="1571"/>
              <a:chOff x="1" y="392"/>
              <a:chExt cx="5758" cy="1571"/>
            </a:xfrm>
          </p:grpSpPr>
          <p:sp>
            <p:nvSpPr>
              <p:cNvPr id="481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6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8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00000"/>
                  </a:outerShdw>
                </a:effectLst>
              </a:defRPr>
            </a:lvl1pPr>
          </a:lstStyle>
          <a:p>
            <a:endParaRPr lang="en-US"/>
          </a:p>
        </p:txBody>
      </p:sp>
      <p:sp>
        <p:nvSpPr>
          <p:cNvPr id="48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defRPr>
            </a:lvl1pPr>
          </a:lstStyle>
          <a:p>
            <a:endParaRPr lang="en-US"/>
          </a:p>
        </p:txBody>
      </p:sp>
      <p:sp>
        <p:nvSpPr>
          <p:cNvPr id="48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defRPr>
            </a:lvl1pPr>
          </a:lstStyle>
          <a:p>
            <a:fld id="{9321AC98-EC7D-4C2A-85F7-E32E54B9969D}" type="slidenum">
              <a:rPr lang="en-US"/>
              <a:pPr/>
              <a:t>‹#›</a:t>
            </a:fld>
            <a:endParaRPr lang="en-US"/>
          </a:p>
        </p:txBody>
      </p:sp>
      <p:sp>
        <p:nvSpPr>
          <p:cNvPr id="48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iaid.nih.gov/topics/hivaids/multimediapubs/multimedia/Pages/default.aspx" TargetMode="External"/><Relationship Id="rId1" Type="http://schemas.openxmlformats.org/officeDocument/2006/relationships/slideLayout" Target="../slideLayouts/slideLayout2.xml"/><Relationship Id="rId4" Type="http://schemas.openxmlformats.org/officeDocument/2006/relationships/hyperlink" Target="http://en.wikipedia.org/wiki/Immune_system#Adaptiv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evolution-biology.wikispaces.com/file/view/gem_01_img0019.jpg/185566525/300x200/gem_01_img0019.jpg" TargetMode="External"/><Relationship Id="rId1" Type="http://schemas.openxmlformats.org/officeDocument/2006/relationships/slideLayout" Target="../slideLayouts/slideLayout2.xml"/><Relationship Id="rId6" Type="http://schemas.openxmlformats.org/officeDocument/2006/relationships/hyperlink" Target="http://castellolab.com/wp-content/uploads/2014/12/0981.jpg" TargetMode="External"/><Relationship Id="rId5" Type="http://schemas.openxmlformats.org/officeDocument/2006/relationships/image" Target="../media/image11.png"/><Relationship Id="rId4" Type="http://schemas.openxmlformats.org/officeDocument/2006/relationships/hyperlink" Target="http://earthguide.ucsd.edu/virtualmuseum/images/HIVParticlesonLymphocite.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4800600"/>
            <a:ext cx="7772400" cy="1736725"/>
          </a:xfrm>
        </p:spPr>
        <p:txBody>
          <a:bodyPr/>
          <a:lstStyle/>
          <a:p>
            <a:r>
              <a:rPr lang="en-US" sz="4000" dirty="0" smtClean="0">
                <a:latin typeface="Times New Roman" panose="02020603050405020304" pitchFamily="18" charset="0"/>
                <a:cs typeface="Times New Roman" panose="02020603050405020304" pitchFamily="18" charset="0"/>
              </a:rPr>
              <a:t>Presented By:</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First 15 Students</a:t>
            </a:r>
            <a:endParaRPr lang="en-US" sz="4000" dirty="0">
              <a:latin typeface="Times New Roman" panose="02020603050405020304" pitchFamily="18" charset="0"/>
              <a:cs typeface="Times New Roman" panose="02020603050405020304" pitchFamily="18" charset="0"/>
            </a:endParaRPr>
          </a:p>
        </p:txBody>
      </p:sp>
      <p:pic>
        <p:nvPicPr>
          <p:cNvPr id="4" name="Picture 3" descr="06-23-11-hiv-aids-scrabble-tiles-istock_000014194955xsmall.jpg"/>
          <p:cNvPicPr>
            <a:picLocks noChangeAspect="1"/>
          </p:cNvPicPr>
          <p:nvPr/>
        </p:nvPicPr>
        <p:blipFill>
          <a:blip r:embed="rId2" cstate="print"/>
          <a:stretch>
            <a:fillRect/>
          </a:stretch>
        </p:blipFill>
        <p:spPr>
          <a:xfrm>
            <a:off x="266700" y="197893"/>
            <a:ext cx="8610600" cy="4572000"/>
          </a:xfrm>
          <a:prstGeom prst="rect">
            <a:avLst/>
          </a:prstGeom>
          <a:ln>
            <a:noFill/>
          </a:ln>
          <a:effectLst>
            <a:softEdge rad="112500"/>
          </a:effectLst>
        </p:spPr>
      </p:pic>
    </p:spTree>
    <p:extLst>
      <p:ext uri="{BB962C8B-B14F-4D97-AF65-F5344CB8AC3E}">
        <p14:creationId xmlns:p14="http://schemas.microsoft.com/office/powerpoint/2010/main" val="244013711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FF0000"/>
                </a:solidFill>
                <a:latin typeface="Times New Roman" panose="02020603050405020304" pitchFamily="18" charset="0"/>
                <a:cs typeface="Times New Roman" panose="02020603050405020304" pitchFamily="18" charset="0"/>
              </a:rPr>
              <a:t>Structure of HIV</a:t>
            </a:r>
            <a:endParaRPr lang="en-US" sz="5400" dirty="0"/>
          </a:p>
        </p:txBody>
      </p:sp>
      <p:sp>
        <p:nvSpPr>
          <p:cNvPr id="3" name="Content Placeholder 2"/>
          <p:cNvSpPr>
            <a:spLocks noGrp="1"/>
          </p:cNvSpPr>
          <p:nvPr>
            <p:ph idx="1"/>
          </p:nvPr>
        </p:nvSpPr>
        <p:spPr/>
        <p:txBody>
          <a:bodyPr/>
          <a:lstStyle/>
          <a:p>
            <a:r>
              <a:rPr lang="en-US" i="1" dirty="0">
                <a:solidFill>
                  <a:srgbClr val="FFFF00"/>
                </a:solidFill>
                <a:latin typeface="Times New Roman" panose="02020603050405020304" pitchFamily="18" charset="0"/>
                <a:cs typeface="Times New Roman" panose="02020603050405020304" pitchFamily="18" charset="0"/>
              </a:rPr>
              <a:t>The outer shell of the virus is known as the Viral </a:t>
            </a:r>
            <a:r>
              <a:rPr lang="en-US" i="1" dirty="0" err="1">
                <a:solidFill>
                  <a:srgbClr val="FFFF00"/>
                </a:solidFill>
                <a:latin typeface="Times New Roman" panose="02020603050405020304" pitchFamily="18" charset="0"/>
                <a:cs typeface="Times New Roman" panose="02020603050405020304" pitchFamily="18" charset="0"/>
              </a:rPr>
              <a:t>enevlope</a:t>
            </a:r>
            <a:r>
              <a:rPr lang="en-US" i="1" dirty="0">
                <a:solidFill>
                  <a:srgbClr val="FFFF00"/>
                </a:solidFill>
                <a:latin typeface="Times New Roman" panose="02020603050405020304" pitchFamily="18" charset="0"/>
                <a:cs typeface="Times New Roman" panose="02020603050405020304" pitchFamily="18" charset="0"/>
              </a:rPr>
              <a:t>. Embedded in the viral envelope is a complex protein known as </a:t>
            </a:r>
            <a:r>
              <a:rPr lang="en-US" i="1" dirty="0" err="1">
                <a:solidFill>
                  <a:srgbClr val="FFFF00"/>
                </a:solidFill>
                <a:latin typeface="Times New Roman" panose="02020603050405020304" pitchFamily="18" charset="0"/>
                <a:cs typeface="Times New Roman" panose="02020603050405020304" pitchFamily="18" charset="0"/>
              </a:rPr>
              <a:t>env</a:t>
            </a:r>
            <a:r>
              <a:rPr lang="en-US" i="1" dirty="0">
                <a:solidFill>
                  <a:srgbClr val="FFFF00"/>
                </a:solidFill>
                <a:latin typeface="Times New Roman" panose="02020603050405020304" pitchFamily="18" charset="0"/>
                <a:cs typeface="Times New Roman" panose="02020603050405020304" pitchFamily="18" charset="0"/>
              </a:rPr>
              <a:t> which consists of an outer protruding cap glycoprotein (</a:t>
            </a:r>
            <a:r>
              <a:rPr lang="en-US" i="1" dirty="0" err="1">
                <a:solidFill>
                  <a:srgbClr val="FFFF00"/>
                </a:solidFill>
                <a:latin typeface="Times New Roman" panose="02020603050405020304" pitchFamily="18" charset="0"/>
                <a:cs typeface="Times New Roman" panose="02020603050405020304" pitchFamily="18" charset="0"/>
              </a:rPr>
              <a:t>gp</a:t>
            </a:r>
            <a:r>
              <a:rPr lang="en-US" i="1" dirty="0">
                <a:solidFill>
                  <a:srgbClr val="FFFF00"/>
                </a:solidFill>
                <a:latin typeface="Times New Roman" panose="02020603050405020304" pitchFamily="18" charset="0"/>
                <a:cs typeface="Times New Roman" panose="02020603050405020304" pitchFamily="18" charset="0"/>
              </a:rPr>
              <a:t>) 120, and a stem gp14. Within the viral envelope is an HIV protein called p17(matrix), and within this is the viral core or capsid, which is made of another viral protein p24(core antigen). </a:t>
            </a:r>
          </a:p>
          <a:p>
            <a:endParaRPr lang="en-US" dirty="0"/>
          </a:p>
        </p:txBody>
      </p:sp>
    </p:spTree>
    <p:extLst>
      <p:ext uri="{BB962C8B-B14F-4D97-AF65-F5344CB8AC3E}">
        <p14:creationId xmlns:p14="http://schemas.microsoft.com/office/powerpoint/2010/main" val="245285106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FF0000"/>
                </a:solidFill>
                <a:latin typeface="Times New Roman" panose="02020603050405020304" pitchFamily="18" charset="0"/>
                <a:cs typeface="Times New Roman" panose="02020603050405020304" pitchFamily="18" charset="0"/>
              </a:rPr>
              <a:t>Structural Genes</a:t>
            </a:r>
          </a:p>
        </p:txBody>
      </p:sp>
      <p:sp>
        <p:nvSpPr>
          <p:cNvPr id="3" name="Content Placeholder 2"/>
          <p:cNvSpPr>
            <a:spLocks noGrp="1"/>
          </p:cNvSpPr>
          <p:nvPr>
            <p:ph idx="1"/>
          </p:nvPr>
        </p:nvSpPr>
        <p:spPr/>
        <p:txBody>
          <a:bodyPr/>
          <a:lstStyle/>
          <a:p>
            <a:r>
              <a:rPr lang="en-US" sz="4000" i="1" dirty="0">
                <a:latin typeface="Times New Roman" panose="02020603050405020304" pitchFamily="18" charset="0"/>
                <a:cs typeface="Times New Roman" panose="02020603050405020304" pitchFamily="18" charset="0"/>
              </a:rPr>
              <a:t>Three main structural genes:</a:t>
            </a:r>
          </a:p>
          <a:p>
            <a:pPr lvl="1"/>
            <a:r>
              <a:rPr lang="en-US" sz="3600" i="1" dirty="0">
                <a:solidFill>
                  <a:srgbClr val="FFFF00"/>
                </a:solidFill>
                <a:latin typeface="Times New Roman" panose="02020603050405020304" pitchFamily="18" charset="0"/>
                <a:cs typeface="Times New Roman" panose="02020603050405020304" pitchFamily="18" charset="0"/>
              </a:rPr>
              <a:t>Group Specific </a:t>
            </a:r>
            <a:r>
              <a:rPr lang="en-US" sz="3600" i="1" dirty="0" smtClean="0">
                <a:solidFill>
                  <a:srgbClr val="FFFF00"/>
                </a:solidFill>
                <a:latin typeface="Times New Roman" panose="02020603050405020304" pitchFamily="18" charset="0"/>
                <a:cs typeface="Times New Roman" panose="02020603050405020304" pitchFamily="18" charset="0"/>
              </a:rPr>
              <a:t>Antigen</a:t>
            </a:r>
            <a:endParaRPr lang="en-US" sz="3600" i="1" dirty="0">
              <a:solidFill>
                <a:srgbClr val="FFFF00"/>
              </a:solidFill>
              <a:latin typeface="Times New Roman" panose="02020603050405020304" pitchFamily="18" charset="0"/>
              <a:cs typeface="Times New Roman" panose="02020603050405020304" pitchFamily="18" charset="0"/>
            </a:endParaRPr>
          </a:p>
          <a:p>
            <a:pPr lvl="1"/>
            <a:r>
              <a:rPr lang="en-US" sz="3600" i="1" dirty="0" smtClean="0">
                <a:solidFill>
                  <a:srgbClr val="FFFF00"/>
                </a:solidFill>
                <a:latin typeface="Times New Roman" panose="02020603050405020304" pitchFamily="18" charset="0"/>
                <a:cs typeface="Times New Roman" panose="02020603050405020304" pitchFamily="18" charset="0"/>
              </a:rPr>
              <a:t>Envelope</a:t>
            </a:r>
            <a:endParaRPr lang="en-US" sz="3600" i="1" dirty="0">
              <a:solidFill>
                <a:srgbClr val="FFFF00"/>
              </a:solidFill>
              <a:latin typeface="Times New Roman" panose="02020603050405020304" pitchFamily="18" charset="0"/>
              <a:cs typeface="Times New Roman" panose="02020603050405020304" pitchFamily="18" charset="0"/>
            </a:endParaRPr>
          </a:p>
          <a:p>
            <a:pPr lvl="1"/>
            <a:r>
              <a:rPr lang="en-US" sz="3600" i="1" dirty="0" smtClean="0">
                <a:solidFill>
                  <a:srgbClr val="FFFF00"/>
                </a:solidFill>
                <a:latin typeface="Times New Roman" panose="02020603050405020304" pitchFamily="18" charset="0"/>
                <a:cs typeface="Times New Roman" panose="02020603050405020304" pitchFamily="18" charset="0"/>
              </a:rPr>
              <a:t>Polymerase</a:t>
            </a:r>
            <a:endParaRPr lang="en-US" sz="36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15697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FF0000"/>
                </a:solidFill>
                <a:latin typeface="Times New Roman" panose="02020603050405020304" pitchFamily="18" charset="0"/>
                <a:cs typeface="Times New Roman" panose="02020603050405020304" pitchFamily="18" charset="0"/>
              </a:rPr>
              <a:t>Group Specific </a:t>
            </a:r>
            <a:r>
              <a:rPr lang="en-US" sz="5400" b="1" dirty="0" smtClean="0">
                <a:solidFill>
                  <a:srgbClr val="FF0000"/>
                </a:solidFill>
                <a:latin typeface="Times New Roman" panose="02020603050405020304" pitchFamily="18" charset="0"/>
                <a:cs typeface="Times New Roman" panose="02020603050405020304" pitchFamily="18" charset="0"/>
              </a:rPr>
              <a:t>Antigen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90000"/>
              </a:lnSpc>
            </a:pPr>
            <a:r>
              <a:rPr lang="en-US" i="1" dirty="0">
                <a:solidFill>
                  <a:srgbClr val="FFFF00"/>
                </a:solidFill>
                <a:latin typeface="Times New Roman" panose="02020603050405020304" pitchFamily="18" charset="0"/>
                <a:cs typeface="Times New Roman" panose="02020603050405020304" pitchFamily="18" charset="0"/>
              </a:rPr>
              <a:t>Located in </a:t>
            </a:r>
            <a:r>
              <a:rPr lang="en-US" i="1" dirty="0" smtClean="0">
                <a:solidFill>
                  <a:srgbClr val="FFFF00"/>
                </a:solidFill>
                <a:latin typeface="Times New Roman" panose="02020603050405020304" pitchFamily="18" charset="0"/>
                <a:cs typeface="Times New Roman" panose="02020603050405020304" pitchFamily="18" charset="0"/>
              </a:rPr>
              <a:t>nucleocapsid </a:t>
            </a:r>
            <a:r>
              <a:rPr lang="en-US" i="1" dirty="0">
                <a:solidFill>
                  <a:srgbClr val="FFFF00"/>
                </a:solidFill>
                <a:latin typeface="Times New Roman" panose="02020603050405020304" pitchFamily="18" charset="0"/>
                <a:cs typeface="Times New Roman" panose="02020603050405020304" pitchFamily="18" charset="0"/>
              </a:rPr>
              <a:t>of virus.</a:t>
            </a:r>
          </a:p>
          <a:p>
            <a:pPr>
              <a:lnSpc>
                <a:spcPct val="90000"/>
              </a:lnSpc>
            </a:pPr>
            <a:r>
              <a:rPr lang="en-US" i="1" dirty="0" smtClean="0">
                <a:solidFill>
                  <a:srgbClr val="FFFF00"/>
                </a:solidFill>
                <a:latin typeface="Times New Roman" panose="02020603050405020304" pitchFamily="18" charset="0"/>
                <a:cs typeface="Times New Roman" panose="02020603050405020304" pitchFamily="18" charset="0"/>
              </a:rPr>
              <a:t>Icosahedral </a:t>
            </a:r>
            <a:r>
              <a:rPr lang="en-US" i="1" dirty="0">
                <a:solidFill>
                  <a:srgbClr val="FFFF00"/>
                </a:solidFill>
                <a:latin typeface="Times New Roman" panose="02020603050405020304" pitchFamily="18" charset="0"/>
                <a:cs typeface="Times New Roman" panose="02020603050405020304" pitchFamily="18" charset="0"/>
              </a:rPr>
              <a:t>capsid surrounds the internal nucleic acids made up of p24 andp15.</a:t>
            </a:r>
          </a:p>
          <a:p>
            <a:pPr>
              <a:lnSpc>
                <a:spcPct val="90000"/>
              </a:lnSpc>
            </a:pPr>
            <a:r>
              <a:rPr lang="en-US" i="1" dirty="0">
                <a:solidFill>
                  <a:srgbClr val="FFFF00"/>
                </a:solidFill>
                <a:latin typeface="Times New Roman" panose="02020603050405020304" pitchFamily="18" charset="0"/>
                <a:cs typeface="Times New Roman" panose="02020603050405020304" pitchFamily="18" charset="0"/>
              </a:rPr>
              <a:t>p17 lies between protein core and envelope and is embedded in the internal portion of the envelope.</a:t>
            </a:r>
          </a:p>
          <a:p>
            <a:pPr>
              <a:lnSpc>
                <a:spcPct val="90000"/>
              </a:lnSpc>
            </a:pPr>
            <a:r>
              <a:rPr lang="en-US" i="1" dirty="0">
                <a:solidFill>
                  <a:srgbClr val="FFFF00"/>
                </a:solidFill>
                <a:latin typeface="Times New Roman" panose="02020603050405020304" pitchFamily="18" charset="0"/>
                <a:cs typeface="Times New Roman" panose="02020603050405020304" pitchFamily="18" charset="0"/>
              </a:rPr>
              <a:t>Two additional p55 products, p7 and p9, are nucleic acid binding proteins closely associated with the RNA.</a:t>
            </a:r>
          </a:p>
          <a:p>
            <a:endParaRPr lang="en-US"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000099"/>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latin typeface="Times New Roman" panose="02020603050405020304" pitchFamily="18" charset="0"/>
                <a:cs typeface="Times New Roman" panose="02020603050405020304" pitchFamily="18" charset="0"/>
              </a:rPr>
              <a:t>Envelope</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524000"/>
            <a:ext cx="8839200" cy="5029200"/>
          </a:xfrm>
        </p:spPr>
        <p:txBody>
          <a:bodyPr/>
          <a:lstStyle/>
          <a:p>
            <a:pPr>
              <a:lnSpc>
                <a:spcPct val="80000"/>
              </a:lnSpc>
            </a:pPr>
            <a:r>
              <a:rPr lang="en-US" i="1" dirty="0" smtClean="0">
                <a:solidFill>
                  <a:srgbClr val="FFFF00"/>
                </a:solidFill>
                <a:latin typeface="Times New Roman" panose="02020603050405020304" pitchFamily="18" charset="0"/>
                <a:cs typeface="Times New Roman" panose="02020603050405020304" pitchFamily="18" charset="0"/>
              </a:rPr>
              <a:t>Envelope </a:t>
            </a:r>
            <a:r>
              <a:rPr lang="en-US" i="1" dirty="0">
                <a:solidFill>
                  <a:srgbClr val="FFFF00"/>
                </a:solidFill>
                <a:latin typeface="Times New Roman" panose="02020603050405020304" pitchFamily="18" charset="0"/>
                <a:cs typeface="Times New Roman" panose="02020603050405020304" pitchFamily="18" charset="0"/>
              </a:rPr>
              <a:t>gene codes for envelope proteins gp160, gp120 and gp41.</a:t>
            </a:r>
          </a:p>
          <a:p>
            <a:pPr lvl="1">
              <a:lnSpc>
                <a:spcPct val="80000"/>
              </a:lnSpc>
            </a:pPr>
            <a:r>
              <a:rPr lang="en-US" i="1" dirty="0">
                <a:solidFill>
                  <a:srgbClr val="FFFF00"/>
                </a:solidFill>
                <a:latin typeface="Times New Roman" panose="02020603050405020304" pitchFamily="18" charset="0"/>
                <a:cs typeface="Times New Roman" panose="02020603050405020304" pitchFamily="18" charset="0"/>
              </a:rPr>
              <a:t>These </a:t>
            </a:r>
            <a:r>
              <a:rPr lang="en-US" i="1" dirty="0" smtClean="0">
                <a:solidFill>
                  <a:srgbClr val="FFFF00"/>
                </a:solidFill>
                <a:latin typeface="Times New Roman" panose="02020603050405020304" pitchFamily="18" charset="0"/>
                <a:cs typeface="Times New Roman" panose="02020603050405020304" pitchFamily="18" charset="0"/>
              </a:rPr>
              <a:t>poly proteins </a:t>
            </a:r>
            <a:r>
              <a:rPr lang="en-US" i="1" dirty="0">
                <a:solidFill>
                  <a:srgbClr val="FFFF00"/>
                </a:solidFill>
                <a:latin typeface="Times New Roman" panose="02020603050405020304" pitchFamily="18" charset="0"/>
                <a:cs typeface="Times New Roman" panose="02020603050405020304" pitchFamily="18" charset="0"/>
              </a:rPr>
              <a:t>will eventually be cleaved by proteases to become HIV envelope glycoproteins gp120 and gp41. </a:t>
            </a:r>
          </a:p>
          <a:p>
            <a:pPr lvl="1">
              <a:lnSpc>
                <a:spcPct val="80000"/>
              </a:lnSpc>
            </a:pPr>
            <a:r>
              <a:rPr lang="en-US" i="1" dirty="0">
                <a:solidFill>
                  <a:srgbClr val="FFFF00"/>
                </a:solidFill>
                <a:latin typeface="Times New Roman" panose="02020603050405020304" pitchFamily="18" charset="0"/>
                <a:cs typeface="Times New Roman" panose="02020603050405020304" pitchFamily="18" charset="0"/>
              </a:rPr>
              <a:t>gp160 cleaved to form gp120 and gp41.</a:t>
            </a:r>
          </a:p>
          <a:p>
            <a:pPr lvl="1">
              <a:lnSpc>
                <a:spcPct val="80000"/>
              </a:lnSpc>
            </a:pPr>
            <a:r>
              <a:rPr lang="en-US" i="1" dirty="0">
                <a:solidFill>
                  <a:srgbClr val="FFFF00"/>
                </a:solidFill>
                <a:latin typeface="Times New Roman" panose="02020603050405020304" pitchFamily="18" charset="0"/>
                <a:cs typeface="Times New Roman" panose="02020603050405020304" pitchFamily="18" charset="0"/>
              </a:rPr>
              <a:t>gp120 forms the 72 knobs which protrude from outer envelope.</a:t>
            </a:r>
          </a:p>
          <a:p>
            <a:pPr lvl="1">
              <a:lnSpc>
                <a:spcPct val="80000"/>
              </a:lnSpc>
            </a:pPr>
            <a:r>
              <a:rPr lang="en-US" i="1" dirty="0">
                <a:solidFill>
                  <a:srgbClr val="FFFF00"/>
                </a:solidFill>
                <a:latin typeface="Times New Roman" panose="02020603050405020304" pitchFamily="18" charset="0"/>
                <a:cs typeface="Times New Roman" panose="02020603050405020304" pitchFamily="18" charset="0"/>
              </a:rPr>
              <a:t>gp41 is a </a:t>
            </a:r>
            <a:r>
              <a:rPr lang="en-US" i="1" dirty="0" smtClean="0">
                <a:solidFill>
                  <a:srgbClr val="FFFF00"/>
                </a:solidFill>
                <a:latin typeface="Times New Roman" panose="02020603050405020304" pitchFamily="18" charset="0"/>
                <a:cs typeface="Times New Roman" panose="02020603050405020304" pitchFamily="18" charset="0"/>
              </a:rPr>
              <a:t>trans membrane </a:t>
            </a:r>
            <a:r>
              <a:rPr lang="en-US" i="1" dirty="0">
                <a:solidFill>
                  <a:srgbClr val="FFFF00"/>
                </a:solidFill>
                <a:latin typeface="Times New Roman" panose="02020603050405020304" pitchFamily="18" charset="0"/>
                <a:cs typeface="Times New Roman" panose="02020603050405020304" pitchFamily="18" charset="0"/>
              </a:rPr>
              <a:t>glycoprotein antigen that spans the inner and outer membranes and attaches to gp120.</a:t>
            </a:r>
          </a:p>
          <a:p>
            <a:pPr lvl="1">
              <a:lnSpc>
                <a:spcPct val="80000"/>
              </a:lnSpc>
            </a:pPr>
            <a:r>
              <a:rPr lang="en-US" i="1" dirty="0">
                <a:solidFill>
                  <a:srgbClr val="FFFF00"/>
                </a:solidFill>
                <a:latin typeface="Times New Roman" panose="02020603050405020304" pitchFamily="18" charset="0"/>
                <a:cs typeface="Times New Roman" panose="02020603050405020304" pitchFamily="18" charset="0"/>
              </a:rPr>
              <a:t>gp120 and gp41 both involved with fusion and attachment of HIV to CD4 antigen on host cells</a:t>
            </a:r>
            <a:r>
              <a:rPr lang="en-US" i="1" dirty="0" smtClean="0">
                <a:solidFill>
                  <a:srgbClr val="FFFF00"/>
                </a:solidFill>
                <a:latin typeface="Times New Roman" panose="02020603050405020304" pitchFamily="18" charset="0"/>
                <a:cs typeface="Times New Roman" panose="02020603050405020304" pitchFamily="18" charset="0"/>
              </a:rPr>
              <a:t>.</a:t>
            </a:r>
            <a:endParaRPr lang="en-US"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73887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0000"/>
                </a:solidFill>
                <a:latin typeface="Times New Roman" panose="02020603050405020304" pitchFamily="18" charset="0"/>
                <a:cs typeface="Times New Roman" panose="02020603050405020304" pitchFamily="18" charset="0"/>
              </a:rPr>
              <a:t>Polymerase</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8686800" cy="5029200"/>
          </a:xfrm>
        </p:spPr>
        <p:txBody>
          <a:bodyPr/>
          <a:lstStyle/>
          <a:p>
            <a:r>
              <a:rPr lang="en-US" sz="3600" b="1" i="1" dirty="0" smtClean="0">
                <a:solidFill>
                  <a:srgbClr val="FFFF00"/>
                </a:solidFill>
                <a:latin typeface="Times New Roman" panose="02020603050405020304" pitchFamily="18" charset="0"/>
                <a:cs typeface="Times New Roman" panose="02020603050405020304" pitchFamily="18" charset="0"/>
              </a:rPr>
              <a:t>Polymerase </a:t>
            </a:r>
            <a:r>
              <a:rPr lang="en-US" sz="3600" i="1" dirty="0">
                <a:solidFill>
                  <a:srgbClr val="FFFF00"/>
                </a:solidFill>
                <a:latin typeface="Times New Roman" panose="02020603050405020304" pitchFamily="18" charset="0"/>
                <a:cs typeface="Times New Roman" panose="02020603050405020304" pitchFamily="18" charset="0"/>
              </a:rPr>
              <a:t>codes for p66 and p51 subunits of reverse transcriptase and p31 an endonuclease.</a:t>
            </a:r>
          </a:p>
          <a:p>
            <a:pPr lvl="1"/>
            <a:r>
              <a:rPr lang="en-US" sz="3200" i="1" dirty="0">
                <a:solidFill>
                  <a:srgbClr val="FFFF00"/>
                </a:solidFill>
                <a:latin typeface="Times New Roman" panose="02020603050405020304" pitchFamily="18" charset="0"/>
                <a:cs typeface="Times New Roman" panose="02020603050405020304" pitchFamily="18" charset="0"/>
              </a:rPr>
              <a:t>Located in the core, close to nucleic acids.</a:t>
            </a:r>
          </a:p>
          <a:p>
            <a:pPr lvl="1"/>
            <a:r>
              <a:rPr lang="en-US" sz="3200" i="1" dirty="0">
                <a:solidFill>
                  <a:srgbClr val="FFFF00"/>
                </a:solidFill>
                <a:latin typeface="Times New Roman" panose="02020603050405020304" pitchFamily="18" charset="0"/>
                <a:cs typeface="Times New Roman" panose="02020603050405020304" pitchFamily="18" charset="0"/>
              </a:rPr>
              <a:t>Responsible for conversion of viral RNA into DNA, integration of DNA into host cell DNA and cleavage of protein precursors</a:t>
            </a:r>
            <a:r>
              <a:rPr lang="en-US" sz="3200" i="1" dirty="0" smtClean="0">
                <a:solidFill>
                  <a:srgbClr val="FFFF00"/>
                </a:solidFill>
                <a:latin typeface="Times New Roman" panose="02020603050405020304" pitchFamily="18" charset="0"/>
                <a:cs typeface="Times New Roman" panose="02020603050405020304" pitchFamily="18" charset="0"/>
              </a:rPr>
              <a:t>.</a:t>
            </a:r>
            <a:endParaRPr lang="en-US" sz="32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51253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VIRUS-HIV-immune-cells-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9538"/>
            <a:ext cx="6781800" cy="5291137"/>
          </a:xfrm>
          <a:prstGeom prst="rect">
            <a:avLst/>
          </a:prstGeom>
          <a:noFill/>
          <a:ln w="254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76200" y="746125"/>
            <a:ext cx="2805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T4 or CD4 Cell</a:t>
            </a:r>
          </a:p>
        </p:txBody>
      </p:sp>
      <p:sp>
        <p:nvSpPr>
          <p:cNvPr id="51206" name="Text Box 6"/>
          <p:cNvSpPr txBox="1">
            <a:spLocks noChangeArrowheads="1"/>
          </p:cNvSpPr>
          <p:nvPr/>
        </p:nvSpPr>
        <p:spPr bwMode="auto">
          <a:xfrm>
            <a:off x="6248400" y="746125"/>
            <a:ext cx="2381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Antibodies</a:t>
            </a:r>
          </a:p>
        </p:txBody>
      </p:sp>
      <p:sp>
        <p:nvSpPr>
          <p:cNvPr id="51207" name="Line 7"/>
          <p:cNvSpPr>
            <a:spLocks noChangeShapeType="1"/>
          </p:cNvSpPr>
          <p:nvPr/>
        </p:nvSpPr>
        <p:spPr bwMode="auto">
          <a:xfrm flipH="1">
            <a:off x="6705600" y="1219200"/>
            <a:ext cx="685800" cy="685800"/>
          </a:xfrm>
          <a:prstGeom prst="line">
            <a:avLst/>
          </a:prstGeom>
          <a:noFill/>
          <a:ln w="38100">
            <a:solidFill>
              <a:srgbClr val="EDFA4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Line 10"/>
          <p:cNvSpPr>
            <a:spLocks noChangeShapeType="1"/>
          </p:cNvSpPr>
          <p:nvPr/>
        </p:nvSpPr>
        <p:spPr bwMode="auto">
          <a:xfrm>
            <a:off x="1524000" y="1143000"/>
            <a:ext cx="1676400" cy="1295400"/>
          </a:xfrm>
          <a:prstGeom prst="line">
            <a:avLst/>
          </a:prstGeom>
          <a:noFill/>
          <a:ln w="38100">
            <a:solidFill>
              <a:srgbClr val="EDFA4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11"/>
          <p:cNvSpPr txBox="1">
            <a:spLocks noChangeArrowheads="1"/>
          </p:cNvSpPr>
          <p:nvPr/>
        </p:nvSpPr>
        <p:spPr bwMode="auto">
          <a:xfrm>
            <a:off x="533400" y="79375"/>
            <a:ext cx="7639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Two </a:t>
            </a:r>
            <a:r>
              <a:rPr lang="en-US" sz="3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Key Parts of the Immune System</a:t>
            </a:r>
          </a:p>
        </p:txBody>
      </p:sp>
      <p:sp>
        <p:nvSpPr>
          <p:cNvPr id="51212" name="Text Box 12"/>
          <p:cNvSpPr txBox="1">
            <a:spLocks noChangeArrowheads="1"/>
          </p:cNvSpPr>
          <p:nvPr/>
        </p:nvSpPr>
        <p:spPr bwMode="auto">
          <a:xfrm>
            <a:off x="228600" y="3886200"/>
            <a:ext cx="938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HIV</a:t>
            </a:r>
          </a:p>
        </p:txBody>
      </p:sp>
      <p:sp>
        <p:nvSpPr>
          <p:cNvPr id="51213" name="Line 13"/>
          <p:cNvSpPr>
            <a:spLocks noChangeShapeType="1"/>
          </p:cNvSpPr>
          <p:nvPr/>
        </p:nvSpPr>
        <p:spPr bwMode="auto">
          <a:xfrm flipV="1">
            <a:off x="1143000" y="3886200"/>
            <a:ext cx="457200" cy="228600"/>
          </a:xfrm>
          <a:prstGeom prst="line">
            <a:avLst/>
          </a:prstGeom>
          <a:noFill/>
          <a:ln w="38100">
            <a:solidFill>
              <a:srgbClr val="F960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9825"/>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Healthy T Cell &amp; Infected T Cell</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hlinkClick r:id="rId2"/>
          </p:cNvPr>
          <p:cNvPicPr>
            <a:picLocks noChangeAspect="1"/>
          </p:cNvPicPr>
          <p:nvPr/>
        </p:nvPicPr>
        <p:blipFill>
          <a:blip r:embed="rId3"/>
          <a:stretch>
            <a:fillRect/>
          </a:stretch>
        </p:blipFill>
        <p:spPr>
          <a:xfrm>
            <a:off x="457200" y="990600"/>
            <a:ext cx="7162800" cy="5053509"/>
          </a:xfrm>
          <a:prstGeom prst="rect">
            <a:avLst/>
          </a:prstGeom>
          <a:ln w="28575" cmpd="sng">
            <a:solidFill>
              <a:srgbClr val="800000"/>
            </a:solidFill>
          </a:ln>
        </p:spPr>
      </p:pic>
      <p:sp>
        <p:nvSpPr>
          <p:cNvPr id="5" name="TextBox 4"/>
          <p:cNvSpPr txBox="1"/>
          <p:nvPr/>
        </p:nvSpPr>
        <p:spPr>
          <a:xfrm>
            <a:off x="7721204" y="1143000"/>
            <a:ext cx="1116010" cy="1015663"/>
          </a:xfrm>
          <a:prstGeom prst="rect">
            <a:avLst/>
          </a:prstGeom>
          <a:noFill/>
        </p:spPr>
        <p:txBody>
          <a:bodyPr wrap="none" rtlCol="0">
            <a:spAutoFit/>
          </a:bodyPr>
          <a:lstStyle/>
          <a:p>
            <a:pPr algn="ctr"/>
            <a:r>
              <a:rPr lang="en-US" sz="2000" i="1" dirty="0" smtClean="0">
                <a:solidFill>
                  <a:srgbClr val="FFFF00"/>
                </a:solidFill>
                <a:latin typeface="Times New Roman" panose="02020603050405020304" pitchFamily="18" charset="0"/>
                <a:cs typeface="Times New Roman" panose="02020603050405020304" pitchFamily="18" charset="0"/>
              </a:rPr>
              <a:t>HIV </a:t>
            </a:r>
          </a:p>
          <a:p>
            <a:pPr algn="ctr"/>
            <a:r>
              <a:rPr lang="en-US" sz="2000" i="1" dirty="0" smtClean="0">
                <a:solidFill>
                  <a:srgbClr val="FFFF00"/>
                </a:solidFill>
                <a:latin typeface="Times New Roman" panose="02020603050405020304" pitchFamily="18" charset="0"/>
                <a:cs typeface="Times New Roman" panose="02020603050405020304" pitchFamily="18" charset="0"/>
              </a:rPr>
              <a:t>Particles</a:t>
            </a:r>
          </a:p>
          <a:p>
            <a:pPr algn="ctr"/>
            <a:r>
              <a:rPr lang="en-US" sz="2000" i="1" dirty="0" smtClean="0">
                <a:solidFill>
                  <a:srgbClr val="FFFF00"/>
                </a:solidFill>
                <a:latin typeface="Times New Roman" panose="02020603050405020304" pitchFamily="18" charset="0"/>
                <a:cs typeface="Times New Roman" panose="02020603050405020304" pitchFamily="18" charset="0"/>
              </a:rPr>
              <a:t>(yellow) </a:t>
            </a:r>
            <a:endParaRPr lang="en-US" sz="2000" i="1" dirty="0">
              <a:solidFill>
                <a:srgbClr val="FFFF00"/>
              </a:solidFill>
              <a:latin typeface="Times New Roman" panose="02020603050405020304" pitchFamily="18" charset="0"/>
              <a:cs typeface="Times New Roman" panose="02020603050405020304" pitchFamily="18" charset="0"/>
            </a:endParaRPr>
          </a:p>
        </p:txBody>
      </p:sp>
      <p:sp>
        <p:nvSpPr>
          <p:cNvPr id="6" name="Line 7"/>
          <p:cNvSpPr>
            <a:spLocks noChangeShapeType="1"/>
          </p:cNvSpPr>
          <p:nvPr/>
        </p:nvSpPr>
        <p:spPr bwMode="auto">
          <a:xfrm flipH="1">
            <a:off x="6324600" y="1981200"/>
            <a:ext cx="1447800" cy="533400"/>
          </a:xfrm>
          <a:prstGeom prst="line">
            <a:avLst/>
          </a:prstGeom>
          <a:noFill/>
          <a:ln w="38100">
            <a:solidFill>
              <a:srgbClr val="EDFA4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1282890" y="6123484"/>
            <a:ext cx="7848600" cy="707886"/>
          </a:xfrm>
          <a:prstGeom prst="rect">
            <a:avLst/>
          </a:prstGeom>
          <a:noFill/>
        </p:spPr>
        <p:txBody>
          <a:bodyPr wrap="square" rtlCol="0">
            <a:spAutoFit/>
          </a:bodyPr>
          <a:lstStyle/>
          <a:p>
            <a:r>
              <a:rPr lang="en-US" sz="2000"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T4 cell are particularly important in the </a:t>
            </a:r>
            <a:r>
              <a:rPr lang="en-US" sz="2000"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tooltip="Immune system"/>
              </a:rPr>
              <a:t>adaptive </a:t>
            </a:r>
            <a:r>
              <a:rPr lang="en-US" sz="20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tooltip="Immune system"/>
              </a:rPr>
              <a:t>immune system</a:t>
            </a:r>
            <a:r>
              <a:rPr lang="en-US" sz="20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000"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t>
            </a:r>
            <a:r>
              <a:rPr lang="en-US" sz="20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cells help suppress or regulate immune responses</a:t>
            </a:r>
          </a:p>
        </p:txBody>
      </p:sp>
    </p:spTree>
    <p:extLst>
      <p:ext uri="{BB962C8B-B14F-4D97-AF65-F5344CB8AC3E}">
        <p14:creationId xmlns:p14="http://schemas.microsoft.com/office/powerpoint/2010/main" val="317295149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Symptoms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48345"/>
            <a:ext cx="8229600" cy="5257255"/>
          </a:xfrm>
        </p:spPr>
        <p:txBody>
          <a:bodyPr/>
          <a:lstStyle/>
          <a:p>
            <a:r>
              <a:rPr lang="en-US" i="1" dirty="0">
                <a:solidFill>
                  <a:srgbClr val="FFFF00"/>
                </a:solidFill>
                <a:latin typeface="Times New Roman" panose="02020603050405020304" pitchFamily="18" charset="0"/>
                <a:cs typeface="Times New Roman" panose="02020603050405020304" pitchFamily="18" charset="0"/>
              </a:rPr>
              <a:t>When HIV emerges from latency (the period when someone with HIV shows no signs of it) symptoms can include</a:t>
            </a:r>
            <a:r>
              <a:rPr lang="en-US" i="1" dirty="0" smtClean="0">
                <a:solidFill>
                  <a:srgbClr val="FFFF00"/>
                </a:solidFill>
                <a:latin typeface="Times New Roman" panose="02020603050405020304" pitchFamily="18" charset="0"/>
                <a:cs typeface="Times New Roman" panose="02020603050405020304" pitchFamily="18" charset="0"/>
              </a:rPr>
              <a:t>:</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Dry, flaky skin (</a:t>
            </a:r>
            <a:r>
              <a:rPr lang="en-US" sz="2400" i="1" dirty="0" err="1">
                <a:solidFill>
                  <a:srgbClr val="FFFF00"/>
                </a:solidFill>
                <a:latin typeface="Times New Roman" panose="02020603050405020304" pitchFamily="18" charset="0"/>
                <a:cs typeface="Times New Roman" panose="02020603050405020304" pitchFamily="18" charset="0"/>
              </a:rPr>
              <a:t>Xeroderma</a:t>
            </a:r>
            <a:r>
              <a:rPr lang="en-US" sz="2400" i="1" dirty="0">
                <a:solidFill>
                  <a:srgbClr val="FFFF00"/>
                </a:solidFill>
                <a:latin typeface="Times New Roman" panose="02020603050405020304" pitchFamily="18" charset="0"/>
                <a:cs typeface="Times New Roman" panose="02020603050405020304" pitchFamily="18" charset="0"/>
              </a:rPr>
              <a:t>)</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Chronic fatigue</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Fever that comes and goes (Pyrexia)</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Diarrhea that lasts more than a week</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Heavy night sweats (Hyperhidrosis)</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Rapid weight loss</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Swollen lymph nodes</a:t>
            </a:r>
          </a:p>
          <a:p>
            <a:pPr>
              <a:buClr>
                <a:schemeClr val="accent1"/>
              </a:buClr>
              <a:buFont typeface="Wingdings" pitchFamily="2" charset="2"/>
              <a:buChar char="§"/>
            </a:pPr>
            <a:r>
              <a:rPr lang="en-US" sz="2400" i="1" dirty="0">
                <a:solidFill>
                  <a:srgbClr val="FFFF00"/>
                </a:solidFill>
                <a:latin typeface="Times New Roman" panose="02020603050405020304" pitchFamily="18" charset="0"/>
                <a:cs typeface="Times New Roman" panose="02020603050405020304" pitchFamily="18" charset="0"/>
              </a:rPr>
              <a:t>White spots on tongue, mouth &amp; </a:t>
            </a:r>
            <a:r>
              <a:rPr lang="en-US" sz="2400" i="1" dirty="0" smtClean="0">
                <a:solidFill>
                  <a:srgbClr val="FFFF00"/>
                </a:solidFill>
                <a:latin typeface="Times New Roman" panose="02020603050405020304" pitchFamily="18" charset="0"/>
                <a:cs typeface="Times New Roman" panose="02020603050405020304" pitchFamily="18" charset="0"/>
              </a:rPr>
              <a:t>throat</a:t>
            </a:r>
            <a:endParaRPr lang="en-US" sz="2400" i="1" dirty="0">
              <a:solidFill>
                <a:srgbClr val="FFFF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794408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438400" y="349474"/>
            <a:ext cx="45915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HIV Transmission</a:t>
            </a:r>
          </a:p>
        </p:txBody>
      </p:sp>
      <p:sp>
        <p:nvSpPr>
          <p:cNvPr id="56323" name="Text Box 3"/>
          <p:cNvSpPr txBox="1">
            <a:spLocks noChangeArrowheads="1"/>
          </p:cNvSpPr>
          <p:nvPr/>
        </p:nvSpPr>
        <p:spPr bwMode="auto">
          <a:xfrm>
            <a:off x="152400" y="1766888"/>
            <a:ext cx="39941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charset="0"/>
              </a:defRPr>
            </a:lvl1pPr>
            <a:lvl2pPr marL="914400" indent="-457200">
              <a:defRPr sz="2400">
                <a:solidFill>
                  <a:schemeClr val="tx1"/>
                </a:solidFill>
                <a:latin typeface="Times" charset="0"/>
              </a:defRPr>
            </a:lvl2pPr>
            <a:lvl3pPr marL="1371600" indent="-457200">
              <a:defRPr sz="2400">
                <a:solidFill>
                  <a:schemeClr val="tx1"/>
                </a:solidFill>
                <a:latin typeface="Times" charset="0"/>
              </a:defRPr>
            </a:lvl3pPr>
            <a:lvl4pPr marL="1828800" indent="-457200">
              <a:defRPr sz="2400">
                <a:solidFill>
                  <a:schemeClr val="tx1"/>
                </a:solidFill>
                <a:latin typeface="Times" charset="0"/>
              </a:defRPr>
            </a:lvl4pPr>
            <a:lvl5pPr marL="2286000" indent="-457200">
              <a:defRPr sz="2400">
                <a:solidFill>
                  <a:schemeClr val="tx1"/>
                </a:solidFill>
                <a:latin typeface="Times" charset="0"/>
              </a:defRPr>
            </a:lvl5pPr>
            <a:lvl6pPr marL="2743200" indent="-457200" eaLnBrk="0" fontAlgn="base" hangingPunct="0">
              <a:spcBef>
                <a:spcPct val="0"/>
              </a:spcBef>
              <a:spcAft>
                <a:spcPct val="0"/>
              </a:spcAft>
              <a:defRPr sz="2400">
                <a:solidFill>
                  <a:schemeClr val="tx1"/>
                </a:solidFill>
                <a:latin typeface="Times" charset="0"/>
              </a:defRPr>
            </a:lvl6pPr>
            <a:lvl7pPr marL="3200400" indent="-457200" eaLnBrk="0" fontAlgn="base" hangingPunct="0">
              <a:spcBef>
                <a:spcPct val="0"/>
              </a:spcBef>
              <a:spcAft>
                <a:spcPct val="0"/>
              </a:spcAft>
              <a:defRPr sz="2400">
                <a:solidFill>
                  <a:schemeClr val="tx1"/>
                </a:solidFill>
                <a:latin typeface="Times" charset="0"/>
              </a:defRPr>
            </a:lvl7pPr>
            <a:lvl8pPr marL="3657600" indent="-457200" eaLnBrk="0" fontAlgn="base" hangingPunct="0">
              <a:spcBef>
                <a:spcPct val="0"/>
              </a:spcBef>
              <a:spcAft>
                <a:spcPct val="0"/>
              </a:spcAft>
              <a:defRPr sz="2400">
                <a:solidFill>
                  <a:schemeClr val="tx1"/>
                </a:solidFill>
                <a:latin typeface="Times" charset="0"/>
              </a:defRPr>
            </a:lvl8pPr>
            <a:lvl9pPr marL="4114800" indent="-457200" eaLnBrk="0" fontAlgn="base" hangingPunct="0">
              <a:spcBef>
                <a:spcPct val="0"/>
              </a:spcBef>
              <a:spcAft>
                <a:spcPct val="0"/>
              </a:spcAft>
              <a:defRPr sz="2400">
                <a:solidFill>
                  <a:schemeClr val="tx1"/>
                </a:solidFill>
                <a:latin typeface="Times" charset="0"/>
              </a:defRPr>
            </a:lvl9pPr>
          </a:lstStyle>
          <a:p>
            <a:r>
              <a:rPr lang="en-US" sz="3200"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Requires:</a:t>
            </a:r>
          </a:p>
          <a:p>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a:t>
            </a:r>
            <a:r>
              <a:rPr lang="en-US" sz="3200" i="1" u="sng"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Infected</a:t>
            </a: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body fluid</a:t>
            </a:r>
          </a:p>
          <a:p>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AND</a:t>
            </a:r>
          </a:p>
          <a:p>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Entry into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body</a:t>
            </a: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endParaRPr lang="en-US" sz="28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endParaRPr lang="en-US" sz="2800" b="1" dirty="0">
              <a:solidFill>
                <a:schemeClr val="folHlink"/>
              </a:solidFill>
              <a:latin typeface="Times New Roman" panose="02020603050405020304" pitchFamily="18" charset="0"/>
              <a:cs typeface="Times New Roman" panose="02020603050405020304" pitchFamily="18" charset="0"/>
            </a:endParaRPr>
          </a:p>
          <a:p>
            <a:endParaRPr lang="en-US" sz="2800" b="1" dirty="0">
              <a:solidFill>
                <a:srgbClr val="EDFA40"/>
              </a:solidFill>
              <a:latin typeface="Times New Roman" panose="02020603050405020304" pitchFamily="18" charset="0"/>
              <a:cs typeface="Times New Roman" panose="02020603050405020304" pitchFamily="18" charset="0"/>
            </a:endParaRPr>
          </a:p>
        </p:txBody>
      </p:sp>
      <p:pic>
        <p:nvPicPr>
          <p:cNvPr id="56324" name="Picture 4" descr="VIRUS-HIV-life-cycle-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1606550"/>
            <a:ext cx="4838700" cy="403225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76200" y="381000"/>
            <a:ext cx="8915400" cy="627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r>
              <a:rPr lang="en-US" sz="40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Infected </a:t>
            </a: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body fluids</a:t>
            </a:r>
          </a:p>
          <a:p>
            <a:pPr marL="457200" indent="-457200"/>
            <a:endParaRPr lang="en-US"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Four Fluids, </a:t>
            </a:r>
            <a:r>
              <a:rPr lang="en-US" b="1"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if infected</a:t>
            </a:r>
            <a:r>
              <a:rPr lang="en-US"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can </a:t>
            </a:r>
            <a:r>
              <a:rPr lang="en-US" b="1" i="1" u="sng"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transmit</a:t>
            </a:r>
            <a:r>
              <a:rPr lang="en-US"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HIV</a:t>
            </a:r>
          </a:p>
          <a:p>
            <a:pPr marL="457200" indent="-457200">
              <a:lnSpc>
                <a:spcPct val="120000"/>
              </a:lnSpc>
            </a:pPr>
            <a:r>
              <a:rPr lang="en-US" sz="11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marL="457200" indent="-457200">
              <a:lnSpc>
                <a:spcPct val="120000"/>
              </a:lnSpc>
            </a:pPr>
            <a:r>
              <a:rPr lang="en-US"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Blood </a:t>
            </a:r>
          </a:p>
          <a:p>
            <a:pPr marL="457200" indent="-457200">
              <a:lnSpc>
                <a:spcPct val="120000"/>
              </a:lnSpc>
            </a:pPr>
            <a:endPar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 Semen</a:t>
            </a:r>
          </a:p>
          <a:p>
            <a:pPr marL="457200" indent="-457200">
              <a:lnSpc>
                <a:spcPct val="120000"/>
              </a:lnSpc>
            </a:pPr>
            <a:endPar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 Vaginal Secretions</a:t>
            </a:r>
          </a:p>
          <a:p>
            <a:pPr marL="457200" indent="-457200">
              <a:lnSpc>
                <a:spcPct val="120000"/>
              </a:lnSpc>
            </a:pPr>
            <a:endPar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 Breast Milk</a:t>
            </a:r>
          </a:p>
          <a:p>
            <a:pPr marL="457200" indent="-457200">
              <a:lnSpc>
                <a:spcPct val="120000"/>
              </a:lnSpc>
            </a:pPr>
            <a:endParaRPr lang="en-US" sz="11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If these enter the body</a:t>
            </a:r>
          </a:p>
        </p:txBody>
      </p:sp>
      <p:pic>
        <p:nvPicPr>
          <p:cNvPr id="55301" name="Picture 5" descr="VIRUS-HIV-struc-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39975"/>
            <a:ext cx="3929063" cy="413702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charset="0"/>
              </a:rPr>
              <a:t>What </a:t>
            </a:r>
            <a:r>
              <a:rPr lang="en-US" b="1" dirty="0">
                <a:solidFill>
                  <a:srgbClr val="FF0000"/>
                </a:solidFill>
                <a:latin typeface="Times" charset="0"/>
              </a:rPr>
              <a:t>does </a:t>
            </a:r>
            <a:r>
              <a:rPr lang="en-US" b="1" dirty="0" smtClean="0">
                <a:solidFill>
                  <a:srgbClr val="FF0000"/>
                </a:solidFill>
                <a:latin typeface="Times" charset="0"/>
              </a:rPr>
              <a:t>HIV </a:t>
            </a:r>
            <a:r>
              <a:rPr lang="en-US" b="1" dirty="0">
                <a:solidFill>
                  <a:srgbClr val="FF0000"/>
                </a:solidFill>
                <a:latin typeface="Times" charset="0"/>
              </a:rPr>
              <a:t>stand for?</a:t>
            </a:r>
            <a:endParaRPr lang="en-US" dirty="0"/>
          </a:p>
        </p:txBody>
      </p:sp>
      <p:sp>
        <p:nvSpPr>
          <p:cNvPr id="3" name="Content Placeholder 2"/>
          <p:cNvSpPr>
            <a:spLocks noGrp="1"/>
          </p:cNvSpPr>
          <p:nvPr>
            <p:ph idx="1"/>
          </p:nvPr>
        </p:nvSpPr>
        <p:spPr>
          <a:xfrm>
            <a:off x="228600" y="1905000"/>
            <a:ext cx="8229600" cy="4073525"/>
          </a:xfrm>
        </p:spPr>
        <p:txBody>
          <a:bodyPr/>
          <a:lstStyle/>
          <a:p>
            <a:pPr marL="0" indent="0">
              <a:buNone/>
            </a:pPr>
            <a:r>
              <a:rPr lang="en-US" sz="2800" b="1" dirty="0">
                <a:solidFill>
                  <a:srgbClr val="EDFA40"/>
                </a:solidFill>
                <a:latin typeface="Times" charset="0"/>
              </a:rPr>
              <a:t>			</a:t>
            </a:r>
            <a:r>
              <a:rPr lang="en-US" sz="4400" b="1" i="1" dirty="0" smtClean="0">
                <a:latin typeface="Times" charset="0"/>
              </a:rPr>
              <a:t>H.  </a:t>
            </a:r>
            <a:r>
              <a:rPr lang="en-US" sz="4400" b="1" i="1" dirty="0" smtClean="0">
                <a:solidFill>
                  <a:srgbClr val="EDFA40"/>
                </a:solidFill>
                <a:latin typeface="Times" charset="0"/>
              </a:rPr>
              <a:t>Human</a:t>
            </a:r>
            <a:endParaRPr lang="en-US" sz="4400" b="1" i="1" dirty="0">
              <a:solidFill>
                <a:srgbClr val="EDFA40"/>
              </a:solidFill>
              <a:latin typeface="Times" charset="0"/>
            </a:endParaRPr>
          </a:p>
          <a:p>
            <a:pPr marL="457200" indent="-457200"/>
            <a:endParaRPr lang="en-US" sz="4400" b="1" i="1" dirty="0">
              <a:solidFill>
                <a:srgbClr val="EDFA40"/>
              </a:solidFill>
              <a:latin typeface="Times" charset="0"/>
            </a:endParaRPr>
          </a:p>
          <a:p>
            <a:pPr marL="0" indent="0">
              <a:buNone/>
            </a:pPr>
            <a:r>
              <a:rPr lang="en-US" sz="4400" b="1" i="1" dirty="0">
                <a:solidFill>
                  <a:srgbClr val="EDFA40"/>
                </a:solidFill>
                <a:latin typeface="Times" charset="0"/>
              </a:rPr>
              <a:t>		</a:t>
            </a:r>
            <a:r>
              <a:rPr lang="en-US" sz="4400" b="1" i="1" dirty="0" smtClean="0">
                <a:solidFill>
                  <a:srgbClr val="EDFA40"/>
                </a:solidFill>
                <a:latin typeface="Times" charset="0"/>
              </a:rPr>
              <a:t>	</a:t>
            </a:r>
            <a:r>
              <a:rPr lang="en-US" sz="4400" b="1" i="1" dirty="0" smtClean="0">
                <a:latin typeface="Times" charset="0"/>
              </a:rPr>
              <a:t>I</a:t>
            </a:r>
            <a:r>
              <a:rPr lang="en-US" sz="4400" b="1" i="1" dirty="0">
                <a:latin typeface="Times" charset="0"/>
              </a:rPr>
              <a:t>. </a:t>
            </a:r>
            <a:r>
              <a:rPr lang="en-US" sz="4400" b="1" i="1" dirty="0">
                <a:solidFill>
                  <a:srgbClr val="EDFA40"/>
                </a:solidFill>
                <a:latin typeface="Times" charset="0"/>
              </a:rPr>
              <a:t>Immunodeficiency </a:t>
            </a:r>
          </a:p>
          <a:p>
            <a:pPr marL="457200" indent="-457200"/>
            <a:endParaRPr lang="en-US" sz="4400" b="1" i="1" dirty="0">
              <a:solidFill>
                <a:srgbClr val="EDFA40"/>
              </a:solidFill>
              <a:latin typeface="Times" charset="0"/>
            </a:endParaRPr>
          </a:p>
          <a:p>
            <a:pPr marL="0" indent="0">
              <a:buNone/>
            </a:pPr>
            <a:r>
              <a:rPr lang="en-US" sz="4400" b="1" i="1" dirty="0">
                <a:solidFill>
                  <a:srgbClr val="EDFA40"/>
                </a:solidFill>
                <a:latin typeface="Times" charset="0"/>
              </a:rPr>
              <a:t>		</a:t>
            </a:r>
            <a:r>
              <a:rPr lang="en-US" sz="4400" b="1" i="1" dirty="0" smtClean="0">
                <a:solidFill>
                  <a:srgbClr val="EDFA40"/>
                </a:solidFill>
                <a:latin typeface="Times" charset="0"/>
              </a:rPr>
              <a:t>      </a:t>
            </a:r>
            <a:r>
              <a:rPr lang="en-US" sz="4400" b="1" i="1" dirty="0" smtClean="0">
                <a:latin typeface="Times" charset="0"/>
              </a:rPr>
              <a:t>V.  </a:t>
            </a:r>
            <a:r>
              <a:rPr lang="en-US" sz="4400" b="1" i="1" dirty="0" smtClean="0">
                <a:solidFill>
                  <a:srgbClr val="EDFA40"/>
                </a:solidFill>
                <a:latin typeface="Times" charset="0"/>
              </a:rPr>
              <a:t>Virus</a:t>
            </a:r>
            <a:endParaRPr lang="en-US" sz="4400" b="1" i="1" dirty="0">
              <a:solidFill>
                <a:srgbClr val="EDFA40"/>
              </a:solidFill>
              <a:latin typeface="Times" charset="0"/>
            </a:endParaRPr>
          </a:p>
          <a:p>
            <a:pPr marL="0" indent="0">
              <a:buNone/>
            </a:pPr>
            <a:endParaRPr lang="en-US" b="1" dirty="0">
              <a:solidFill>
                <a:schemeClr val="folHlink"/>
              </a:solidFill>
              <a:latin typeface="Times" charset="0"/>
            </a:endParaRPr>
          </a:p>
          <a:p>
            <a:endParaRPr lang="en-US" dirty="0"/>
          </a:p>
        </p:txBody>
      </p:sp>
    </p:spTree>
    <p:extLst>
      <p:ext uri="{BB962C8B-B14F-4D97-AF65-F5344CB8AC3E}">
        <p14:creationId xmlns:p14="http://schemas.microsoft.com/office/powerpoint/2010/main" val="50467322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8433" y="228600"/>
            <a:ext cx="8915400" cy="648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lnSpc>
                <a:spcPct val="110000"/>
              </a:lnSpc>
            </a:pPr>
            <a:r>
              <a:rPr lang="en-US" sz="40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Which </a:t>
            </a: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Fluids are safe?</a:t>
            </a:r>
          </a:p>
          <a:p>
            <a:pPr marL="457200" indent="-457200">
              <a:lnSpc>
                <a:spcPct val="110000"/>
              </a:lnSpc>
            </a:pPr>
            <a:endPar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10000"/>
              </a:lnSpc>
            </a:pPr>
            <a:r>
              <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Four Fluids that </a:t>
            </a:r>
            <a:r>
              <a:rPr lang="en-US" sz="3200" b="1" i="1" u="sng"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can’t</a:t>
            </a:r>
            <a:r>
              <a:rPr lang="en-US" sz="3200" b="1" u="sng"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i="1" u="sng"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transmit</a:t>
            </a:r>
            <a:r>
              <a:rPr lang="en-US" sz="32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HIV</a:t>
            </a:r>
          </a:p>
          <a:p>
            <a:pPr marL="457200" indent="-457200"/>
            <a:r>
              <a:rPr 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marL="457200" indent="-457200">
              <a:lnSpc>
                <a:spcPct val="12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Spit/saliva </a:t>
            </a:r>
          </a:p>
          <a:p>
            <a:pPr marL="457200" indent="-457200">
              <a:lnSpc>
                <a:spcPct val="120000"/>
              </a:lnSpc>
            </a:pP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 Pee/Urine</a:t>
            </a:r>
          </a:p>
          <a:p>
            <a:pPr marL="457200" indent="-457200">
              <a:lnSpc>
                <a:spcPct val="120000"/>
              </a:lnSpc>
            </a:pP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 Sweat</a:t>
            </a:r>
          </a:p>
          <a:p>
            <a:pPr marL="457200" indent="-457200">
              <a:lnSpc>
                <a:spcPct val="120000"/>
              </a:lnSpc>
            </a:pP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 Tears</a:t>
            </a:r>
          </a:p>
        </p:txBody>
      </p:sp>
      <p:pic>
        <p:nvPicPr>
          <p:cNvPr id="58371" name="Picture 3" descr="VIRUS-HIV-immune-cells-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0"/>
            <a:ext cx="5105400" cy="398145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4800" y="76200"/>
            <a:ext cx="8534400" cy="664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lnSpc>
                <a:spcPct val="140000"/>
              </a:lnSpc>
            </a:pPr>
            <a:r>
              <a:rPr lang="en-US" sz="40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HIV </a:t>
            </a: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Transmission</a:t>
            </a:r>
          </a:p>
          <a:p>
            <a:pPr marL="457200" indent="-457200" algn="ctr">
              <a:lnSpc>
                <a:spcPct val="140000"/>
              </a:lnSpc>
            </a:pPr>
            <a:r>
              <a:rPr lang="en-US" sz="3600" b="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Four </a:t>
            </a:r>
            <a:r>
              <a:rPr lang="en-US" sz="36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Most frequent ways to get </a:t>
            </a:r>
            <a:r>
              <a:rPr lang="en-US" sz="3600" b="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infected</a:t>
            </a:r>
            <a:endParaRPr lang="en-US" sz="20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40000"/>
              </a:lnSpc>
            </a:pPr>
            <a:r>
              <a:rPr lang="en-US"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b="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a:t>
            </a: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Unprotected sexual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intercourse</a:t>
            </a:r>
            <a:endPar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4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  Injected Drug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Use</a:t>
            </a:r>
            <a:endPar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4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3.  From an infected mother to her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infant</a:t>
            </a:r>
            <a:r>
              <a:rPr lang="en-US"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a:p>
            <a:pPr marL="457200" indent="-457200">
              <a:lnSpc>
                <a:spcPct val="140000"/>
              </a:lnSpc>
            </a:pP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4.  Direct </a:t>
            </a: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contact with infected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blood</a:t>
            </a: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40000"/>
              </a:lnSpc>
            </a:pPr>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Other, much more rare, ways to get infected</a:t>
            </a:r>
          </a:p>
          <a:p>
            <a:pPr marL="457200" indent="-457200">
              <a:lnSpc>
                <a:spcPct val="140000"/>
              </a:lnSpc>
            </a:pPr>
            <a:endParaRPr lang="en-US" sz="1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4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Blood Transfusions / Organ Transplant (</a:t>
            </a:r>
            <a:r>
              <a:rPr lang="en-US" sz="18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1:600,000)</a:t>
            </a:r>
          </a:p>
          <a:p>
            <a:pPr marL="457200" indent="-457200">
              <a:lnSpc>
                <a:spcPct val="14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  Health Care Setting  </a:t>
            </a: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HIV is not transmitted </a:t>
            </a:r>
            <a:r>
              <a:rPr lang="en-US" b="1" dirty="0" smtClean="0">
                <a:solidFill>
                  <a:srgbClr val="FF0000"/>
                </a:solidFill>
                <a:latin typeface="Times New Roman" panose="02020603050405020304" pitchFamily="18" charset="0"/>
                <a:cs typeface="Times New Roman" panose="02020603050405020304" pitchFamily="18" charset="0"/>
              </a:rPr>
              <a:t>by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524000"/>
            <a:ext cx="4038600" cy="4953000"/>
          </a:xfrm>
        </p:spPr>
        <p:txBody>
          <a:bodyPr/>
          <a:lstStyle/>
          <a:p>
            <a:pPr>
              <a:lnSpc>
                <a:spcPct val="140000"/>
              </a:lnSpc>
              <a:buClr>
                <a:srgbClr val="003399"/>
              </a:buClr>
              <a:buFontTx/>
              <a:buChar char="•"/>
            </a:pPr>
            <a:r>
              <a:rPr lang="en-US" altLang="en-US" i="1" dirty="0">
                <a:solidFill>
                  <a:srgbClr val="FFFF00"/>
                </a:solidFill>
                <a:latin typeface="Times New Roman" panose="02020603050405020304" pitchFamily="18" charset="0"/>
                <a:cs typeface="Times New Roman" panose="02020603050405020304" pitchFamily="18" charset="0"/>
              </a:rPr>
              <a:t>Coughing, sneezing</a:t>
            </a:r>
          </a:p>
          <a:p>
            <a:pPr>
              <a:lnSpc>
                <a:spcPct val="140000"/>
              </a:lnSpc>
              <a:buClr>
                <a:srgbClr val="003399"/>
              </a:buClr>
              <a:buFontTx/>
              <a:buChar char="•"/>
            </a:pPr>
            <a:r>
              <a:rPr lang="en-US" altLang="en-US" i="1" dirty="0">
                <a:solidFill>
                  <a:srgbClr val="FFFF00"/>
                </a:solidFill>
                <a:latin typeface="Times New Roman" panose="02020603050405020304" pitchFamily="18" charset="0"/>
                <a:cs typeface="Times New Roman" panose="02020603050405020304" pitchFamily="18" charset="0"/>
              </a:rPr>
              <a:t>Insect bites</a:t>
            </a:r>
          </a:p>
          <a:p>
            <a:pPr>
              <a:lnSpc>
                <a:spcPct val="140000"/>
              </a:lnSpc>
              <a:buClr>
                <a:srgbClr val="003399"/>
              </a:buClr>
              <a:buFontTx/>
              <a:buChar char="•"/>
            </a:pPr>
            <a:r>
              <a:rPr lang="en-US" altLang="en-US" i="1" dirty="0">
                <a:solidFill>
                  <a:srgbClr val="FFFF00"/>
                </a:solidFill>
                <a:latin typeface="Times New Roman" panose="02020603050405020304" pitchFamily="18" charset="0"/>
                <a:cs typeface="Times New Roman" panose="02020603050405020304" pitchFamily="18" charset="0"/>
              </a:rPr>
              <a:t>Touching, hugging</a:t>
            </a:r>
          </a:p>
          <a:p>
            <a:pPr>
              <a:lnSpc>
                <a:spcPct val="140000"/>
              </a:lnSpc>
              <a:buClr>
                <a:srgbClr val="003399"/>
              </a:buClr>
              <a:buFontTx/>
              <a:buChar char="•"/>
            </a:pPr>
            <a:r>
              <a:rPr lang="en-US" altLang="en-US" i="1" dirty="0">
                <a:solidFill>
                  <a:srgbClr val="FFFF00"/>
                </a:solidFill>
                <a:latin typeface="Times New Roman" panose="02020603050405020304" pitchFamily="18" charset="0"/>
                <a:cs typeface="Times New Roman" panose="02020603050405020304" pitchFamily="18" charset="0"/>
              </a:rPr>
              <a:t>Water, food</a:t>
            </a:r>
          </a:p>
          <a:p>
            <a:pPr>
              <a:lnSpc>
                <a:spcPct val="140000"/>
              </a:lnSpc>
              <a:buClr>
                <a:srgbClr val="003399"/>
              </a:buClr>
              <a:buFontTx/>
              <a:buChar char="•"/>
            </a:pPr>
            <a:r>
              <a:rPr lang="en-US" altLang="en-US" i="1" dirty="0" smtClean="0">
                <a:solidFill>
                  <a:srgbClr val="FFFF00"/>
                </a:solidFill>
                <a:latin typeface="Times New Roman" panose="02020603050405020304" pitchFamily="18" charset="0"/>
                <a:cs typeface="Times New Roman" panose="02020603050405020304" pitchFamily="18" charset="0"/>
              </a:rPr>
              <a:t>Work </a:t>
            </a:r>
            <a:r>
              <a:rPr lang="en-US" altLang="en-US" i="1" dirty="0">
                <a:solidFill>
                  <a:srgbClr val="FFFF00"/>
                </a:solidFill>
                <a:latin typeface="Times New Roman" panose="02020603050405020304" pitchFamily="18" charset="0"/>
                <a:cs typeface="Times New Roman" panose="02020603050405020304" pitchFamily="18" charset="0"/>
              </a:rPr>
              <a:t>or school </a:t>
            </a:r>
            <a:r>
              <a:rPr lang="en-US" altLang="en-US" i="1" dirty="0" smtClean="0">
                <a:solidFill>
                  <a:srgbClr val="FFFF00"/>
                </a:solidFill>
                <a:latin typeface="Times New Roman" panose="02020603050405020304" pitchFamily="18" charset="0"/>
                <a:cs typeface="Times New Roman" panose="02020603050405020304" pitchFamily="18" charset="0"/>
              </a:rPr>
              <a:t>contact</a:t>
            </a:r>
            <a:endParaRPr lang="en-US" altLang="en-US" i="1" dirty="0">
              <a:solidFill>
                <a:srgbClr val="FFFF0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bwMode="auto">
          <a:xfrm>
            <a:off x="4876800" y="1508078"/>
            <a:ext cx="4038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140000"/>
              </a:lnSpc>
              <a:buClr>
                <a:srgbClr val="003399"/>
              </a:buClr>
              <a:buFontTx/>
              <a:buChar char="•"/>
            </a:pPr>
            <a:r>
              <a:rPr lang="en-US" altLang="en-US" i="1" kern="0" dirty="0" smtClean="0">
                <a:solidFill>
                  <a:srgbClr val="FFFF00"/>
                </a:solidFill>
                <a:latin typeface="Times New Roman" panose="02020603050405020304" pitchFamily="18" charset="0"/>
                <a:cs typeface="Times New Roman" panose="02020603050405020304" pitchFamily="18" charset="0"/>
              </a:rPr>
              <a:t>Public baths</a:t>
            </a:r>
          </a:p>
          <a:p>
            <a:pPr eaLnBrk="1" hangingPunct="1">
              <a:lnSpc>
                <a:spcPct val="140000"/>
              </a:lnSpc>
              <a:buClr>
                <a:srgbClr val="003399"/>
              </a:buClr>
              <a:buFontTx/>
              <a:buChar char="•"/>
            </a:pPr>
            <a:r>
              <a:rPr lang="en-US" altLang="en-US" i="1" kern="0" dirty="0" smtClean="0">
                <a:solidFill>
                  <a:srgbClr val="FFFF00"/>
                </a:solidFill>
                <a:latin typeface="Times New Roman" panose="02020603050405020304" pitchFamily="18" charset="0"/>
                <a:cs typeface="Times New Roman" panose="02020603050405020304" pitchFamily="18" charset="0"/>
              </a:rPr>
              <a:t>Handshakes</a:t>
            </a:r>
          </a:p>
          <a:p>
            <a:pPr eaLnBrk="1" hangingPunct="1">
              <a:lnSpc>
                <a:spcPct val="140000"/>
              </a:lnSpc>
              <a:buClr>
                <a:srgbClr val="003399"/>
              </a:buClr>
              <a:buFontTx/>
              <a:buChar char="•"/>
            </a:pPr>
            <a:r>
              <a:rPr lang="en-US" altLang="en-US" i="1" kern="0" dirty="0" smtClean="0">
                <a:solidFill>
                  <a:srgbClr val="FFFF00"/>
                </a:solidFill>
                <a:latin typeface="Times New Roman" panose="02020603050405020304" pitchFamily="18" charset="0"/>
                <a:cs typeface="Times New Roman" panose="02020603050405020304" pitchFamily="18" charset="0"/>
              </a:rPr>
              <a:t>Sharing cups, glasses,</a:t>
            </a:r>
            <a:br>
              <a:rPr lang="en-US" altLang="en-US" i="1" kern="0" dirty="0" smtClean="0">
                <a:solidFill>
                  <a:srgbClr val="FFFF00"/>
                </a:solidFill>
                <a:latin typeface="Times New Roman" panose="02020603050405020304" pitchFamily="18" charset="0"/>
                <a:cs typeface="Times New Roman" panose="02020603050405020304" pitchFamily="18" charset="0"/>
              </a:rPr>
            </a:br>
            <a:r>
              <a:rPr lang="en-US" altLang="en-US" i="1" kern="0" dirty="0" smtClean="0">
                <a:solidFill>
                  <a:srgbClr val="FFFF00"/>
                </a:solidFill>
                <a:latin typeface="Times New Roman" panose="02020603050405020304" pitchFamily="18" charset="0"/>
                <a:cs typeface="Times New Roman" panose="02020603050405020304" pitchFamily="18" charset="0"/>
              </a:rPr>
              <a:t>plates, or other utensils</a:t>
            </a:r>
          </a:p>
          <a:p>
            <a:pPr eaLnBrk="1" hangingPunct="1">
              <a:lnSpc>
                <a:spcPct val="140000"/>
              </a:lnSpc>
              <a:buClr>
                <a:srgbClr val="003399"/>
              </a:buClr>
              <a:buFontTx/>
              <a:buChar char="•"/>
            </a:pPr>
            <a:r>
              <a:rPr lang="en-US" altLang="en-US" i="1" dirty="0" smtClean="0">
                <a:solidFill>
                  <a:srgbClr val="FFFF00"/>
                </a:solidFill>
                <a:latin typeface="Times New Roman" panose="02020603050405020304" pitchFamily="18" charset="0"/>
                <a:cs typeface="Times New Roman" panose="02020603050405020304" pitchFamily="18" charset="0"/>
              </a:rPr>
              <a:t>Kissing</a:t>
            </a:r>
            <a:endParaRPr lang="en-US" altLang="en-US"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28707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8686800" cy="10668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How Does HIV get into a  T Cell?</a:t>
            </a:r>
          </a:p>
        </p:txBody>
      </p:sp>
      <p:sp>
        <p:nvSpPr>
          <p:cNvPr id="4099" name="Text Box 3"/>
          <p:cNvSpPr txBox="1">
            <a:spLocks noChangeArrowheads="1"/>
          </p:cNvSpPr>
          <p:nvPr/>
        </p:nvSpPr>
        <p:spPr bwMode="auto">
          <a:xfrm>
            <a:off x="5652448" y="1690835"/>
            <a:ext cx="3505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HIV attaches to </a:t>
            </a:r>
          </a:p>
          <a:p>
            <a:pPr>
              <a:lnSpc>
                <a:spcPct val="120000"/>
              </a:lnSpc>
            </a:pP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infection fighting </a:t>
            </a:r>
            <a:r>
              <a:rPr lang="en-US" sz="24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T4 </a:t>
            </a: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cell</a:t>
            </a:r>
          </a:p>
          <a:p>
            <a:pPr>
              <a:lnSpc>
                <a:spcPct val="120000"/>
              </a:lnSpc>
            </a:pPr>
            <a:endPar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pP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 Locks on to two entry </a:t>
            </a:r>
          </a:p>
          <a:p>
            <a:pPr>
              <a:lnSpc>
                <a:spcPct val="120000"/>
              </a:lnSpc>
            </a:pP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areas of the </a:t>
            </a:r>
            <a:r>
              <a:rPr lang="en-US" sz="24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T4 </a:t>
            </a: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cell  </a:t>
            </a:r>
          </a:p>
          <a:p>
            <a:pPr>
              <a:lnSpc>
                <a:spcPct val="120000"/>
              </a:lnSpc>
            </a:pP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once. (Keys in lock)</a:t>
            </a:r>
          </a:p>
          <a:p>
            <a:pPr>
              <a:lnSpc>
                <a:spcPct val="120000"/>
              </a:lnSpc>
              <a:buFontTx/>
              <a:buChar char="•"/>
            </a:pPr>
            <a:endPar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pP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3. Tricks </a:t>
            </a:r>
            <a:r>
              <a:rPr lang="en-US" sz="24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T4 </a:t>
            </a: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cell to allow </a:t>
            </a:r>
          </a:p>
          <a:p>
            <a:pPr>
              <a:lnSpc>
                <a:spcPct val="120000"/>
              </a:lnSpc>
            </a:pPr>
            <a:r>
              <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Virus RNA to </a:t>
            </a:r>
            <a:r>
              <a:rPr lang="en-US" sz="24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enter</a:t>
            </a:r>
            <a:endPar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4100" name="Picture 4" descr="VIRUS-HIV-life-cycle-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5900"/>
            <a:ext cx="5486400" cy="45720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3175"/>
            <a:ext cx="8229600" cy="1139825"/>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What Does HIV </a:t>
            </a:r>
            <a:r>
              <a:rPr lang="en-US" sz="4000" b="1" u="sng" dirty="0">
                <a:solidFill>
                  <a:srgbClr val="FF0000"/>
                </a:solidFill>
                <a:latin typeface="Times New Roman" panose="02020603050405020304" pitchFamily="18" charset="0"/>
                <a:cs typeface="Times New Roman" panose="02020603050405020304" pitchFamily="18" charset="0"/>
              </a:rPr>
              <a:t>do</a:t>
            </a:r>
            <a:r>
              <a:rPr lang="en-US" sz="4000" b="1" dirty="0">
                <a:solidFill>
                  <a:srgbClr val="FF0000"/>
                </a:solidFill>
                <a:latin typeface="Times New Roman" panose="02020603050405020304" pitchFamily="18" charset="0"/>
                <a:cs typeface="Times New Roman" panose="02020603050405020304" pitchFamily="18" charset="0"/>
              </a:rPr>
              <a:t> inside  a T Cell?</a:t>
            </a:r>
          </a:p>
        </p:txBody>
      </p:sp>
      <p:sp>
        <p:nvSpPr>
          <p:cNvPr id="46083" name="Rectangle 3"/>
          <p:cNvSpPr>
            <a:spLocks noGrp="1" noChangeArrowheads="1"/>
          </p:cNvSpPr>
          <p:nvPr>
            <p:ph type="body" idx="1"/>
          </p:nvPr>
        </p:nvSpPr>
        <p:spPr>
          <a:xfrm>
            <a:off x="5638800" y="1143000"/>
            <a:ext cx="3505200" cy="5562600"/>
          </a:xfrm>
        </p:spPr>
        <p:txBody>
          <a:bodyPr/>
          <a:lstStyle/>
          <a:p>
            <a:pPr>
              <a:buFont typeface="Wingdings" pitchFamily="2" charset="2"/>
              <a:buNone/>
            </a:pPr>
            <a:r>
              <a:rPr lang="en-US" sz="2000" i="1" dirty="0">
                <a:solidFill>
                  <a:srgbClr val="FFFF00"/>
                </a:solidFill>
                <a:latin typeface="Times New Roman" panose="02020603050405020304" pitchFamily="18" charset="0"/>
                <a:cs typeface="Times New Roman" panose="02020603050405020304" pitchFamily="18" charset="0"/>
              </a:rPr>
              <a:t>1. </a:t>
            </a:r>
            <a:r>
              <a:rPr lang="en-US" sz="2000" i="1" dirty="0" smtClean="0">
                <a:solidFill>
                  <a:srgbClr val="FFFF00"/>
                </a:solidFill>
                <a:latin typeface="Times New Roman" panose="02020603050405020304" pitchFamily="18" charset="0"/>
                <a:cs typeface="Times New Roman" panose="02020603050405020304" pitchFamily="18" charset="0"/>
              </a:rPr>
              <a:t>Virus’s </a:t>
            </a:r>
            <a:r>
              <a:rPr lang="en-US" sz="2000" i="1" dirty="0">
                <a:solidFill>
                  <a:srgbClr val="FFFF00"/>
                </a:solidFill>
                <a:latin typeface="Times New Roman" panose="02020603050405020304" pitchFamily="18" charset="0"/>
                <a:cs typeface="Times New Roman" panose="02020603050405020304" pitchFamily="18" charset="0"/>
              </a:rPr>
              <a:t>RNA changes into DNA</a:t>
            </a:r>
          </a:p>
          <a:p>
            <a:pPr>
              <a:buFont typeface="Wingdings" pitchFamily="2" charset="2"/>
              <a:buNone/>
            </a:pPr>
            <a:endParaRPr lang="en-US" sz="1050" i="1" dirty="0">
              <a:solidFill>
                <a:srgbClr val="FFFF00"/>
              </a:solidFill>
              <a:latin typeface="Times New Roman" panose="02020603050405020304" pitchFamily="18" charset="0"/>
              <a:cs typeface="Times New Roman" panose="02020603050405020304" pitchFamily="18" charset="0"/>
            </a:endParaRPr>
          </a:p>
          <a:p>
            <a:pPr>
              <a:buFont typeface="Wingdings" pitchFamily="2" charset="2"/>
              <a:buNone/>
            </a:pPr>
            <a:r>
              <a:rPr lang="en-US" sz="2000" i="1" dirty="0">
                <a:solidFill>
                  <a:srgbClr val="FFFF00"/>
                </a:solidFill>
                <a:latin typeface="Times New Roman" panose="02020603050405020304" pitchFamily="18" charset="0"/>
                <a:cs typeface="Times New Roman" panose="02020603050405020304" pitchFamily="18" charset="0"/>
              </a:rPr>
              <a:t>2. Enters Cell nucleus &amp; becomes part of Host’s DNA! </a:t>
            </a:r>
          </a:p>
          <a:p>
            <a:pPr>
              <a:buFont typeface="Wingdings" pitchFamily="2" charset="2"/>
              <a:buNone/>
            </a:pPr>
            <a:endParaRPr lang="en-US" sz="1050" i="1" dirty="0">
              <a:solidFill>
                <a:srgbClr val="FFFF00"/>
              </a:solidFill>
              <a:latin typeface="Times New Roman" panose="02020603050405020304" pitchFamily="18" charset="0"/>
              <a:cs typeface="Times New Roman" panose="02020603050405020304" pitchFamily="18" charset="0"/>
            </a:endParaRPr>
          </a:p>
          <a:p>
            <a:pPr>
              <a:buFont typeface="Wingdings" pitchFamily="2" charset="2"/>
              <a:buNone/>
            </a:pPr>
            <a:r>
              <a:rPr lang="en-US" sz="2000" i="1" dirty="0">
                <a:solidFill>
                  <a:srgbClr val="FFFF00"/>
                </a:solidFill>
                <a:latin typeface="Times New Roman" panose="02020603050405020304" pitchFamily="18" charset="0"/>
                <a:cs typeface="Times New Roman" panose="02020603050405020304" pitchFamily="18" charset="0"/>
              </a:rPr>
              <a:t>3. Programs T cell to produce virus in abundance </a:t>
            </a:r>
          </a:p>
          <a:p>
            <a:pPr>
              <a:buFont typeface="Wingdings" pitchFamily="2" charset="2"/>
              <a:buNone/>
            </a:pPr>
            <a:endParaRPr lang="en-US" sz="1050" i="1" dirty="0">
              <a:solidFill>
                <a:srgbClr val="FFFF00"/>
              </a:solidFill>
              <a:latin typeface="Times New Roman" panose="02020603050405020304" pitchFamily="18" charset="0"/>
              <a:cs typeface="Times New Roman" panose="02020603050405020304" pitchFamily="18" charset="0"/>
            </a:endParaRPr>
          </a:p>
          <a:p>
            <a:pPr>
              <a:buFont typeface="Wingdings" pitchFamily="2" charset="2"/>
              <a:buNone/>
            </a:pPr>
            <a:r>
              <a:rPr lang="en-US" sz="2000" i="1" dirty="0">
                <a:solidFill>
                  <a:srgbClr val="FFFF00"/>
                </a:solidFill>
                <a:latin typeface="Times New Roman" panose="02020603050405020304" pitchFamily="18" charset="0"/>
                <a:cs typeface="Times New Roman" panose="02020603050405020304" pitchFamily="18" charset="0"/>
              </a:rPr>
              <a:t>4. New viruses bud off Host T cell, killing T cell, &amp; enters bloodstream</a:t>
            </a:r>
          </a:p>
          <a:p>
            <a:pPr>
              <a:buFont typeface="Wingdings" pitchFamily="2" charset="2"/>
              <a:buNone/>
            </a:pPr>
            <a:endParaRPr lang="en-US" sz="1050" i="1" dirty="0">
              <a:solidFill>
                <a:srgbClr val="FFFF00"/>
              </a:solidFill>
              <a:latin typeface="Times New Roman" panose="02020603050405020304" pitchFamily="18" charset="0"/>
              <a:cs typeface="Times New Roman" panose="02020603050405020304" pitchFamily="18" charset="0"/>
            </a:endParaRPr>
          </a:p>
          <a:p>
            <a:pPr>
              <a:buFont typeface="Wingdings" pitchFamily="2" charset="2"/>
              <a:buNone/>
            </a:pPr>
            <a:r>
              <a:rPr lang="en-US" sz="2000" i="1" dirty="0">
                <a:solidFill>
                  <a:srgbClr val="FFFF00"/>
                </a:solidFill>
                <a:latin typeface="Times New Roman" panose="02020603050405020304" pitchFamily="18" charset="0"/>
                <a:cs typeface="Times New Roman" panose="02020603050405020304" pitchFamily="18" charset="0"/>
              </a:rPr>
              <a:t>5. New HIV viruses infect more T </a:t>
            </a:r>
            <a:r>
              <a:rPr lang="en-US" sz="2000" i="1" dirty="0" smtClean="0">
                <a:solidFill>
                  <a:srgbClr val="FFFF00"/>
                </a:solidFill>
                <a:latin typeface="Times New Roman" panose="02020603050405020304" pitchFamily="18" charset="0"/>
                <a:cs typeface="Times New Roman" panose="02020603050405020304" pitchFamily="18" charset="0"/>
              </a:rPr>
              <a:t>cells</a:t>
            </a:r>
            <a:endParaRPr lang="en-US" sz="2000" i="1" dirty="0">
              <a:solidFill>
                <a:srgbClr val="FFFF00"/>
              </a:solidFill>
              <a:latin typeface="Times New Roman" panose="02020603050405020304" pitchFamily="18" charset="0"/>
              <a:cs typeface="Times New Roman" panose="02020603050405020304" pitchFamily="18" charset="0"/>
            </a:endParaRPr>
          </a:p>
        </p:txBody>
      </p:sp>
      <p:pic>
        <p:nvPicPr>
          <p:cNvPr id="46084" name="Picture 4" descr="VIRUS-HIV-life-cycle-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334000" cy="444500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New HIV viruses leaving a cell</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a:hlinkClick r:id="rId2"/>
          </p:cNvPr>
          <p:cNvPicPr>
            <a:picLocks noChangeAspect="1"/>
          </p:cNvPicPr>
          <p:nvPr/>
        </p:nvPicPr>
        <p:blipFill>
          <a:blip r:embed="rId3"/>
          <a:stretch>
            <a:fillRect/>
          </a:stretch>
        </p:blipFill>
        <p:spPr>
          <a:xfrm>
            <a:off x="2667000" y="3810000"/>
            <a:ext cx="4229100" cy="2819400"/>
          </a:xfrm>
          <a:prstGeom prst="rect">
            <a:avLst/>
          </a:prstGeom>
          <a:ln w="12700" cmpd="sng">
            <a:solidFill>
              <a:srgbClr val="660066"/>
            </a:solidFill>
          </a:ln>
        </p:spPr>
      </p:pic>
      <p:pic>
        <p:nvPicPr>
          <p:cNvPr id="5" name="Picture 4">
            <a:hlinkClick r:id="rId4"/>
          </p:cNvPr>
          <p:cNvPicPr>
            <a:picLocks noChangeAspect="1"/>
          </p:cNvPicPr>
          <p:nvPr/>
        </p:nvPicPr>
        <p:blipFill>
          <a:blip r:embed="rId5"/>
          <a:stretch>
            <a:fillRect/>
          </a:stretch>
        </p:blipFill>
        <p:spPr>
          <a:xfrm>
            <a:off x="304800" y="914400"/>
            <a:ext cx="4064000" cy="2743200"/>
          </a:xfrm>
          <a:prstGeom prst="rect">
            <a:avLst/>
          </a:prstGeom>
          <a:ln w="28575" cmpd="sng">
            <a:solidFill>
              <a:srgbClr val="800000"/>
            </a:solidFill>
          </a:ln>
        </p:spPr>
      </p:pic>
      <p:pic>
        <p:nvPicPr>
          <p:cNvPr id="7" name="Picture 6">
            <a:hlinkClick r:id="rId6"/>
          </p:cNvPr>
          <p:cNvPicPr>
            <a:picLocks noChangeAspect="1"/>
          </p:cNvPicPr>
          <p:nvPr/>
        </p:nvPicPr>
        <p:blipFill rotWithShape="1">
          <a:blip r:embed="rId7"/>
          <a:srcRect l="8029" b="8029"/>
          <a:stretch/>
        </p:blipFill>
        <p:spPr>
          <a:xfrm>
            <a:off x="4876800" y="914400"/>
            <a:ext cx="3941234" cy="2667000"/>
          </a:xfrm>
          <a:prstGeom prst="rect">
            <a:avLst/>
          </a:prstGeom>
          <a:ln w="28575" cmpd="sng">
            <a:solidFill>
              <a:srgbClr val="800000"/>
            </a:solidFill>
          </a:ln>
        </p:spPr>
      </p:pic>
    </p:spTree>
    <p:extLst>
      <p:ext uri="{BB962C8B-B14F-4D97-AF65-F5344CB8AC3E}">
        <p14:creationId xmlns:p14="http://schemas.microsoft.com/office/powerpoint/2010/main" val="271283281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33400" y="228600"/>
            <a:ext cx="8305800" cy="676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8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What </a:t>
            </a:r>
            <a:r>
              <a:rPr lang="en-US" sz="48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is the “Window Period?”</a:t>
            </a:r>
          </a:p>
          <a:p>
            <a:endParaRPr lang="en-US" sz="36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pPr>
            <a:r>
              <a:rPr lang="en-US" b="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time period between a person’s exposure &amp; actual infection with HIV and until antibodies are detectable in the body.</a:t>
            </a:r>
          </a:p>
          <a:p>
            <a:pPr>
              <a:lnSpc>
                <a:spcPct val="120000"/>
              </a:lnSpc>
            </a:pPr>
            <a:endPar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buFontTx/>
              <a:buChar char="•"/>
            </a:pP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After three months there are usually enough antibodies to show on an AIDS test.</a:t>
            </a:r>
            <a:r>
              <a:rPr lang="en-US" i="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buFontTx/>
              <a:buChar char="•"/>
            </a:pPr>
            <a:endParaRPr lang="en-US" i="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r>
              <a:rPr lang="en-US"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Nearly all people (99%) develop antibodies by </a:t>
            </a:r>
          </a:p>
          <a:p>
            <a:pPr algn="ctr"/>
            <a:r>
              <a:rPr lang="en-US"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THREE months.</a:t>
            </a:r>
          </a:p>
          <a:p>
            <a:pPr>
              <a:buFontTx/>
              <a:buChar char="•"/>
            </a:pPr>
            <a:endPar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buFontTx/>
              <a:buChar char="•"/>
            </a:pPr>
            <a:endPar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08013"/>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b="1">
              <a:solidFill>
                <a:schemeClr val="folHlink"/>
              </a:solidFill>
              <a:effectLst>
                <a:outerShdw blurRad="38100" dist="38100" dir="2700000" algn="tl">
                  <a:srgbClr val="000000"/>
                </a:outerShdw>
              </a:effectLst>
              <a:latin typeface="Times" charset="0"/>
            </a:endParaRPr>
          </a:p>
          <a:p>
            <a:pPr>
              <a:buFontTx/>
              <a:buChar char="•"/>
            </a:pPr>
            <a:endParaRPr lang="en-US" b="1">
              <a:solidFill>
                <a:schemeClr val="folHlink"/>
              </a:solidFill>
              <a:effectLst>
                <a:outerShdw blurRad="38100" dist="38100" dir="2700000" algn="tl">
                  <a:srgbClr val="000000"/>
                </a:outerShdw>
              </a:effectLst>
              <a:latin typeface="Times" charset="0"/>
            </a:endParaRPr>
          </a:p>
        </p:txBody>
      </p:sp>
      <p:sp>
        <p:nvSpPr>
          <p:cNvPr id="60419" name="Rectangle 3"/>
          <p:cNvSpPr>
            <a:spLocks noChangeArrowheads="1"/>
          </p:cNvSpPr>
          <p:nvPr/>
        </p:nvSpPr>
        <p:spPr bwMode="auto">
          <a:xfrm>
            <a:off x="457200" y="533400"/>
            <a:ext cx="8153400" cy="632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HIV and the Immune System</a:t>
            </a:r>
          </a:p>
          <a:p>
            <a:endParaRPr lang="en-US" sz="20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pPr>
            <a:r>
              <a:rPr lang="en-US" b="1"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a:t>
            </a: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person can be HIV infected and not have AIDS if the person’s immune system is intact</a:t>
            </a:r>
            <a:r>
              <a:rPr lang="en-US"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pPr>
            <a:endParaRPr lang="en-US" sz="1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lnSpc>
                <a:spcPct val="120000"/>
              </a:lnSpc>
            </a:pP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Often this period is from 8-10 years.</a:t>
            </a:r>
          </a:p>
          <a:p>
            <a:pPr algn="ctr">
              <a:lnSpc>
                <a:spcPct val="120000"/>
              </a:lnSpc>
            </a:pPr>
            <a:r>
              <a:rPr lang="en-US"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Has no symptoms, person is a carrier.</a:t>
            </a:r>
          </a:p>
          <a:p>
            <a:pPr algn="ctr">
              <a:lnSpc>
                <a:spcPct val="120000"/>
              </a:lnSpc>
            </a:pPr>
            <a:endParaRPr lang="en-US" sz="20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20000"/>
              </a:lnSpc>
            </a:pPr>
            <a:r>
              <a:rPr lang="en-US"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After </a:t>
            </a:r>
            <a:r>
              <a:rPr lang="en-US"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this period, the immune system begins to lose the fight.  </a:t>
            </a:r>
          </a:p>
          <a:p>
            <a:pPr>
              <a:lnSpc>
                <a:spcPct val="120000"/>
              </a:lnSpc>
            </a:pPr>
            <a:endParaRPr lang="en-US" sz="20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lnSpc>
                <a:spcPct val="120000"/>
              </a:lnSpc>
            </a:pP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this point the person has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AIDS</a:t>
            </a:r>
            <a:endParaRPr lang="en-US" sz="24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buFontTx/>
              <a:buChar char="•"/>
            </a:pPr>
            <a:endParaRPr lang="en-US" sz="3200"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latin typeface="Times New Roman" panose="02020603050405020304" pitchFamily="18" charset="0"/>
                <a:cs typeface="Times New Roman" panose="02020603050405020304" pitchFamily="18" charset="0"/>
              </a:rPr>
              <a:t>HIV-1 and HIV-2</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600" i="1" dirty="0">
                <a:solidFill>
                  <a:srgbClr val="FFFF00"/>
                </a:solidFill>
                <a:latin typeface="Times New Roman" panose="02020603050405020304" pitchFamily="18" charset="0"/>
                <a:cs typeface="Times New Roman" panose="02020603050405020304" pitchFamily="18" charset="0"/>
              </a:rPr>
              <a:t>• HIV-1 and HIV-2 are </a:t>
            </a:r>
            <a:br>
              <a:rPr lang="en-US" sz="3600" i="1" dirty="0">
                <a:solidFill>
                  <a:srgbClr val="FFFF00"/>
                </a:solidFill>
                <a:latin typeface="Times New Roman" panose="02020603050405020304" pitchFamily="18" charset="0"/>
                <a:cs typeface="Times New Roman" panose="02020603050405020304" pitchFamily="18" charset="0"/>
              </a:rPr>
            </a:br>
            <a:r>
              <a:rPr lang="en-US" sz="3600" i="1" dirty="0">
                <a:solidFill>
                  <a:srgbClr val="FFFF00"/>
                </a:solidFill>
                <a:latin typeface="Times New Roman" panose="02020603050405020304" pitchFamily="18" charset="0"/>
                <a:cs typeface="Times New Roman" panose="02020603050405020304" pitchFamily="18" charset="0"/>
              </a:rPr>
              <a:t>• Transmitted through the same routes</a:t>
            </a:r>
            <a:br>
              <a:rPr lang="en-US" sz="3600" i="1" dirty="0">
                <a:solidFill>
                  <a:srgbClr val="FFFF00"/>
                </a:solidFill>
                <a:latin typeface="Times New Roman" panose="02020603050405020304" pitchFamily="18" charset="0"/>
                <a:cs typeface="Times New Roman" panose="02020603050405020304" pitchFamily="18" charset="0"/>
              </a:rPr>
            </a:br>
            <a:r>
              <a:rPr lang="en-US" sz="3600" i="1" dirty="0">
                <a:solidFill>
                  <a:srgbClr val="FFFF00"/>
                </a:solidFill>
                <a:latin typeface="Times New Roman" panose="02020603050405020304" pitchFamily="18" charset="0"/>
                <a:cs typeface="Times New Roman" panose="02020603050405020304" pitchFamily="18" charset="0"/>
              </a:rPr>
              <a:t>• Associated with similar opportunistic infections</a:t>
            </a:r>
          </a:p>
          <a:p>
            <a:r>
              <a:rPr lang="en-US" sz="3600" i="1" dirty="0">
                <a:solidFill>
                  <a:srgbClr val="FFFF00"/>
                </a:solidFill>
                <a:latin typeface="Times New Roman" panose="02020603050405020304" pitchFamily="18" charset="0"/>
                <a:cs typeface="Times New Roman" panose="02020603050405020304" pitchFamily="18" charset="0"/>
              </a:rPr>
              <a:t>• HIV-1 is more common worldwide</a:t>
            </a:r>
          </a:p>
          <a:p>
            <a:r>
              <a:rPr lang="en-US" sz="3600" i="1" dirty="0">
                <a:solidFill>
                  <a:srgbClr val="FFFF00"/>
                </a:solidFill>
                <a:latin typeface="Times New Roman" panose="02020603050405020304" pitchFamily="18" charset="0"/>
                <a:cs typeface="Times New Roman" panose="02020603050405020304" pitchFamily="18" charset="0"/>
              </a:rPr>
              <a:t>• HIV-2 is found in West Africa, Mozambique, and </a:t>
            </a:r>
            <a:r>
              <a:rPr lang="en-US" sz="3600" i="1" dirty="0" smtClean="0">
                <a:solidFill>
                  <a:srgbClr val="FFFF00"/>
                </a:solidFill>
                <a:latin typeface="Times New Roman" panose="02020603050405020304" pitchFamily="18" charset="0"/>
                <a:cs typeface="Times New Roman" panose="02020603050405020304" pitchFamily="18" charset="0"/>
              </a:rPr>
              <a:t>Angola</a:t>
            </a:r>
            <a:endParaRPr lang="en-US" sz="36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65051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FF0000"/>
                </a:solidFill>
                <a:latin typeface="Times New Roman" panose="02020603050405020304" pitchFamily="18" charset="0"/>
                <a:cs typeface="Times New Roman" panose="02020603050405020304" pitchFamily="18" charset="0"/>
              </a:rPr>
              <a:t>HIV-1 and HIV-2</a:t>
            </a:r>
          </a:p>
        </p:txBody>
      </p:sp>
      <p:sp>
        <p:nvSpPr>
          <p:cNvPr id="3" name="Content Placeholder 2"/>
          <p:cNvSpPr>
            <a:spLocks noGrp="1"/>
          </p:cNvSpPr>
          <p:nvPr>
            <p:ph idx="1"/>
          </p:nvPr>
        </p:nvSpPr>
        <p:spPr>
          <a:xfrm>
            <a:off x="457200" y="1600200"/>
            <a:ext cx="8229600" cy="5029200"/>
          </a:xfrm>
        </p:spPr>
        <p:txBody>
          <a:bodyPr/>
          <a:lstStyle/>
          <a:p>
            <a:r>
              <a:rPr lang="en-US" dirty="0">
                <a:solidFill>
                  <a:srgbClr val="FFFF00"/>
                </a:solidFill>
                <a:latin typeface="Times New Roman" panose="02020603050405020304" pitchFamily="18" charset="0"/>
                <a:cs typeface="Times New Roman" panose="02020603050405020304" pitchFamily="18" charset="0"/>
              </a:rPr>
              <a:t> </a:t>
            </a:r>
            <a:r>
              <a:rPr lang="en-US" sz="4000" i="1" dirty="0">
                <a:solidFill>
                  <a:srgbClr val="FFFF00"/>
                </a:solidFill>
                <a:latin typeface="Times New Roman" panose="02020603050405020304" pitchFamily="18" charset="0"/>
                <a:cs typeface="Times New Roman" panose="02020603050405020304" pitchFamily="18" charset="0"/>
              </a:rPr>
              <a:t>HIV-2 is less easily transmitted</a:t>
            </a:r>
          </a:p>
          <a:p>
            <a:r>
              <a:rPr lang="en-US" sz="4000" i="1" dirty="0">
                <a:solidFill>
                  <a:srgbClr val="FFFF00"/>
                </a:solidFill>
                <a:latin typeface="Times New Roman" panose="02020603050405020304" pitchFamily="18" charset="0"/>
                <a:cs typeface="Times New Roman" panose="02020603050405020304" pitchFamily="18" charset="0"/>
              </a:rPr>
              <a:t> HIV-2 is less pathogenic</a:t>
            </a:r>
          </a:p>
          <a:p>
            <a:r>
              <a:rPr lang="en-US" sz="4000" i="1" dirty="0">
                <a:solidFill>
                  <a:srgbClr val="FFFF00"/>
                </a:solidFill>
                <a:latin typeface="Times New Roman" panose="02020603050405020304" pitchFamily="18" charset="0"/>
                <a:cs typeface="Times New Roman" panose="02020603050405020304" pitchFamily="18" charset="0"/>
              </a:rPr>
              <a:t> Duration of HIV-2 infection is shorter </a:t>
            </a:r>
          </a:p>
          <a:p>
            <a:r>
              <a:rPr lang="en-US" sz="4000" i="1" dirty="0">
                <a:solidFill>
                  <a:srgbClr val="FFFF00"/>
                </a:solidFill>
                <a:latin typeface="Times New Roman" panose="02020603050405020304" pitchFamily="18" charset="0"/>
                <a:cs typeface="Times New Roman" panose="02020603050405020304" pitchFamily="18" charset="0"/>
              </a:rPr>
              <a:t> MTCT is relatively rare with HIV-2</a:t>
            </a:r>
          </a:p>
          <a:p>
            <a:r>
              <a:rPr lang="en-US" sz="4000" i="1" dirty="0">
                <a:solidFill>
                  <a:srgbClr val="FFFF00"/>
                </a:solidFill>
                <a:latin typeface="Times New Roman" panose="02020603050405020304" pitchFamily="18" charset="0"/>
                <a:cs typeface="Times New Roman" panose="02020603050405020304" pitchFamily="18" charset="0"/>
              </a:rPr>
              <a:t> MTCT of HIV-2 has not been reported from </a:t>
            </a:r>
            <a:r>
              <a:rPr lang="en-US" sz="4000" i="1" dirty="0" smtClean="0">
                <a:solidFill>
                  <a:srgbClr val="FFFF00"/>
                </a:solidFill>
                <a:latin typeface="Times New Roman" panose="02020603050405020304" pitchFamily="18" charset="0"/>
                <a:cs typeface="Times New Roman" panose="02020603050405020304" pitchFamily="18" charset="0"/>
              </a:rPr>
              <a:t>Pakistan</a:t>
            </a:r>
            <a:endParaRPr lang="en-US" sz="40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09655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charset="0"/>
              </a:rPr>
              <a:t>What does HIV stand for?</a:t>
            </a:r>
            <a:endParaRPr lang="en-US" dirty="0"/>
          </a:p>
        </p:txBody>
      </p:sp>
      <p:sp>
        <p:nvSpPr>
          <p:cNvPr id="3" name="Content Placeholder 2"/>
          <p:cNvSpPr>
            <a:spLocks noGrp="1"/>
          </p:cNvSpPr>
          <p:nvPr>
            <p:ph idx="1"/>
          </p:nvPr>
        </p:nvSpPr>
        <p:spPr/>
        <p:txBody>
          <a:bodyPr/>
          <a:lstStyle/>
          <a:p>
            <a:pPr marL="457200" indent="-457200"/>
            <a:r>
              <a:rPr lang="en-US" b="1" i="1" dirty="0">
                <a:solidFill>
                  <a:srgbClr val="EDFA40"/>
                </a:solidFill>
                <a:latin typeface="Times" charset="0"/>
              </a:rPr>
              <a:t>H.  Human </a:t>
            </a:r>
            <a:r>
              <a:rPr lang="en-US" b="1" i="1" dirty="0">
                <a:latin typeface="Times" charset="0"/>
              </a:rPr>
              <a:t>(Infects only Human </a:t>
            </a:r>
            <a:r>
              <a:rPr lang="en-US" b="1" i="1" dirty="0" smtClean="0">
                <a:latin typeface="Times" charset="0"/>
              </a:rPr>
              <a:t>beings)</a:t>
            </a:r>
          </a:p>
          <a:p>
            <a:pPr marL="457200" indent="-457200"/>
            <a:endParaRPr lang="en-US" b="1" i="1" dirty="0">
              <a:solidFill>
                <a:srgbClr val="EDFA40"/>
              </a:solidFill>
              <a:latin typeface="Times" charset="0"/>
            </a:endParaRPr>
          </a:p>
          <a:p>
            <a:pPr marL="457200" indent="-457200"/>
            <a:r>
              <a:rPr lang="en-US" b="1" i="1" dirty="0" smtClean="0">
                <a:solidFill>
                  <a:srgbClr val="EDFA40"/>
                </a:solidFill>
                <a:latin typeface="Times" charset="0"/>
              </a:rPr>
              <a:t>I</a:t>
            </a:r>
            <a:r>
              <a:rPr lang="en-US" b="1" i="1" dirty="0">
                <a:solidFill>
                  <a:srgbClr val="EDFA40"/>
                </a:solidFill>
                <a:latin typeface="Times" charset="0"/>
              </a:rPr>
              <a:t>. Immunodeficiency </a:t>
            </a:r>
            <a:r>
              <a:rPr lang="en-US" b="1" i="1" dirty="0">
                <a:latin typeface="Times" charset="0"/>
              </a:rPr>
              <a:t>(Decrease or weakness in the body’s ability to fight off infections and </a:t>
            </a:r>
            <a:r>
              <a:rPr lang="en-US" b="1" i="1" dirty="0" smtClean="0">
                <a:latin typeface="Times" charset="0"/>
              </a:rPr>
              <a:t>illnesses)</a:t>
            </a:r>
            <a:endParaRPr lang="en-US" b="1" i="1" dirty="0">
              <a:latin typeface="Times" charset="0"/>
            </a:endParaRPr>
          </a:p>
          <a:p>
            <a:pPr marL="0" indent="0">
              <a:buNone/>
            </a:pPr>
            <a:endParaRPr lang="en-US" b="1" i="1" dirty="0">
              <a:solidFill>
                <a:srgbClr val="EDFA40"/>
              </a:solidFill>
              <a:latin typeface="Times" charset="0"/>
            </a:endParaRPr>
          </a:p>
          <a:p>
            <a:pPr marL="457200" indent="-457200"/>
            <a:r>
              <a:rPr lang="en-US" b="1" i="1" dirty="0" smtClean="0">
                <a:solidFill>
                  <a:srgbClr val="EDFA40"/>
                </a:solidFill>
                <a:latin typeface="Times" charset="0"/>
              </a:rPr>
              <a:t>V</a:t>
            </a:r>
            <a:r>
              <a:rPr lang="en-US" b="1" i="1" dirty="0">
                <a:solidFill>
                  <a:srgbClr val="EDFA40"/>
                </a:solidFill>
                <a:latin typeface="Times" charset="0"/>
              </a:rPr>
              <a:t>.  Virus </a:t>
            </a:r>
            <a:r>
              <a:rPr lang="en-US" b="1" i="1" dirty="0">
                <a:latin typeface="Times" charset="0"/>
              </a:rPr>
              <a:t>(A pathogen having the ability to replicate only inside a </a:t>
            </a:r>
            <a:r>
              <a:rPr lang="en-US" b="1" i="1" dirty="0" smtClean="0">
                <a:latin typeface="Times" charset="0"/>
              </a:rPr>
              <a:t>living)</a:t>
            </a:r>
            <a:endParaRPr lang="en-US" b="1" i="1" dirty="0">
              <a:latin typeface="Times" charset="0"/>
            </a:endParaRPr>
          </a:p>
          <a:p>
            <a:endParaRPr lang="en-US" dirty="0"/>
          </a:p>
        </p:txBody>
      </p:sp>
    </p:spTree>
    <p:extLst>
      <p:ext uri="{BB962C8B-B14F-4D97-AF65-F5344CB8AC3E}">
        <p14:creationId xmlns:p14="http://schemas.microsoft.com/office/powerpoint/2010/main" val="2913388446"/>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08013"/>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b="1">
              <a:solidFill>
                <a:schemeClr val="folHlink"/>
              </a:solidFill>
              <a:effectLst>
                <a:outerShdw blurRad="38100" dist="38100" dir="2700000" algn="tl">
                  <a:srgbClr val="000000"/>
                </a:outerShdw>
              </a:effectLst>
              <a:latin typeface="Times" charset="0"/>
            </a:endParaRPr>
          </a:p>
          <a:p>
            <a:pPr>
              <a:buFontTx/>
              <a:buChar char="•"/>
            </a:pPr>
            <a:endParaRPr lang="en-US" b="1">
              <a:solidFill>
                <a:schemeClr val="folHlink"/>
              </a:solidFill>
              <a:effectLst>
                <a:outerShdw blurRad="38100" dist="38100" dir="2700000" algn="tl">
                  <a:srgbClr val="000000"/>
                </a:outerShdw>
              </a:effectLst>
              <a:latin typeface="Times" charset="0"/>
            </a:endParaRPr>
          </a:p>
        </p:txBody>
      </p:sp>
      <p:sp>
        <p:nvSpPr>
          <p:cNvPr id="61443" name="Rectangle 3"/>
          <p:cNvSpPr>
            <a:spLocks noChangeArrowheads="1"/>
          </p:cNvSpPr>
          <p:nvPr/>
        </p:nvSpPr>
        <p:spPr bwMode="auto">
          <a:xfrm>
            <a:off x="609600" y="533400"/>
            <a:ext cx="81534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r>
              <a:rPr lang="en-US" sz="4400" b="1" dirty="0">
                <a:effectLst>
                  <a:outerShdw blurRad="38100" dist="38100" dir="2700000" algn="tl">
                    <a:srgbClr val="000000"/>
                  </a:outerShdw>
                </a:effectLst>
                <a:latin typeface="Times" charset="0"/>
              </a:rPr>
              <a:t>9. What does AIDS stand for?</a:t>
            </a:r>
          </a:p>
          <a:p>
            <a:pPr marL="457200" indent="-457200"/>
            <a:endParaRPr lang="en-US" sz="4400" b="1" dirty="0">
              <a:effectLst>
                <a:outerShdw blurRad="38100" dist="38100" dir="2700000" algn="tl">
                  <a:srgbClr val="000000"/>
                </a:outerShdw>
              </a:effectLst>
              <a:latin typeface="Times" charset="0"/>
            </a:endParaRPr>
          </a:p>
          <a:p>
            <a:pPr marL="457200" indent="-457200"/>
            <a:r>
              <a:rPr lang="en-US" sz="3600" b="1" dirty="0">
                <a:solidFill>
                  <a:srgbClr val="EDFA40"/>
                </a:solidFill>
                <a:effectLst>
                  <a:outerShdw blurRad="38100" dist="38100" dir="2700000" algn="tl">
                    <a:srgbClr val="000000"/>
                  </a:outerShdw>
                </a:effectLst>
                <a:latin typeface="Times" charset="0"/>
              </a:rPr>
              <a:t>			   </a:t>
            </a:r>
            <a:r>
              <a:rPr lang="en-US" sz="4000" b="1" i="1" dirty="0">
                <a:solidFill>
                  <a:schemeClr val="tx1"/>
                </a:solidFill>
                <a:effectLst>
                  <a:outerShdw blurRad="38100" dist="38100" dir="2700000" algn="tl">
                    <a:srgbClr val="000000"/>
                  </a:outerShdw>
                </a:effectLst>
                <a:latin typeface="Times" charset="0"/>
              </a:rPr>
              <a:t>A.  </a:t>
            </a:r>
            <a:r>
              <a:rPr lang="en-US" sz="4000" b="1" i="1" dirty="0">
                <a:solidFill>
                  <a:srgbClr val="EDFA40"/>
                </a:solidFill>
                <a:effectLst>
                  <a:outerShdw blurRad="38100" dist="38100" dir="2700000" algn="tl">
                    <a:srgbClr val="000000"/>
                  </a:outerShdw>
                </a:effectLst>
                <a:latin typeface="Times" charset="0"/>
              </a:rPr>
              <a:t>Acquired</a:t>
            </a:r>
          </a:p>
          <a:p>
            <a:pPr marL="457200" indent="-457200"/>
            <a:endParaRPr lang="en-US" sz="4000" b="1" i="1" dirty="0">
              <a:solidFill>
                <a:srgbClr val="EDFA40"/>
              </a:solidFill>
              <a:effectLst>
                <a:outerShdw blurRad="38100" dist="38100" dir="2700000" algn="tl">
                  <a:srgbClr val="000000"/>
                </a:outerShdw>
              </a:effectLst>
              <a:latin typeface="Times" charset="0"/>
            </a:endParaRPr>
          </a:p>
          <a:p>
            <a:pPr marL="457200" indent="-457200"/>
            <a:r>
              <a:rPr lang="en-US" sz="4000" b="1" i="1" dirty="0">
                <a:solidFill>
                  <a:srgbClr val="EDFA40"/>
                </a:solidFill>
                <a:effectLst>
                  <a:outerShdw blurRad="38100" dist="38100" dir="2700000" algn="tl">
                    <a:srgbClr val="000000"/>
                  </a:outerShdw>
                </a:effectLst>
                <a:latin typeface="Times" charset="0"/>
              </a:rPr>
              <a:t>			   </a:t>
            </a:r>
            <a:r>
              <a:rPr lang="en-US" sz="4000" b="1" i="1" dirty="0">
                <a:solidFill>
                  <a:schemeClr val="tx1"/>
                </a:solidFill>
                <a:effectLst>
                  <a:outerShdw blurRad="38100" dist="38100" dir="2700000" algn="tl">
                    <a:srgbClr val="000000"/>
                  </a:outerShdw>
                </a:effectLst>
                <a:latin typeface="Times" charset="0"/>
              </a:rPr>
              <a:t>I.   </a:t>
            </a:r>
            <a:r>
              <a:rPr lang="en-US" sz="4000" b="1" i="1" dirty="0">
                <a:solidFill>
                  <a:srgbClr val="EDFA40"/>
                </a:solidFill>
                <a:effectLst>
                  <a:outerShdw blurRad="38100" dist="38100" dir="2700000" algn="tl">
                    <a:srgbClr val="000000"/>
                  </a:outerShdw>
                </a:effectLst>
                <a:latin typeface="Times" charset="0"/>
              </a:rPr>
              <a:t>Immune </a:t>
            </a:r>
          </a:p>
          <a:p>
            <a:pPr marL="457200" indent="-457200"/>
            <a:endParaRPr lang="en-US" sz="4000" b="1" i="1" dirty="0">
              <a:solidFill>
                <a:srgbClr val="EDFA40"/>
              </a:solidFill>
              <a:effectLst>
                <a:outerShdw blurRad="38100" dist="38100" dir="2700000" algn="tl">
                  <a:srgbClr val="000000"/>
                </a:outerShdw>
              </a:effectLst>
              <a:latin typeface="Times" charset="0"/>
            </a:endParaRPr>
          </a:p>
          <a:p>
            <a:pPr marL="457200" indent="-457200"/>
            <a:r>
              <a:rPr lang="en-US" sz="4000" b="1" i="1" dirty="0">
                <a:solidFill>
                  <a:srgbClr val="EDFA40"/>
                </a:solidFill>
                <a:effectLst>
                  <a:outerShdw blurRad="38100" dist="38100" dir="2700000" algn="tl">
                    <a:srgbClr val="000000"/>
                  </a:outerShdw>
                </a:effectLst>
                <a:latin typeface="Times" charset="0"/>
              </a:rPr>
              <a:t>			  </a:t>
            </a:r>
            <a:r>
              <a:rPr lang="en-US" sz="4000" b="1" i="1" dirty="0">
                <a:solidFill>
                  <a:schemeClr val="tx1"/>
                </a:solidFill>
                <a:effectLst>
                  <a:outerShdw blurRad="38100" dist="38100" dir="2700000" algn="tl">
                    <a:srgbClr val="000000"/>
                  </a:outerShdw>
                </a:effectLst>
                <a:latin typeface="Times" charset="0"/>
              </a:rPr>
              <a:t>D.  </a:t>
            </a:r>
            <a:r>
              <a:rPr lang="en-US" sz="4000" b="1" i="1" dirty="0">
                <a:solidFill>
                  <a:srgbClr val="EDFA40"/>
                </a:solidFill>
                <a:effectLst>
                  <a:outerShdw blurRad="38100" dist="38100" dir="2700000" algn="tl">
                    <a:srgbClr val="000000"/>
                  </a:outerShdw>
                </a:effectLst>
                <a:latin typeface="Times" charset="0"/>
              </a:rPr>
              <a:t>Deficiency </a:t>
            </a:r>
          </a:p>
          <a:p>
            <a:pPr marL="457200" indent="-457200"/>
            <a:endParaRPr lang="en-US" sz="4000" b="1" i="1" dirty="0">
              <a:solidFill>
                <a:srgbClr val="EDFA40"/>
              </a:solidFill>
              <a:effectLst>
                <a:outerShdw blurRad="38100" dist="38100" dir="2700000" algn="tl">
                  <a:srgbClr val="000000"/>
                </a:outerShdw>
              </a:effectLst>
              <a:latin typeface="Times" charset="0"/>
            </a:endParaRPr>
          </a:p>
          <a:p>
            <a:pPr marL="457200" indent="-457200"/>
            <a:r>
              <a:rPr lang="en-US" sz="4000" b="1" i="1" dirty="0">
                <a:solidFill>
                  <a:srgbClr val="EDFA40"/>
                </a:solidFill>
                <a:effectLst>
                  <a:outerShdw blurRad="38100" dist="38100" dir="2700000" algn="tl">
                    <a:srgbClr val="000000"/>
                  </a:outerShdw>
                </a:effectLst>
                <a:latin typeface="Times" charset="0"/>
              </a:rPr>
              <a:t>			  </a:t>
            </a:r>
            <a:r>
              <a:rPr lang="en-US" sz="4000" b="1" i="1" dirty="0">
                <a:solidFill>
                  <a:schemeClr val="tx1"/>
                </a:solidFill>
                <a:effectLst>
                  <a:outerShdw blurRad="38100" dist="38100" dir="2700000" algn="tl">
                    <a:srgbClr val="000000"/>
                  </a:outerShdw>
                </a:effectLst>
                <a:latin typeface="Times" charset="0"/>
              </a:rPr>
              <a:t>S. </a:t>
            </a:r>
            <a:r>
              <a:rPr lang="en-US" sz="4000" b="1" i="1" dirty="0">
                <a:solidFill>
                  <a:srgbClr val="EDFA40"/>
                </a:solidFill>
                <a:effectLst>
                  <a:outerShdw blurRad="38100" dist="38100" dir="2700000" algn="tl">
                    <a:srgbClr val="000000"/>
                  </a:outerShdw>
                </a:effectLst>
                <a:latin typeface="Times" charset="0"/>
              </a:rPr>
              <a:t> </a:t>
            </a:r>
            <a:r>
              <a:rPr lang="en-US" sz="4000" b="1" i="1" dirty="0" smtClean="0">
                <a:solidFill>
                  <a:srgbClr val="EDFA40"/>
                </a:solidFill>
                <a:effectLst>
                  <a:outerShdw blurRad="38100" dist="38100" dir="2700000" algn="tl">
                    <a:srgbClr val="000000"/>
                  </a:outerShdw>
                </a:effectLst>
                <a:latin typeface="Times" charset="0"/>
              </a:rPr>
              <a:t>Syndrome</a:t>
            </a:r>
            <a:endParaRPr lang="en-US" b="1" dirty="0">
              <a:solidFill>
                <a:schemeClr val="folHlink"/>
              </a:solidFill>
              <a:effectLst>
                <a:outerShdw blurRad="38100" dist="38100" dir="2700000" algn="tl">
                  <a:srgbClr val="000000"/>
                </a:outerShdw>
              </a:effectLst>
              <a:latin typeface="Times" charset="0"/>
            </a:endParaRPr>
          </a:p>
          <a:p>
            <a:pPr marL="457200" indent="-457200">
              <a:buFontTx/>
              <a:buChar char="•"/>
            </a:pPr>
            <a:endParaRPr lang="en-US" b="1" dirty="0">
              <a:solidFill>
                <a:schemeClr val="folHlink"/>
              </a:solidFill>
              <a:effectLst>
                <a:outerShdw blurRad="38100" dist="38100" dir="2700000" algn="tl">
                  <a:srgbClr val="000000"/>
                </a:outerShdw>
              </a:effectLst>
              <a:latin typeface="Times"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b="1" dirty="0" smtClean="0">
                <a:solidFill>
                  <a:srgbClr val="FF0000"/>
                </a:solidFill>
                <a:latin typeface="Times" charset="0"/>
              </a:rPr>
              <a:t>10. </a:t>
            </a:r>
            <a:r>
              <a:rPr lang="en-US" b="1" dirty="0">
                <a:solidFill>
                  <a:srgbClr val="FF0000"/>
                </a:solidFill>
                <a:latin typeface="Times" charset="0"/>
              </a:rPr>
              <a:t>What does AIDS stand for?</a:t>
            </a:r>
          </a:p>
        </p:txBody>
      </p:sp>
      <p:sp>
        <p:nvSpPr>
          <p:cNvPr id="3" name="Content Placeholder 2"/>
          <p:cNvSpPr>
            <a:spLocks noGrp="1"/>
          </p:cNvSpPr>
          <p:nvPr>
            <p:ph idx="1"/>
          </p:nvPr>
        </p:nvSpPr>
        <p:spPr>
          <a:xfrm>
            <a:off x="457200" y="1600200"/>
            <a:ext cx="8458200" cy="4876800"/>
          </a:xfrm>
        </p:spPr>
        <p:txBody>
          <a:bodyPr/>
          <a:lstStyle/>
          <a:p>
            <a:pPr marL="457200" indent="-457200"/>
            <a:r>
              <a:rPr lang="en-US" sz="3600" b="1" i="1" dirty="0">
                <a:solidFill>
                  <a:srgbClr val="EDFA40"/>
                </a:solidFill>
                <a:latin typeface="Times" charset="0"/>
              </a:rPr>
              <a:t>A.  Acquired </a:t>
            </a:r>
            <a:r>
              <a:rPr lang="en-US" sz="3600" b="1" i="1" dirty="0" smtClean="0">
                <a:latin typeface="Times" charset="0"/>
              </a:rPr>
              <a:t>(Not inherited)</a:t>
            </a:r>
          </a:p>
          <a:p>
            <a:pPr marL="457200" indent="-457200"/>
            <a:r>
              <a:rPr lang="en-US" sz="3600" b="1" i="1" dirty="0" smtClean="0">
                <a:solidFill>
                  <a:srgbClr val="EDFA40"/>
                </a:solidFill>
                <a:latin typeface="Times" charset="0"/>
              </a:rPr>
              <a:t>I.   </a:t>
            </a:r>
            <a:r>
              <a:rPr lang="en-US" sz="3600" b="1" i="1" dirty="0">
                <a:solidFill>
                  <a:srgbClr val="EDFA40"/>
                </a:solidFill>
                <a:latin typeface="Times" charset="0"/>
              </a:rPr>
              <a:t>Immune </a:t>
            </a:r>
            <a:r>
              <a:rPr lang="en-US" sz="3600" b="1" i="1" dirty="0" smtClean="0">
                <a:latin typeface="Times" charset="0"/>
              </a:rPr>
              <a:t>(</a:t>
            </a:r>
            <a:r>
              <a:rPr lang="en-US" sz="3600" b="1" i="1" dirty="0">
                <a:latin typeface="Times" charset="0"/>
              </a:rPr>
              <a:t>Weakens </a:t>
            </a:r>
            <a:r>
              <a:rPr lang="en-US" sz="3600" b="1" i="1" dirty="0" smtClean="0">
                <a:latin typeface="Times" charset="0"/>
              </a:rPr>
              <a:t>of the </a:t>
            </a:r>
            <a:r>
              <a:rPr lang="en-US" sz="3600" b="1" i="1" dirty="0">
                <a:latin typeface="Times" charset="0"/>
              </a:rPr>
              <a:t>Immune </a:t>
            </a:r>
            <a:r>
              <a:rPr lang="en-US" sz="3600" b="1" i="1" dirty="0" smtClean="0">
                <a:latin typeface="Times" charset="0"/>
              </a:rPr>
              <a:t>system)</a:t>
            </a:r>
          </a:p>
          <a:p>
            <a:pPr marL="457200" indent="-457200"/>
            <a:r>
              <a:rPr lang="en-US" sz="3600" b="1" i="1" dirty="0" smtClean="0">
                <a:solidFill>
                  <a:srgbClr val="EDFA40"/>
                </a:solidFill>
                <a:latin typeface="Times" charset="0"/>
              </a:rPr>
              <a:t>D</a:t>
            </a:r>
            <a:r>
              <a:rPr lang="en-US" sz="3600" b="1" i="1" dirty="0">
                <a:solidFill>
                  <a:srgbClr val="EDFA40"/>
                </a:solidFill>
                <a:latin typeface="Times" charset="0"/>
              </a:rPr>
              <a:t>.  Deficiency </a:t>
            </a:r>
            <a:r>
              <a:rPr lang="en-US" sz="3600" b="1" i="1" dirty="0" smtClean="0">
                <a:latin typeface="Times" charset="0"/>
              </a:rPr>
              <a:t>(</a:t>
            </a:r>
            <a:r>
              <a:rPr lang="en-US" sz="3600" b="1" i="1" dirty="0">
                <a:latin typeface="Times" charset="0"/>
              </a:rPr>
              <a:t>Creates a Deficiency of CD4+ cells in the immune </a:t>
            </a:r>
            <a:r>
              <a:rPr lang="en-US" sz="3600" b="1" i="1" dirty="0" smtClean="0">
                <a:latin typeface="Times" charset="0"/>
              </a:rPr>
              <a:t>system)</a:t>
            </a:r>
          </a:p>
          <a:p>
            <a:pPr marL="457200" indent="-457200"/>
            <a:r>
              <a:rPr lang="en-US" sz="3600" b="1" i="1" dirty="0" smtClean="0">
                <a:solidFill>
                  <a:srgbClr val="EDFA40"/>
                </a:solidFill>
                <a:latin typeface="Times" charset="0"/>
              </a:rPr>
              <a:t>S</a:t>
            </a:r>
            <a:r>
              <a:rPr lang="en-US" sz="3600" b="1" i="1" dirty="0">
                <a:solidFill>
                  <a:srgbClr val="EDFA40"/>
                </a:solidFill>
                <a:latin typeface="Times" charset="0"/>
              </a:rPr>
              <a:t>.  Syndrome </a:t>
            </a:r>
            <a:r>
              <a:rPr lang="en-US" sz="3600" b="1" i="1" dirty="0" smtClean="0">
                <a:latin typeface="Times" charset="0"/>
              </a:rPr>
              <a:t>(A </a:t>
            </a:r>
            <a:r>
              <a:rPr lang="en-US" sz="3600" b="1" i="1" dirty="0">
                <a:latin typeface="Times" charset="0"/>
              </a:rPr>
              <a:t>group of illnesses taking place at the same </a:t>
            </a:r>
            <a:r>
              <a:rPr lang="en-US" sz="3600" b="1" i="1" dirty="0" smtClean="0">
                <a:latin typeface="Times" charset="0"/>
              </a:rPr>
              <a:t>time)</a:t>
            </a:r>
            <a:endParaRPr lang="en-US" sz="3600" b="1" i="1" dirty="0">
              <a:latin typeface="Times" charset="0"/>
            </a:endParaRPr>
          </a:p>
        </p:txBody>
      </p:sp>
    </p:spTree>
    <p:extLst>
      <p:ext uri="{BB962C8B-B14F-4D97-AF65-F5344CB8AC3E}">
        <p14:creationId xmlns:p14="http://schemas.microsoft.com/office/powerpoint/2010/main" val="1545137752"/>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FF0000"/>
                </a:solidFill>
                <a:latin typeface="Times" charset="0"/>
              </a:rPr>
              <a:t>WHAT IS AIDS </a:t>
            </a:r>
            <a:r>
              <a:rPr lang="en-US" sz="6000" b="1" dirty="0" smtClean="0">
                <a:solidFill>
                  <a:srgbClr val="FF0000"/>
                </a:solidFill>
                <a:latin typeface="Times" charset="0"/>
              </a:rPr>
              <a:t>??</a:t>
            </a:r>
            <a:endParaRPr lang="en-US" sz="6000" dirty="0">
              <a:solidFill>
                <a:srgbClr val="FF0000"/>
              </a:solidFill>
            </a:endParaRPr>
          </a:p>
        </p:txBody>
      </p:sp>
      <p:sp>
        <p:nvSpPr>
          <p:cNvPr id="3" name="Content Placeholder 2"/>
          <p:cNvSpPr>
            <a:spLocks noGrp="1"/>
          </p:cNvSpPr>
          <p:nvPr>
            <p:ph idx="1"/>
          </p:nvPr>
        </p:nvSpPr>
        <p:spPr/>
        <p:txBody>
          <a:bodyPr/>
          <a:lstStyle/>
          <a:p>
            <a:r>
              <a:rPr lang="en-US" sz="3600" i="1" dirty="0">
                <a:solidFill>
                  <a:srgbClr val="FFFF00"/>
                </a:solidFill>
                <a:latin typeface="Times New Roman" panose="02020603050405020304" pitchFamily="18" charset="0"/>
                <a:cs typeface="Times New Roman" panose="02020603050405020304" pitchFamily="18" charset="0"/>
              </a:rPr>
              <a:t>AIDS~ (Acquired Immune Deficiency Syndrome) It is related to HIV, but they are not one in the same. A person has AIDS only in the final stages of HIV, after the immune system becomes unable to defend itself against foreign invaders like bacteria, other viruses, and allows the development of certain cancers</a:t>
            </a:r>
            <a:r>
              <a:rPr lang="en-US" sz="3600" i="1" dirty="0" smtClean="0">
                <a:solidFill>
                  <a:srgbClr val="FFFF00"/>
                </a:solidFill>
                <a:latin typeface="Times New Roman" panose="02020603050405020304" pitchFamily="18" charset="0"/>
                <a:cs typeface="Times New Roman" panose="02020603050405020304" pitchFamily="18" charset="0"/>
              </a:rPr>
              <a:t>.</a:t>
            </a:r>
            <a:endParaRPr lang="en-US" sz="36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352148"/>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005845" y="1295400"/>
            <a:ext cx="47581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dirty="0">
                <a:effectLst>
                  <a:outerShdw blurRad="38100" dist="38100" dir="2700000" algn="tl">
                    <a:srgbClr val="000000"/>
                  </a:outerShdw>
                </a:effectLst>
                <a:latin typeface="Times" charset="0"/>
              </a:rPr>
              <a:t>WHAT IS AIDS ??</a:t>
            </a:r>
            <a:endParaRPr lang="en-US" sz="4400" dirty="0">
              <a:effectLst>
                <a:outerShdw blurRad="38100" dist="38100" dir="2700000" algn="tl">
                  <a:srgbClr val="000000"/>
                </a:outerShdw>
              </a:effectLst>
              <a:latin typeface="Times" charset="0"/>
            </a:endParaRPr>
          </a:p>
        </p:txBody>
      </p:sp>
      <p:sp>
        <p:nvSpPr>
          <p:cNvPr id="3075" name="Text Box 3"/>
          <p:cNvSpPr txBox="1">
            <a:spLocks noChangeArrowheads="1"/>
          </p:cNvSpPr>
          <p:nvPr/>
        </p:nvSpPr>
        <p:spPr bwMode="auto">
          <a:xfrm>
            <a:off x="304800" y="3733800"/>
            <a:ext cx="861060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0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a:t>
            </a:r>
            <a:r>
              <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The Late stage of HIV </a:t>
            </a:r>
            <a:r>
              <a:rPr lang="en-US" sz="20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infection</a:t>
            </a:r>
            <a:endPar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10000"/>
              </a:lnSpc>
            </a:pPr>
            <a:endPar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10000"/>
              </a:lnSpc>
            </a:pPr>
            <a:r>
              <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 A group of symptoms &amp; signs of disease that </a:t>
            </a:r>
            <a:r>
              <a:rPr lang="en-US" sz="20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occur </a:t>
            </a:r>
            <a:r>
              <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together.</a:t>
            </a:r>
          </a:p>
          <a:p>
            <a:pPr>
              <a:lnSpc>
                <a:spcPct val="110000"/>
              </a:lnSpc>
              <a:buFontTx/>
              <a:buChar char="•"/>
            </a:pPr>
            <a:endPar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10000"/>
              </a:lnSpc>
            </a:pPr>
            <a:r>
              <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3. Severe immune system breakdown</a:t>
            </a:r>
          </a:p>
          <a:p>
            <a:pPr>
              <a:lnSpc>
                <a:spcPct val="110000"/>
              </a:lnSpc>
            </a:pPr>
            <a:endPar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10000"/>
              </a:lnSpc>
            </a:pPr>
            <a:r>
              <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4. Less than 200 T cells (or CD4 cells).  </a:t>
            </a:r>
            <a:endParaRPr lang="en-US" sz="20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nSpc>
                <a:spcPct val="110000"/>
              </a:lnSpc>
            </a:pPr>
            <a:r>
              <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0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Normal 1000</a:t>
            </a:r>
            <a:endParaRPr lang="en-US" sz="20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3077" name="Picture 5" descr="VIRUS-HIV-L-black-6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7162"/>
            <a:ext cx="3505200" cy="3429195"/>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381000" y="228600"/>
            <a:ext cx="8458200" cy="658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r>
              <a:rPr lang="en-US" sz="3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0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What </a:t>
            </a: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happens to someone with fully involved AIDS?</a:t>
            </a:r>
          </a:p>
          <a:p>
            <a:pPr marL="457200" indent="-457200"/>
            <a:endParaRPr lang="en-US" sz="1800" b="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30000"/>
              </a:lnSpc>
            </a:pPr>
            <a:r>
              <a:rPr lang="en-US" sz="3200" b="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b="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Immune </a:t>
            </a:r>
            <a:r>
              <a:rPr lang="en-US"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system breaks down </a:t>
            </a:r>
            <a:r>
              <a:rPr lang="en-US"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=&gt; Hospital ??</a:t>
            </a:r>
            <a:endParaRPr lang="en-US"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30000"/>
              </a:lnSpc>
            </a:pPr>
            <a:endParaRPr lang="en-US" sz="105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30000"/>
              </a:lnSpc>
            </a:pPr>
            <a:r>
              <a:rPr lang="en-US"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Cause of death </a:t>
            </a: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variety of normally 		</a:t>
            </a:r>
            <a:r>
              <a:rPr lang="en-US"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preventable </a:t>
            </a: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diseases. </a:t>
            </a:r>
            <a:r>
              <a:rPr lang="en-US"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Some </a:t>
            </a: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are:</a:t>
            </a:r>
          </a:p>
          <a:p>
            <a:pPr marL="457200" indent="-457200">
              <a:lnSpc>
                <a:spcPct val="130000"/>
              </a:lnSpc>
            </a:pPr>
            <a:r>
              <a:rPr lang="en-US" sz="1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marL="457200" indent="-457200">
              <a:lnSpc>
                <a:spcPct val="150000"/>
              </a:lnSpc>
            </a:pPr>
            <a:r>
              <a:rPr lang="en-US" sz="2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Pneumonia  </a:t>
            </a:r>
          </a:p>
          <a:p>
            <a:pPr marL="457200" indent="-457200">
              <a:lnSpc>
                <a:spcPct val="150000"/>
              </a:lnSpc>
            </a:pPr>
            <a:r>
              <a:rPr lang="en-US" sz="2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 Toxoplasmosis  </a:t>
            </a:r>
          </a:p>
          <a:p>
            <a:pPr marL="457200" indent="-457200">
              <a:lnSpc>
                <a:spcPct val="150000"/>
              </a:lnSpc>
            </a:pPr>
            <a:r>
              <a:rPr lang="en-US" sz="2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  Kaposi’s sarcoma </a:t>
            </a:r>
          </a:p>
          <a:p>
            <a:pPr marL="457200" indent="-457200">
              <a:lnSpc>
                <a:spcPct val="150000"/>
              </a:lnSpc>
            </a:pPr>
            <a:r>
              <a:rPr lang="en-US" sz="2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  Mycobacterium </a:t>
            </a:r>
            <a:r>
              <a:rPr lang="en-US" sz="2400" i="1" dirty="0" err="1">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Avium</a:t>
            </a:r>
            <a:r>
              <a:rPr lang="en-US" sz="2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complex  </a:t>
            </a:r>
          </a:p>
          <a:p>
            <a:pPr marL="457200" indent="-457200">
              <a:lnSpc>
                <a:spcPct val="150000"/>
              </a:lnSpc>
            </a:pPr>
            <a:r>
              <a:rPr lang="en-US" sz="2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e.  Invasive cervical cancer</a:t>
            </a:r>
            <a:endParaRPr lang="en-US" sz="2400" i="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08013"/>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b="1">
              <a:solidFill>
                <a:schemeClr val="folHlink"/>
              </a:solidFill>
              <a:effectLst>
                <a:outerShdw blurRad="38100" dist="38100" dir="2700000" algn="tl">
                  <a:srgbClr val="000000"/>
                </a:outerShdw>
              </a:effectLst>
              <a:latin typeface="Times" charset="0"/>
            </a:endParaRPr>
          </a:p>
          <a:p>
            <a:pPr>
              <a:buFontTx/>
              <a:buChar char="•"/>
            </a:pPr>
            <a:endParaRPr lang="en-US" b="1">
              <a:solidFill>
                <a:schemeClr val="folHlink"/>
              </a:solidFill>
              <a:effectLst>
                <a:outerShdw blurRad="38100" dist="38100" dir="2700000" algn="tl">
                  <a:srgbClr val="000000"/>
                </a:outerShdw>
              </a:effectLst>
              <a:latin typeface="Times" charset="0"/>
            </a:endParaRPr>
          </a:p>
        </p:txBody>
      </p:sp>
      <p:sp>
        <p:nvSpPr>
          <p:cNvPr id="64515" name="Rectangle 3"/>
          <p:cNvSpPr>
            <a:spLocks noChangeArrowheads="1"/>
          </p:cNvSpPr>
          <p:nvPr/>
        </p:nvSpPr>
        <p:spPr bwMode="auto">
          <a:xfrm>
            <a:off x="0" y="304800"/>
            <a:ext cx="9144000" cy="593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r>
              <a:rPr lang="en-US" sz="40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Treatment </a:t>
            </a: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of AIDS &amp; Life Expectancy</a:t>
            </a:r>
          </a:p>
          <a:p>
            <a:pPr marL="457200" indent="-457200" algn="ctr"/>
            <a:endParaRPr lang="en-US" sz="1800" b="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sz="36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Treatment helps people live longer.</a:t>
            </a:r>
          </a:p>
          <a:p>
            <a:pPr marL="457200" indent="-457200">
              <a:lnSpc>
                <a:spcPct val="120000"/>
              </a:lnSpc>
            </a:pPr>
            <a:endParaRPr lang="en-US" sz="1800" i="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In 1993 =  less than 7 years</a:t>
            </a:r>
          </a:p>
          <a:p>
            <a:pPr marL="457200" indent="-457200">
              <a:lnSpc>
                <a:spcPct val="120000"/>
              </a:lnSpc>
            </a:pPr>
            <a:endPar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 In 2006 =  20 years or more… </a:t>
            </a:r>
          </a:p>
          <a:p>
            <a:pPr marL="457200" indent="-457200">
              <a:lnSpc>
                <a:spcPct val="120000"/>
              </a:lnSpc>
            </a:pP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….if properly treated</a:t>
            </a:r>
          </a:p>
          <a:p>
            <a:pPr marL="457200" indent="-457200">
              <a:lnSpc>
                <a:spcPct val="120000"/>
              </a:lnSpc>
            </a:pPr>
            <a:endParaRPr lang="en-US" sz="14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20000"/>
              </a:lnSpc>
            </a:pPr>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 New drugs are the cause of the increase</a:t>
            </a:r>
          </a:p>
          <a:p>
            <a:pPr marL="457200" indent="-457200"/>
            <a:endParaRPr lang="en-US" sz="1800" i="1" dirty="0" smtClean="0">
              <a:latin typeface="Times New Roman" panose="02020603050405020304" pitchFamily="18" charset="0"/>
              <a:cs typeface="Times New Roman" panose="02020603050405020304" pitchFamily="18" charset="0"/>
            </a:endParaRPr>
          </a:p>
          <a:p>
            <a:pPr marL="457200" indent="-457200"/>
            <a:r>
              <a:rPr lang="en-US"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2011: </a:t>
            </a:r>
            <a:r>
              <a:rPr lang="en-US" sz="1800" i="1" dirty="0" smtClean="0">
                <a:solidFill>
                  <a:schemeClr val="tx1"/>
                </a:solidFill>
                <a:latin typeface="Times New Roman" panose="02020603050405020304" pitchFamily="18" charset="0"/>
                <a:cs typeface="Times New Roman" panose="02020603050405020304" pitchFamily="18" charset="0"/>
              </a:rPr>
              <a:t>About </a:t>
            </a:r>
            <a:r>
              <a:rPr lang="en-US" sz="1800" i="1" dirty="0">
                <a:solidFill>
                  <a:schemeClr val="tx1"/>
                </a:solidFill>
                <a:latin typeface="Times New Roman" panose="02020603050405020304" pitchFamily="18" charset="0"/>
                <a:cs typeface="Times New Roman" panose="02020603050405020304" pitchFamily="18" charset="0"/>
              </a:rPr>
              <a:t>33.3 million people </a:t>
            </a:r>
            <a:r>
              <a:rPr lang="en-US" sz="1800" i="1" dirty="0" smtClean="0">
                <a:solidFill>
                  <a:schemeClr val="tx1"/>
                </a:solidFill>
                <a:latin typeface="Times New Roman" panose="02020603050405020304" pitchFamily="18" charset="0"/>
                <a:cs typeface="Times New Roman" panose="02020603050405020304" pitchFamily="18" charset="0"/>
              </a:rPr>
              <a:t>worldwide </a:t>
            </a:r>
            <a:r>
              <a:rPr lang="en-US" sz="1800" i="1" dirty="0">
                <a:solidFill>
                  <a:schemeClr val="tx1"/>
                </a:solidFill>
                <a:latin typeface="Times New Roman" panose="02020603050405020304" pitchFamily="18" charset="0"/>
                <a:cs typeface="Times New Roman" panose="02020603050405020304" pitchFamily="18" charset="0"/>
              </a:rPr>
              <a:t>are infected with HIV, the </a:t>
            </a:r>
            <a:r>
              <a:rPr lang="en-US" sz="1800" i="1" dirty="0" smtClean="0">
                <a:solidFill>
                  <a:schemeClr val="tx1"/>
                </a:solidFill>
                <a:latin typeface="Times New Roman" panose="02020603050405020304" pitchFamily="18" charset="0"/>
                <a:cs typeface="Times New Roman" panose="02020603050405020304" pitchFamily="18" charset="0"/>
              </a:rPr>
              <a:t>virus that </a:t>
            </a:r>
            <a:r>
              <a:rPr lang="en-US" sz="1800" i="1" dirty="0">
                <a:solidFill>
                  <a:schemeClr val="tx1"/>
                </a:solidFill>
                <a:latin typeface="Times New Roman" panose="02020603050405020304" pitchFamily="18" charset="0"/>
                <a:cs typeface="Times New Roman" panose="02020603050405020304" pitchFamily="18" charset="0"/>
              </a:rPr>
              <a:t>causes AIDS. In 2009, the last year for </a:t>
            </a:r>
            <a:r>
              <a:rPr lang="en-US" sz="1800" i="1" dirty="0" smtClean="0">
                <a:solidFill>
                  <a:schemeClr val="tx1"/>
                </a:solidFill>
                <a:latin typeface="Times New Roman" panose="02020603050405020304" pitchFamily="18" charset="0"/>
                <a:cs typeface="Times New Roman" panose="02020603050405020304" pitchFamily="18" charset="0"/>
              </a:rPr>
              <a:t>complete </a:t>
            </a:r>
            <a:r>
              <a:rPr lang="en-US" sz="1800" i="1" dirty="0">
                <a:solidFill>
                  <a:schemeClr val="tx1"/>
                </a:solidFill>
                <a:latin typeface="Times New Roman" panose="02020603050405020304" pitchFamily="18" charset="0"/>
                <a:cs typeface="Times New Roman" panose="02020603050405020304" pitchFamily="18" charset="0"/>
              </a:rPr>
              <a:t>statistics, 2.6 million people became infected and 1.8 million people died. </a:t>
            </a: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0" y="304800"/>
            <a:ext cx="8763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r>
              <a:rPr lang="en-US" sz="36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What </a:t>
            </a:r>
            <a:r>
              <a:rPr lang="en-US" sz="3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are the problems with Treatment</a:t>
            </a:r>
            <a:r>
              <a:rPr lang="en-US" sz="36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a:p>
            <a:pPr marL="457200" indent="-457200" algn="ctr"/>
            <a:endPar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r>
              <a:rPr lang="en-US" b="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Have to take lots of pills</a:t>
            </a:r>
          </a:p>
          <a:p>
            <a:pPr marL="457200" indent="-457200">
              <a:buFontTx/>
              <a:buChar char="•"/>
            </a:pPr>
            <a:endPar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  Pills can make people sick – side </a:t>
            </a:r>
            <a:r>
              <a:rPr lang="en-US" sz="32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effects</a:t>
            </a:r>
            <a:endPar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endPar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 Pills don’t work for everyone – or forever</a:t>
            </a:r>
          </a:p>
          <a:p>
            <a:pPr marL="457200" indent="-457200"/>
            <a:endPar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 Pills cost lots of money!  </a:t>
            </a:r>
          </a:p>
          <a:p>
            <a:pPr marL="457200" indent="-457200"/>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marL="457200" indent="-457200"/>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2010 </a:t>
            </a:r>
            <a:r>
              <a:rPr lang="en-US" sz="3200" i="1" dirty="0" err="1"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avg</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cost est. </a:t>
            </a:r>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$398,000 </a:t>
            </a:r>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 years</a:t>
            </a:r>
          </a:p>
          <a:p>
            <a:pPr marL="457200" indent="-457200"/>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or </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$1,659 </a:t>
            </a:r>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month</a:t>
            </a:r>
          </a:p>
          <a:p>
            <a:pPr marL="457200" indent="-457200"/>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Advanced cases = $3,390 / month</a:t>
            </a: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08013"/>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b="1">
              <a:solidFill>
                <a:schemeClr val="folHlink"/>
              </a:solidFill>
              <a:effectLst>
                <a:outerShdw blurRad="38100" dist="38100" dir="2700000" algn="tl">
                  <a:srgbClr val="000000"/>
                </a:outerShdw>
              </a:effectLst>
              <a:latin typeface="Times" charset="0"/>
            </a:endParaRPr>
          </a:p>
          <a:p>
            <a:pPr>
              <a:buFontTx/>
              <a:buChar char="•"/>
            </a:pPr>
            <a:endParaRPr lang="en-US" b="1">
              <a:solidFill>
                <a:schemeClr val="folHlink"/>
              </a:solidFill>
              <a:effectLst>
                <a:outerShdw blurRad="38100" dist="38100" dir="2700000" algn="tl">
                  <a:srgbClr val="000000"/>
                </a:outerShdw>
              </a:effectLst>
              <a:latin typeface="Times" charset="0"/>
            </a:endParaRPr>
          </a:p>
        </p:txBody>
      </p:sp>
      <p:sp>
        <p:nvSpPr>
          <p:cNvPr id="65539" name="Rectangle 3"/>
          <p:cNvSpPr>
            <a:spLocks noChangeArrowheads="1"/>
          </p:cNvSpPr>
          <p:nvPr/>
        </p:nvSpPr>
        <p:spPr bwMode="auto">
          <a:xfrm>
            <a:off x="304800" y="304800"/>
            <a:ext cx="853440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r>
              <a:rPr lang="en-US" sz="48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Let’s </a:t>
            </a:r>
            <a:r>
              <a:rPr lang="en-US" sz="48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Rewind!</a:t>
            </a:r>
          </a:p>
          <a:p>
            <a:pPr marL="457200" indent="-457200"/>
            <a:endParaRPr lang="en-US" sz="20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nSpc>
                <a:spcPct val="140000"/>
              </a:lnSpc>
            </a:pPr>
            <a:endParaRPr lang="en-US" sz="1400" b="1" dirty="0">
              <a:solidFill>
                <a:srgbClr val="F9604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lgn="ctr">
              <a:lnSpc>
                <a:spcPct val="140000"/>
              </a:lnSpc>
            </a:pPr>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What are </a:t>
            </a:r>
            <a:r>
              <a:rPr lang="en-US" sz="32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a:t>
            </a:r>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ways </a:t>
            </a:r>
            <a:r>
              <a:rPr lang="en-US" sz="3200" i="1" u="sng"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you</a:t>
            </a:r>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can think of to keep </a:t>
            </a:r>
          </a:p>
          <a:p>
            <a:pPr marL="457200" indent="-457200" algn="ctr">
              <a:lnSpc>
                <a:spcPct val="140000"/>
              </a:lnSpc>
            </a:pPr>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person </a:t>
            </a:r>
            <a:r>
              <a:rPr lang="en-US" sz="3200" i="1" dirty="0" smtClean="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always safe </a:t>
            </a:r>
            <a:r>
              <a:rPr lang="en-US" sz="3200"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from HIV/AIDS???</a:t>
            </a:r>
            <a:endParaRPr lang="en-US" sz="2400" i="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buFontTx/>
              <a:buChar char="•"/>
            </a:pPr>
            <a:endParaRPr lang="en-US" sz="24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65540" name="Picture 4" descr="VIRUS-HIV-struc-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63" y="3787775"/>
            <a:ext cx="2408237" cy="2536825"/>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VIRUS-HIV-L-black-6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67138"/>
            <a:ext cx="2590800" cy="2535237"/>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08013"/>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endParaRPr lang="en-US" b="1">
              <a:solidFill>
                <a:schemeClr val="folHlink"/>
              </a:solidFill>
              <a:effectLst>
                <a:outerShdw blurRad="38100" dist="38100" dir="2700000" algn="tl">
                  <a:srgbClr val="000000"/>
                </a:outerShdw>
              </a:effectLst>
              <a:latin typeface="Times" charset="0"/>
            </a:endParaRPr>
          </a:p>
          <a:p>
            <a:pPr>
              <a:buFontTx/>
              <a:buChar char="•"/>
            </a:pPr>
            <a:endParaRPr lang="en-US" b="1">
              <a:solidFill>
                <a:schemeClr val="folHlink"/>
              </a:solidFill>
              <a:effectLst>
                <a:outerShdw blurRad="38100" dist="38100" dir="2700000" algn="tl">
                  <a:srgbClr val="000000"/>
                </a:outerShdw>
              </a:effectLst>
              <a:latin typeface="Times" charset="0"/>
            </a:endParaRPr>
          </a:p>
        </p:txBody>
      </p:sp>
      <p:sp>
        <p:nvSpPr>
          <p:cNvPr id="66563" name="Rectangle 3"/>
          <p:cNvSpPr>
            <a:spLocks noChangeArrowheads="1"/>
          </p:cNvSpPr>
          <p:nvPr/>
        </p:nvSpPr>
        <p:spPr bwMode="auto">
          <a:xfrm>
            <a:off x="381000" y="608013"/>
            <a:ext cx="85344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r>
              <a:rPr lang="en-US" sz="4400" b="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How </a:t>
            </a:r>
            <a:r>
              <a:rPr lang="en-US" sz="44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to keep safe?</a:t>
            </a:r>
          </a:p>
          <a:p>
            <a:pPr marL="457200" indent="-457200"/>
            <a:endParaRPr lang="en-US" sz="36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No sex = </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abstinence</a:t>
            </a:r>
            <a:endPar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514350" indent="-514350">
              <a:buAutoNum type="arabicPeriod" startAt="2"/>
            </a:pP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Have </a:t>
            </a: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only one uninfected partner </a:t>
            </a: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r>
              <a:rPr lang="en-US" sz="3200" i="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monogamy</a:t>
            </a:r>
          </a:p>
          <a:p>
            <a:pPr marL="457200" indent="-457200"/>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514350" indent="-514350">
              <a:buAutoNum type="arabicPeriod" startAt="3"/>
            </a:pP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Use </a:t>
            </a: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protection = </a:t>
            </a:r>
            <a:r>
              <a:rPr lang="en-US" sz="3200" i="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condoms</a:t>
            </a:r>
          </a:p>
          <a:p>
            <a:pPr marL="514350" indent="-514350">
              <a:buAutoNum type="arabicPeriod" startAt="3"/>
            </a:pP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514350" indent="-514350">
              <a:buAutoNum type="arabicPeriod" startAt="3"/>
            </a:pPr>
            <a:r>
              <a:rPr lang="en-US" sz="3200" i="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No Blood Transfusion</a:t>
            </a:r>
            <a:endPar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457200" indent="-457200">
              <a:buFontTx/>
              <a:buChar char="•"/>
            </a:pPr>
            <a:endParaRPr lang="en-US"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6477000"/>
          </a:xfrm>
        </p:spPr>
        <p:txBody>
          <a:bodyPr/>
          <a:lstStyle/>
          <a:p>
            <a:pPr algn="l"/>
            <a:r>
              <a:rPr lang="en-US" sz="3600" b="1" dirty="0" smtClean="0">
                <a:solidFill>
                  <a:srgbClr val="FF0000"/>
                </a:solidFill>
                <a:latin typeface="Times New Roman" panose="02020603050405020304" pitchFamily="18" charset="0"/>
                <a:cs typeface="Times New Roman" panose="02020603050405020304" pitchFamily="18" charset="0"/>
              </a:rPr>
              <a:t>Making Progress - AIDS </a:t>
            </a:r>
            <a:r>
              <a:rPr lang="en-US" sz="3600" b="1" dirty="0">
                <a:solidFill>
                  <a:srgbClr val="FF0000"/>
                </a:solidFill>
                <a:latin typeface="Times New Roman" panose="02020603050405020304" pitchFamily="18" charset="0"/>
                <a:cs typeface="Times New Roman" panose="02020603050405020304" pitchFamily="18" charset="0"/>
              </a:rPr>
              <a:t>by the </a:t>
            </a:r>
            <a:r>
              <a:rPr lang="en-US" sz="3600" b="1" dirty="0" smtClean="0">
                <a:solidFill>
                  <a:srgbClr val="FF0000"/>
                </a:solidFill>
                <a:latin typeface="Times New Roman" panose="02020603050405020304" pitchFamily="18" charset="0"/>
                <a:cs typeface="Times New Roman" panose="02020603050405020304" pitchFamily="18" charset="0"/>
              </a:rPr>
              <a:t>numbers</a:t>
            </a:r>
            <a:r>
              <a:rPr lang="en-US" sz="3200" dirty="0" smtClean="0">
                <a:solidFill>
                  <a:srgbClr val="FF0000"/>
                </a:solidFill>
                <a:latin typeface="Times New Roman" panose="02020603050405020304" pitchFamily="18" charset="0"/>
                <a:cs typeface="Times New Roman" panose="02020603050405020304" pitchFamily="18" charset="0"/>
              </a:rPr>
              <a:t/>
            </a:r>
            <a:br>
              <a:rPr lang="en-US" sz="3200" dirty="0" smtClean="0">
                <a:solidFill>
                  <a:srgbClr val="FF0000"/>
                </a:solidFill>
                <a:latin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cs typeface="Times New Roman" panose="02020603050405020304" pitchFamily="18" charset="0"/>
              </a:rPr>
              <a:t/>
            </a:r>
            <a:br>
              <a:rPr lang="en-US" sz="3200" dirty="0" smtClean="0">
                <a:solidFill>
                  <a:srgbClr val="FF0000"/>
                </a:solidFill>
                <a:latin typeface="Times New Roman" panose="02020603050405020304" pitchFamily="18" charset="0"/>
                <a:cs typeface="Times New Roman" panose="02020603050405020304" pitchFamily="18" charset="0"/>
              </a:rPr>
            </a:br>
            <a:r>
              <a:rPr lang="en-US" sz="3200" i="1" dirty="0" smtClean="0">
                <a:solidFill>
                  <a:srgbClr val="FFFF00"/>
                </a:solidFill>
                <a:latin typeface="Times New Roman" panose="02020603050405020304" pitchFamily="18" charset="0"/>
                <a:cs typeface="Times New Roman" panose="02020603050405020304" pitchFamily="18" charset="0"/>
              </a:rPr>
              <a:t>33</a:t>
            </a:r>
            <a:r>
              <a:rPr lang="en-US" sz="3200" i="1" dirty="0">
                <a:solidFill>
                  <a:srgbClr val="FFFF00"/>
                </a:solidFill>
                <a:latin typeface="Times New Roman" panose="02020603050405020304" pitchFamily="18" charset="0"/>
                <a:cs typeface="Times New Roman" panose="02020603050405020304" pitchFamily="18" charset="0"/>
              </a:rPr>
              <a:t>% </a:t>
            </a:r>
            <a:r>
              <a:rPr lang="en-US" sz="3200" i="1" dirty="0" smtClean="0">
                <a:solidFill>
                  <a:srgbClr val="FFFF00"/>
                </a:solidFill>
                <a:latin typeface="Times New Roman" panose="02020603050405020304" pitchFamily="18" charset="0"/>
                <a:cs typeface="Times New Roman" panose="02020603050405020304" pitchFamily="18" charset="0"/>
              </a:rPr>
              <a:t>decrease </a:t>
            </a:r>
            <a:r>
              <a:rPr lang="en-US" sz="3200" i="1" dirty="0">
                <a:solidFill>
                  <a:srgbClr val="FFFF00"/>
                </a:solidFill>
                <a:latin typeface="Times New Roman" panose="02020603050405020304" pitchFamily="18" charset="0"/>
                <a:cs typeface="Times New Roman" panose="02020603050405020304" pitchFamily="18" charset="0"/>
              </a:rPr>
              <a:t>in new HIV infections </a:t>
            </a:r>
            <a:r>
              <a:rPr lang="en-US" sz="3200" i="1" dirty="0" smtClean="0">
                <a:solidFill>
                  <a:srgbClr val="FFFF00"/>
                </a:solidFill>
                <a:latin typeface="Times New Roman" panose="02020603050405020304" pitchFamily="18" charset="0"/>
                <a:cs typeface="Times New Roman" panose="02020603050405020304" pitchFamily="18" charset="0"/>
              </a:rPr>
              <a:t>since </a:t>
            </a:r>
            <a:r>
              <a:rPr lang="en-US" sz="3200" i="1" dirty="0">
                <a:solidFill>
                  <a:srgbClr val="FFFF00"/>
                </a:solidFill>
                <a:latin typeface="Times New Roman" panose="02020603050405020304" pitchFamily="18" charset="0"/>
                <a:cs typeface="Times New Roman" panose="02020603050405020304" pitchFamily="18" charset="0"/>
              </a:rPr>
              <a:t>2001</a:t>
            </a:r>
            <a:br>
              <a:rPr lang="en-US" sz="3200" i="1" dirty="0">
                <a:solidFill>
                  <a:srgbClr val="FFFF00"/>
                </a:solidFill>
                <a:latin typeface="Times New Roman" panose="02020603050405020304" pitchFamily="18" charset="0"/>
                <a:cs typeface="Times New Roman" panose="02020603050405020304" pitchFamily="18" charset="0"/>
              </a:rPr>
            </a:br>
            <a:r>
              <a:rPr lang="en-US" sz="3200" i="1" dirty="0">
                <a:solidFill>
                  <a:srgbClr val="FFFF00"/>
                </a:solidFill>
                <a:latin typeface="Times New Roman" panose="02020603050405020304" pitchFamily="18" charset="0"/>
                <a:cs typeface="Times New Roman" panose="02020603050405020304" pitchFamily="18" charset="0"/>
              </a:rPr>
              <a:t/>
            </a:r>
            <a:br>
              <a:rPr lang="en-US" sz="3200" i="1" dirty="0">
                <a:solidFill>
                  <a:srgbClr val="FFFF00"/>
                </a:solidFill>
                <a:latin typeface="Times New Roman" panose="02020603050405020304" pitchFamily="18" charset="0"/>
                <a:cs typeface="Times New Roman" panose="02020603050405020304" pitchFamily="18" charset="0"/>
              </a:rPr>
            </a:br>
            <a:r>
              <a:rPr lang="en-US" sz="3200" i="1" dirty="0">
                <a:solidFill>
                  <a:srgbClr val="FFFF00"/>
                </a:solidFill>
                <a:latin typeface="Times New Roman" panose="02020603050405020304" pitchFamily="18" charset="0"/>
                <a:cs typeface="Times New Roman" panose="02020603050405020304" pitchFamily="18" charset="0"/>
              </a:rPr>
              <a:t>29% decrease in AIDS-related deaths (adults and children) since 2005</a:t>
            </a:r>
            <a:br>
              <a:rPr lang="en-US" sz="3200" i="1" dirty="0">
                <a:solidFill>
                  <a:srgbClr val="FFFF00"/>
                </a:solidFill>
                <a:latin typeface="Times New Roman" panose="02020603050405020304" pitchFamily="18" charset="0"/>
                <a:cs typeface="Times New Roman" panose="02020603050405020304" pitchFamily="18" charset="0"/>
              </a:rPr>
            </a:br>
            <a:r>
              <a:rPr lang="en-US" sz="3200" i="1" dirty="0">
                <a:solidFill>
                  <a:srgbClr val="FFFF00"/>
                </a:solidFill>
                <a:latin typeface="Times New Roman" panose="02020603050405020304" pitchFamily="18" charset="0"/>
                <a:cs typeface="Times New Roman" panose="02020603050405020304" pitchFamily="18" charset="0"/>
              </a:rPr>
              <a:t/>
            </a:r>
            <a:br>
              <a:rPr lang="en-US" sz="3200" i="1" dirty="0">
                <a:solidFill>
                  <a:srgbClr val="FFFF00"/>
                </a:solidFill>
                <a:latin typeface="Times New Roman" panose="02020603050405020304" pitchFamily="18" charset="0"/>
                <a:cs typeface="Times New Roman" panose="02020603050405020304" pitchFamily="18" charset="0"/>
              </a:rPr>
            </a:br>
            <a:r>
              <a:rPr lang="en-US" sz="3200" i="1" dirty="0">
                <a:solidFill>
                  <a:srgbClr val="FFFF00"/>
                </a:solidFill>
                <a:latin typeface="Times New Roman" panose="02020603050405020304" pitchFamily="18" charset="0"/>
                <a:cs typeface="Times New Roman" panose="02020603050405020304" pitchFamily="18" charset="0"/>
              </a:rPr>
              <a:t>52% decrease in new HIV infections in children since 2001</a:t>
            </a:r>
            <a:br>
              <a:rPr lang="en-US" sz="3200" i="1" dirty="0">
                <a:solidFill>
                  <a:srgbClr val="FFFF00"/>
                </a:solidFill>
                <a:latin typeface="Times New Roman" panose="02020603050405020304" pitchFamily="18" charset="0"/>
                <a:cs typeface="Times New Roman" panose="02020603050405020304" pitchFamily="18" charset="0"/>
              </a:rPr>
            </a:br>
            <a:r>
              <a:rPr lang="en-US" sz="3200" i="1" dirty="0">
                <a:solidFill>
                  <a:srgbClr val="FFFF00"/>
                </a:solidFill>
                <a:latin typeface="Times New Roman" panose="02020603050405020304" pitchFamily="18" charset="0"/>
                <a:cs typeface="Times New Roman" panose="02020603050405020304" pitchFamily="18" charset="0"/>
              </a:rPr>
              <a:t/>
            </a:r>
            <a:br>
              <a:rPr lang="en-US" sz="3200" i="1" dirty="0">
                <a:solidFill>
                  <a:srgbClr val="FFFF00"/>
                </a:solidFill>
                <a:latin typeface="Times New Roman" panose="02020603050405020304" pitchFamily="18" charset="0"/>
                <a:cs typeface="Times New Roman" panose="02020603050405020304" pitchFamily="18" charset="0"/>
              </a:rPr>
            </a:br>
            <a:r>
              <a:rPr lang="en-US" sz="3200" i="1" dirty="0">
                <a:solidFill>
                  <a:srgbClr val="FFFF00"/>
                </a:solidFill>
                <a:latin typeface="Times New Roman" panose="02020603050405020304" pitchFamily="18" charset="0"/>
                <a:cs typeface="Times New Roman" panose="02020603050405020304" pitchFamily="18" charset="0"/>
              </a:rPr>
              <a:t>40-fold Increase in access to antiretroviral therapy </a:t>
            </a:r>
            <a:r>
              <a:rPr lang="en-US" sz="3200" i="1" dirty="0" smtClean="0">
                <a:solidFill>
                  <a:srgbClr val="FFFF00"/>
                </a:solidFill>
                <a:latin typeface="Times New Roman" panose="02020603050405020304" pitchFamily="18" charset="0"/>
                <a:cs typeface="Times New Roman" panose="02020603050405020304" pitchFamily="18" charset="0"/>
              </a:rPr>
              <a:t>2002–2012 </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563481"/>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latin typeface="Times New Roman" panose="02020603050405020304" pitchFamily="18" charset="0"/>
                <a:cs typeface="Times New Roman" panose="02020603050405020304" pitchFamily="18" charset="0"/>
              </a:rPr>
              <a:t>History</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600" i="1" dirty="0">
                <a:solidFill>
                  <a:srgbClr val="FFFF00"/>
                </a:solidFill>
                <a:latin typeface="Times New Roman" panose="02020603050405020304" pitchFamily="18" charset="0"/>
                <a:cs typeface="Times New Roman" panose="02020603050405020304" pitchFamily="18" charset="0"/>
              </a:rPr>
              <a:t>The world first became aware of AIDS in the early 1980’s.</a:t>
            </a:r>
          </a:p>
          <a:p>
            <a:r>
              <a:rPr lang="en-US" sz="3600" i="1" dirty="0">
                <a:solidFill>
                  <a:srgbClr val="FFFF00"/>
                </a:solidFill>
                <a:latin typeface="Times New Roman" panose="02020603050405020304" pitchFamily="18" charset="0"/>
                <a:cs typeface="Times New Roman" panose="02020603050405020304" pitchFamily="18" charset="0"/>
              </a:rPr>
              <a:t> Researchers aren’t sure exactly when and how HIV developed.</a:t>
            </a:r>
          </a:p>
          <a:p>
            <a:r>
              <a:rPr lang="en-US" sz="3600" i="1" dirty="0">
                <a:solidFill>
                  <a:srgbClr val="FFFF00"/>
                </a:solidFill>
                <a:latin typeface="Times New Roman" panose="02020603050405020304" pitchFamily="18" charset="0"/>
                <a:cs typeface="Times New Roman" panose="02020603050405020304" pitchFamily="18" charset="0"/>
              </a:rPr>
              <a:t> The most likely theories assume that HIV-1 was transmitted to humans from chimpanzees sometime in the early 20th century.</a:t>
            </a:r>
          </a:p>
          <a:p>
            <a:endParaRPr lang="en-US" dirty="0"/>
          </a:p>
        </p:txBody>
      </p:sp>
    </p:spTree>
    <p:extLst>
      <p:ext uri="{BB962C8B-B14F-4D97-AF65-F5344CB8AC3E}">
        <p14:creationId xmlns:p14="http://schemas.microsoft.com/office/powerpoint/2010/main" val="2604967705"/>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latin typeface="Times New Roman" panose="02020603050405020304" pitchFamily="18" charset="0"/>
                <a:cs typeface="Times New Roman" panose="02020603050405020304" pitchFamily="18" charset="0"/>
              </a:rPr>
              <a:t>Key Points</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0" y="1417638"/>
            <a:ext cx="8763000" cy="5440362"/>
          </a:xfrm>
        </p:spPr>
        <p:txBody>
          <a:bodyPr/>
          <a:lstStyle/>
          <a:p>
            <a:r>
              <a:rPr lang="en-US" i="1" dirty="0">
                <a:solidFill>
                  <a:srgbClr val="FFFF00"/>
                </a:solidFill>
                <a:latin typeface="Times New Roman" panose="02020603050405020304" pitchFamily="18" charset="0"/>
                <a:cs typeface="Times New Roman" panose="02020603050405020304" pitchFamily="18" charset="0"/>
              </a:rPr>
              <a:t>HIV is a global pandemic and the number of  people living with HIV continues to increase worldwide.</a:t>
            </a:r>
          </a:p>
          <a:p>
            <a:r>
              <a:rPr lang="en-US" i="1" dirty="0">
                <a:solidFill>
                  <a:srgbClr val="FFFF00"/>
                </a:solidFill>
                <a:latin typeface="Times New Roman" panose="02020603050405020304" pitchFamily="18" charset="0"/>
                <a:cs typeface="Times New Roman" panose="02020603050405020304" pitchFamily="18" charset="0"/>
              </a:rPr>
              <a:t>HIV epidemic is especially severe in resource-constrained settings</a:t>
            </a:r>
          </a:p>
          <a:p>
            <a:r>
              <a:rPr lang="en-US" i="1" dirty="0">
                <a:solidFill>
                  <a:srgbClr val="FFFF00"/>
                </a:solidFill>
                <a:latin typeface="Times New Roman" panose="02020603050405020304" pitchFamily="18" charset="0"/>
                <a:cs typeface="Times New Roman" panose="02020603050405020304" pitchFamily="18" charset="0"/>
              </a:rPr>
              <a:t>HIV is a virus that destroys the immune system, leading to opportunistic infections. </a:t>
            </a:r>
          </a:p>
          <a:p>
            <a:r>
              <a:rPr lang="en-US" i="1" dirty="0">
                <a:solidFill>
                  <a:srgbClr val="FFFF00"/>
                </a:solidFill>
                <a:latin typeface="Times New Roman" panose="02020603050405020304" pitchFamily="18" charset="0"/>
                <a:cs typeface="Times New Roman" panose="02020603050405020304" pitchFamily="18" charset="0"/>
              </a:rPr>
              <a:t>The progression from initial infection with HIV to end-stage AIDS varies from person to person and can take more than 10 years</a:t>
            </a:r>
            <a:r>
              <a:rPr lang="en-US" i="1" dirty="0" smtClean="0">
                <a:solidFill>
                  <a:srgbClr val="FFFF00"/>
                </a:solidFill>
                <a:latin typeface="Times New Roman" panose="02020603050405020304" pitchFamily="18" charset="0"/>
                <a:cs typeface="Times New Roman" panose="02020603050405020304" pitchFamily="18" charset="0"/>
              </a:rPr>
              <a:t>.</a:t>
            </a:r>
            <a:endParaRPr lang="en-US"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41253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FF0000"/>
                </a:solidFill>
                <a:latin typeface="Times New Roman" panose="02020603050405020304" pitchFamily="18" charset="0"/>
                <a:cs typeface="Times New Roman" panose="02020603050405020304" pitchFamily="18" charset="0"/>
              </a:rPr>
              <a:t>Key Points</a:t>
            </a:r>
            <a:endParaRPr lang="en-US" sz="5400" dirty="0"/>
          </a:p>
        </p:txBody>
      </p:sp>
      <p:sp>
        <p:nvSpPr>
          <p:cNvPr id="3" name="Content Placeholder 2"/>
          <p:cNvSpPr>
            <a:spLocks noGrp="1"/>
          </p:cNvSpPr>
          <p:nvPr>
            <p:ph idx="1"/>
          </p:nvPr>
        </p:nvSpPr>
        <p:spPr>
          <a:xfrm>
            <a:off x="76199" y="1448345"/>
            <a:ext cx="8881281" cy="5105400"/>
          </a:xfrm>
        </p:spPr>
        <p:txBody>
          <a:bodyPr/>
          <a:lstStyle/>
          <a:p>
            <a:pPr lvl="1" indent="-282575">
              <a:lnSpc>
                <a:spcPct val="130000"/>
              </a:lnSpc>
              <a:spcBef>
                <a:spcPct val="50000"/>
              </a:spcBef>
              <a:buClr>
                <a:schemeClr val="accent2"/>
              </a:buClr>
              <a:buFont typeface="Arial" panose="020B0604020202020204" pitchFamily="34" charset="0"/>
              <a:buChar char="•"/>
            </a:pPr>
            <a:r>
              <a:rPr lang="en-GB" altLang="en-US" sz="2700" i="1" dirty="0" smtClean="0">
                <a:solidFill>
                  <a:srgbClr val="FFFF00"/>
                </a:solidFill>
                <a:latin typeface="Times New Roman" panose="02020603050405020304" pitchFamily="18" charset="0"/>
                <a:cs typeface="Times New Roman" panose="02020603050405020304" pitchFamily="18" charset="0"/>
              </a:rPr>
              <a:t>The most common main route of transmission worldwide is heterosexual transmission.</a:t>
            </a:r>
          </a:p>
          <a:p>
            <a:pPr lvl="1" indent="-282575">
              <a:lnSpc>
                <a:spcPct val="130000"/>
              </a:lnSpc>
              <a:spcBef>
                <a:spcPct val="50000"/>
              </a:spcBef>
              <a:buClr>
                <a:schemeClr val="accent2"/>
              </a:buClr>
              <a:buFont typeface="Arial" panose="020B0604020202020204" pitchFamily="34" charset="0"/>
              <a:buChar char="•"/>
            </a:pPr>
            <a:r>
              <a:rPr lang="en-GB" altLang="en-US" sz="2700" i="1" dirty="0" smtClean="0">
                <a:solidFill>
                  <a:srgbClr val="FFFF00"/>
                </a:solidFill>
                <a:latin typeface="Times New Roman" panose="02020603050405020304" pitchFamily="18" charset="0"/>
                <a:cs typeface="Times New Roman" panose="02020603050405020304" pitchFamily="18" charset="0"/>
              </a:rPr>
              <a:t>Women of childbearing age are at particular risk for acquiring HIV  through unprotected sex </a:t>
            </a:r>
          </a:p>
          <a:p>
            <a:pPr lvl="1" indent="-282575">
              <a:lnSpc>
                <a:spcPct val="130000"/>
              </a:lnSpc>
              <a:spcBef>
                <a:spcPct val="50000"/>
              </a:spcBef>
              <a:buClr>
                <a:schemeClr val="accent2"/>
              </a:buClr>
              <a:buFont typeface="Arial" panose="020B0604020202020204" pitchFamily="34" charset="0"/>
              <a:buChar char="•"/>
            </a:pPr>
            <a:r>
              <a:rPr lang="en-US" altLang="en-US" sz="2700" i="1" dirty="0" smtClean="0">
                <a:solidFill>
                  <a:srgbClr val="FFFF00"/>
                </a:solidFill>
                <a:latin typeface="Times New Roman" panose="02020603050405020304" pitchFamily="18" charset="0"/>
                <a:cs typeface="Times New Roman" panose="02020603050405020304" pitchFamily="18" charset="0"/>
              </a:rPr>
              <a:t>HIV-positive women who are pregnant are at risk of passing HIV infection to their newborn.</a:t>
            </a:r>
          </a:p>
          <a:p>
            <a:pPr lvl="1" indent="-282575">
              <a:lnSpc>
                <a:spcPct val="130000"/>
              </a:lnSpc>
              <a:spcBef>
                <a:spcPct val="50000"/>
              </a:spcBef>
              <a:buClr>
                <a:schemeClr val="accent2"/>
              </a:buClr>
              <a:buFont typeface="Arial" panose="020B0604020202020204" pitchFamily="34" charset="0"/>
              <a:buChar char="•"/>
            </a:pPr>
            <a:r>
              <a:rPr lang="en-US" altLang="en-US" sz="2700" i="1" dirty="0" smtClean="0">
                <a:solidFill>
                  <a:srgbClr val="FFFF00"/>
                </a:solidFill>
                <a:latin typeface="Times New Roman" panose="02020603050405020304" pitchFamily="18" charset="0"/>
                <a:cs typeface="Times New Roman" panose="02020603050405020304" pitchFamily="18" charset="0"/>
              </a:rPr>
              <a:t>Risk of HIV transmission from mother-to-child can be greatly reduced through effective PMTCT programs.</a:t>
            </a:r>
            <a:endParaRPr lang="en-GB" altLang="en-US" sz="27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05075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99187"/>
          </a:xfrm>
        </p:spPr>
        <p:txBody>
          <a:bodyPr/>
          <a:lstStyle/>
          <a:p>
            <a:r>
              <a:rPr lang="en-US" sz="9600" dirty="0" smtClean="0">
                <a:solidFill>
                  <a:srgbClr val="FF0000"/>
                </a:solidFill>
                <a:latin typeface="Times New Roman" panose="02020603050405020304" pitchFamily="18" charset="0"/>
                <a:cs typeface="Times New Roman" panose="02020603050405020304" pitchFamily="18" charset="0"/>
              </a:rPr>
              <a:t>THANK YOU</a:t>
            </a:r>
            <a:endParaRPr lang="en-US"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547400"/>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418362" y="1524000"/>
            <a:ext cx="556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000" b="1" i="1" dirty="0">
                <a:solidFill>
                  <a:srgbClr val="EDFA40"/>
                </a:solidFill>
                <a:effectLst>
                  <a:outerShdw blurRad="38100" dist="38100" dir="2700000" algn="tl">
                    <a:srgbClr val="000000"/>
                  </a:outerShdw>
                </a:effectLst>
                <a:latin typeface="Times" charset="0"/>
              </a:rPr>
              <a:t>Human Immunodeficiency Virus</a:t>
            </a:r>
            <a:endParaRPr lang="en-US" sz="3000" i="1" dirty="0">
              <a:solidFill>
                <a:srgbClr val="EDFA40"/>
              </a:solidFill>
              <a:effectLst>
                <a:outerShdw blurRad="38100" dist="38100" dir="2700000" algn="tl">
                  <a:srgbClr val="000000"/>
                </a:outerShdw>
              </a:effectLst>
              <a:latin typeface="Times" charset="0"/>
            </a:endParaRPr>
          </a:p>
        </p:txBody>
      </p:sp>
      <p:sp>
        <p:nvSpPr>
          <p:cNvPr id="2051" name="Text Box 3"/>
          <p:cNvSpPr txBox="1">
            <a:spLocks noChangeArrowheads="1"/>
          </p:cNvSpPr>
          <p:nvPr/>
        </p:nvSpPr>
        <p:spPr bwMode="auto">
          <a:xfrm>
            <a:off x="3962400" y="322997"/>
            <a:ext cx="487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smtClean="0">
                <a:effectLst>
                  <a:outerShdw blurRad="38100" dist="38100" dir="2700000" algn="tl">
                    <a:srgbClr val="000000"/>
                  </a:outerShdw>
                </a:effectLst>
                <a:latin typeface="+mn-lt"/>
              </a:rPr>
              <a:t>What </a:t>
            </a:r>
            <a:r>
              <a:rPr lang="en-US" sz="3600" b="1" dirty="0">
                <a:effectLst>
                  <a:outerShdw blurRad="38100" dist="38100" dir="2700000" algn="tl">
                    <a:srgbClr val="000000"/>
                  </a:outerShdw>
                </a:effectLst>
                <a:latin typeface="+mn-lt"/>
              </a:rPr>
              <a:t>is HIV?</a:t>
            </a:r>
            <a:endParaRPr lang="en-US" sz="3600" dirty="0">
              <a:effectLst>
                <a:outerShdw blurRad="38100" dist="38100" dir="2700000" algn="tl">
                  <a:srgbClr val="000000"/>
                </a:outerShdw>
              </a:effectLst>
              <a:latin typeface="+mn-lt"/>
            </a:endParaRPr>
          </a:p>
        </p:txBody>
      </p:sp>
      <p:sp>
        <p:nvSpPr>
          <p:cNvPr id="2052" name="Text Box 4"/>
          <p:cNvSpPr txBox="1">
            <a:spLocks noChangeArrowheads="1"/>
          </p:cNvSpPr>
          <p:nvPr/>
        </p:nvSpPr>
        <p:spPr bwMode="auto">
          <a:xfrm>
            <a:off x="533400" y="3276600"/>
            <a:ext cx="86868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i="1" dirty="0">
                <a:solidFill>
                  <a:schemeClr val="tx1"/>
                </a:solidFill>
                <a:effectLst>
                  <a:outerShdw blurRad="38100" dist="38100" dir="2700000" algn="tl">
                    <a:srgbClr val="000000"/>
                  </a:outerShdw>
                </a:effectLst>
                <a:latin typeface="Times" charset="0"/>
              </a:rPr>
              <a:t> 		</a:t>
            </a:r>
            <a:r>
              <a:rPr lang="en-US" sz="2600" b="1" dirty="0">
                <a:solidFill>
                  <a:schemeClr val="tx1"/>
                </a:solidFill>
                <a:effectLst>
                  <a:outerShdw blurRad="38100" dist="38100" dir="2700000" algn="tl">
                    <a:srgbClr val="000000"/>
                  </a:outerShdw>
                </a:effectLst>
                <a:latin typeface="Times" charset="0"/>
              </a:rPr>
              <a:t>          </a:t>
            </a:r>
            <a:r>
              <a:rPr lang="en-US" sz="2600" b="1" dirty="0" smtClean="0">
                <a:solidFill>
                  <a:schemeClr val="tx1"/>
                </a:solidFill>
                <a:effectLst>
                  <a:outerShdw blurRad="38100" dist="38100" dir="2700000" algn="tl">
                    <a:srgbClr val="000000"/>
                  </a:outerShdw>
                </a:effectLst>
                <a:latin typeface="Times" charset="0"/>
              </a:rPr>
              <a:t>    </a:t>
            </a:r>
            <a:r>
              <a:rPr lang="en-US" sz="2600" i="1" dirty="0" smtClean="0">
                <a:solidFill>
                  <a:schemeClr val="tx1"/>
                </a:solidFill>
                <a:effectLst>
                  <a:outerShdw blurRad="38100" dist="38100" dir="2700000" algn="tl">
                    <a:srgbClr val="000000"/>
                  </a:outerShdw>
                </a:effectLst>
                <a:latin typeface="Times" charset="0"/>
              </a:rPr>
              <a:t>an </a:t>
            </a:r>
            <a:r>
              <a:rPr lang="en-US" sz="2600" i="1" u="sng" dirty="0">
                <a:solidFill>
                  <a:schemeClr val="tx1"/>
                </a:solidFill>
                <a:effectLst>
                  <a:outerShdw blurRad="38100" dist="38100" dir="2700000" algn="tl">
                    <a:srgbClr val="000000"/>
                  </a:outerShdw>
                </a:effectLst>
                <a:latin typeface="Times" charset="0"/>
              </a:rPr>
              <a:t>RNA based virus</a:t>
            </a:r>
            <a:r>
              <a:rPr lang="en-US" sz="2600" i="1" dirty="0">
                <a:solidFill>
                  <a:schemeClr val="tx1"/>
                </a:solidFill>
                <a:effectLst>
                  <a:outerShdw blurRad="38100" dist="38100" dir="2700000" algn="tl">
                    <a:srgbClr val="000000"/>
                  </a:outerShdw>
                </a:effectLst>
                <a:latin typeface="Times" charset="0"/>
              </a:rPr>
              <a:t> that causes AIDS </a:t>
            </a:r>
            <a:r>
              <a:rPr lang="en-US" sz="2600" i="1" dirty="0">
                <a:solidFill>
                  <a:srgbClr val="EDFA40"/>
                </a:solidFill>
                <a:effectLst>
                  <a:outerShdw blurRad="38100" dist="38100" dir="2700000" algn="tl">
                    <a:srgbClr val="000000"/>
                  </a:outerShdw>
                </a:effectLst>
                <a:latin typeface="Times" charset="0"/>
              </a:rPr>
              <a:t>		</a:t>
            </a:r>
          </a:p>
          <a:p>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Attacks the Immune System</a:t>
            </a:r>
          </a:p>
          <a:p>
            <a:endPar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Destroys the body’s defenses against diseases</a:t>
            </a:r>
          </a:p>
          <a:p>
            <a:endPar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  Body becomes vulnerable to infections &amp; cancers</a:t>
            </a:r>
          </a:p>
          <a:p>
            <a:r>
              <a:rPr lang="en-US" i="1" dirty="0">
                <a:solidFill>
                  <a:srgbClr val="EDFA4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that don’t normally develop in healthy people</a:t>
            </a:r>
          </a:p>
        </p:txBody>
      </p:sp>
      <p:pic>
        <p:nvPicPr>
          <p:cNvPr id="2053" name="Picture 5" descr="VIRUS-HIV-struc-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182938" cy="3352800"/>
          </a:xfrm>
          <a:prstGeom prst="rect">
            <a:avLst/>
          </a:prstGeom>
          <a:noFill/>
          <a:ln w="158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VIRUS-HIV-virion-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657600" cy="3852863"/>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VIRUS-HIV-matri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657600" cy="3852863"/>
          </a:xfrm>
          <a:prstGeom prst="rect">
            <a:avLst/>
          </a:prstGeom>
          <a:noFill/>
          <a:ln w="19050">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50183" name="Text Box 7"/>
          <p:cNvSpPr txBox="1">
            <a:spLocks noChangeArrowheads="1"/>
          </p:cNvSpPr>
          <p:nvPr/>
        </p:nvSpPr>
        <p:spPr bwMode="auto">
          <a:xfrm>
            <a:off x="1447800" y="457200"/>
            <a:ext cx="60817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200" b="1" dirty="0">
                <a:effectLst>
                  <a:outerShdw blurRad="38100" dist="38100" dir="2700000" algn="tl">
                    <a:srgbClr val="000000"/>
                  </a:outerShdw>
                </a:effectLst>
                <a:latin typeface="Times" charset="0"/>
              </a:rPr>
              <a:t>What does HIV look like?</a:t>
            </a:r>
            <a:endParaRPr lang="en-US" sz="2400" dirty="0">
              <a:latin typeface="Times" charset="0"/>
            </a:endParaRPr>
          </a:p>
        </p:txBody>
      </p:sp>
      <p:sp>
        <p:nvSpPr>
          <p:cNvPr id="50184" name="Text Box 8"/>
          <p:cNvSpPr txBox="1">
            <a:spLocks noChangeArrowheads="1"/>
          </p:cNvSpPr>
          <p:nvPr/>
        </p:nvSpPr>
        <p:spPr bwMode="auto">
          <a:xfrm>
            <a:off x="1219200" y="5715000"/>
            <a:ext cx="1899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HIV Capsule</a:t>
            </a:r>
          </a:p>
        </p:txBody>
      </p:sp>
      <p:sp>
        <p:nvSpPr>
          <p:cNvPr id="50185" name="Text Box 9"/>
          <p:cNvSpPr txBox="1">
            <a:spLocks noChangeArrowheads="1"/>
          </p:cNvSpPr>
          <p:nvPr/>
        </p:nvSpPr>
        <p:spPr bwMode="auto">
          <a:xfrm>
            <a:off x="6400800" y="5715000"/>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HIV</a:t>
            </a: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VIRUS-HIV-scene-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52400"/>
            <a:ext cx="4914900" cy="6553200"/>
          </a:xfrm>
          <a:prstGeom prst="rect">
            <a:avLst/>
          </a:prstGeom>
          <a:noFill/>
          <a:ln w="254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52229" name="Rectangle 5"/>
          <p:cNvSpPr>
            <a:spLocks noChangeArrowheads="1"/>
          </p:cNvSpPr>
          <p:nvPr/>
        </p:nvSpPr>
        <p:spPr bwMode="auto">
          <a:xfrm>
            <a:off x="152400" y="1827213"/>
            <a:ext cx="3581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What does HIV look like?</a:t>
            </a:r>
          </a:p>
          <a:p>
            <a:pPr algn="ctr"/>
            <a:endPar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endParaRPr lang="en-US" sz="3200" b="1" dirty="0">
              <a:solidFill>
                <a:schemeClr val="fo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cut away</a:t>
            </a:r>
          </a:p>
          <a:p>
            <a:pPr algn="ctr"/>
            <a:r>
              <a:rPr lang="en-US" sz="3200" i="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view of the virus.</a:t>
            </a: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0000"/>
                </a:solidFill>
                <a:latin typeface="Times New Roman" panose="02020603050405020304" pitchFamily="18" charset="0"/>
                <a:cs typeface="Times New Roman" panose="02020603050405020304" pitchFamily="18" charset="0"/>
              </a:rPr>
              <a:t>Characteristics of HIV</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i="1" dirty="0">
                <a:solidFill>
                  <a:srgbClr val="FFFF00"/>
                </a:solidFill>
                <a:latin typeface="Times New Roman" panose="02020603050405020304" pitchFamily="18" charset="0"/>
                <a:cs typeface="Times New Roman" panose="02020603050405020304" pitchFamily="18" charset="0"/>
              </a:rPr>
              <a:t>Icosahedral (20 sided), enveloped virus of the </a:t>
            </a:r>
            <a:r>
              <a:rPr lang="en-US" i="1" dirty="0" err="1">
                <a:solidFill>
                  <a:srgbClr val="FFFF00"/>
                </a:solidFill>
                <a:latin typeface="Times New Roman" panose="02020603050405020304" pitchFamily="18" charset="0"/>
                <a:cs typeface="Times New Roman" panose="02020603050405020304" pitchFamily="18" charset="0"/>
              </a:rPr>
              <a:t>lentivirus</a:t>
            </a:r>
            <a:r>
              <a:rPr lang="en-US" i="1" dirty="0">
                <a:solidFill>
                  <a:srgbClr val="FFFF00"/>
                </a:solidFill>
                <a:latin typeface="Times New Roman" panose="02020603050405020304" pitchFamily="18" charset="0"/>
                <a:cs typeface="Times New Roman" panose="02020603050405020304" pitchFamily="18" charset="0"/>
              </a:rPr>
              <a:t> subfamily of </a:t>
            </a:r>
            <a:r>
              <a:rPr lang="en-US" b="1" i="1" dirty="0">
                <a:solidFill>
                  <a:srgbClr val="FFFF00"/>
                </a:solidFill>
                <a:latin typeface="Times New Roman" panose="02020603050405020304" pitchFamily="18" charset="0"/>
                <a:cs typeface="Times New Roman" panose="02020603050405020304" pitchFamily="18" charset="0"/>
              </a:rPr>
              <a:t>retroviruses.</a:t>
            </a:r>
          </a:p>
          <a:p>
            <a:r>
              <a:rPr lang="en-US" i="1" dirty="0">
                <a:solidFill>
                  <a:srgbClr val="FFFF00"/>
                </a:solidFill>
                <a:latin typeface="Times New Roman" panose="02020603050405020304" pitchFamily="18" charset="0"/>
                <a:cs typeface="Times New Roman" panose="02020603050405020304" pitchFamily="18" charset="0"/>
              </a:rPr>
              <a:t>Retroviruses transcribe RNA to DNA.</a:t>
            </a:r>
          </a:p>
          <a:p>
            <a:r>
              <a:rPr lang="en-US" i="1" dirty="0">
                <a:solidFill>
                  <a:srgbClr val="FFFF00"/>
                </a:solidFill>
                <a:latin typeface="Times New Roman" panose="02020603050405020304" pitchFamily="18" charset="0"/>
                <a:cs typeface="Times New Roman" panose="02020603050405020304" pitchFamily="18" charset="0"/>
              </a:rPr>
              <a:t>Two viral strands of RNA found in core surrounded by protein outer coat.</a:t>
            </a:r>
          </a:p>
          <a:p>
            <a:pPr lvl="1"/>
            <a:r>
              <a:rPr lang="en-US" i="1" dirty="0">
                <a:solidFill>
                  <a:srgbClr val="FFFF00"/>
                </a:solidFill>
                <a:latin typeface="Times New Roman" panose="02020603050405020304" pitchFamily="18" charset="0"/>
                <a:cs typeface="Times New Roman" panose="02020603050405020304" pitchFamily="18" charset="0"/>
              </a:rPr>
              <a:t>Outer envelope contains a lipid matrix within which specific viral glycoproteins are imbedded.</a:t>
            </a:r>
          </a:p>
          <a:p>
            <a:pPr lvl="1"/>
            <a:r>
              <a:rPr lang="en-US" i="1" dirty="0">
                <a:solidFill>
                  <a:srgbClr val="FFFF00"/>
                </a:solidFill>
                <a:latin typeface="Times New Roman" panose="02020603050405020304" pitchFamily="18" charset="0"/>
                <a:cs typeface="Times New Roman" panose="02020603050405020304" pitchFamily="18" charset="0"/>
              </a:rPr>
              <a:t>These knob-like structures responsible for binding to target cell.</a:t>
            </a:r>
          </a:p>
          <a:p>
            <a:endParaRPr lang="en-US" dirty="0"/>
          </a:p>
        </p:txBody>
      </p:sp>
    </p:spTree>
    <p:extLst>
      <p:ext uri="{BB962C8B-B14F-4D97-AF65-F5344CB8AC3E}">
        <p14:creationId xmlns:p14="http://schemas.microsoft.com/office/powerpoint/2010/main" val="1457258784"/>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139825"/>
          </a:xfrm>
        </p:spPr>
        <p:txBody>
          <a:bodyPr/>
          <a:lstStyle/>
          <a:p>
            <a:r>
              <a:rPr lang="en-US" sz="5400" b="1" dirty="0" smtClean="0">
                <a:solidFill>
                  <a:srgbClr val="FF0000"/>
                </a:solidFill>
                <a:latin typeface="Times New Roman" panose="02020603050405020304" pitchFamily="18" charset="0"/>
                <a:cs typeface="Times New Roman" panose="02020603050405020304" pitchFamily="18" charset="0"/>
              </a:rPr>
              <a:t>Structure of HIV</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295400"/>
            <a:ext cx="5943600" cy="5437116"/>
          </a:xfrm>
          <a:noFill/>
        </p:spPr>
      </p:pic>
    </p:spTree>
    <p:extLst>
      <p:ext uri="{BB962C8B-B14F-4D97-AF65-F5344CB8AC3E}">
        <p14:creationId xmlns:p14="http://schemas.microsoft.com/office/powerpoint/2010/main" val="3584993247"/>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876</TotalTime>
  <Words>1471</Words>
  <Application>Microsoft Office PowerPoint</Application>
  <PresentationFormat>Letter Paper (8.5x11 in)</PresentationFormat>
  <Paragraphs>273</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Times</vt:lpstr>
      <vt:lpstr>Times New Roman</vt:lpstr>
      <vt:lpstr>Verdana</vt:lpstr>
      <vt:lpstr>Wingdings</vt:lpstr>
      <vt:lpstr>Globe</vt:lpstr>
      <vt:lpstr>Presented By: First 15 Students</vt:lpstr>
      <vt:lpstr>What does HIV stand for?</vt:lpstr>
      <vt:lpstr>What does HIV stand for?</vt:lpstr>
      <vt:lpstr>History</vt:lpstr>
      <vt:lpstr>PowerPoint Presentation</vt:lpstr>
      <vt:lpstr>PowerPoint Presentation</vt:lpstr>
      <vt:lpstr>PowerPoint Presentation</vt:lpstr>
      <vt:lpstr>Characteristics of HIV</vt:lpstr>
      <vt:lpstr>Structure of HIV</vt:lpstr>
      <vt:lpstr>Structure of HIV</vt:lpstr>
      <vt:lpstr>Structural Genes</vt:lpstr>
      <vt:lpstr>Group Specific Antigen</vt:lpstr>
      <vt:lpstr>Envelope</vt:lpstr>
      <vt:lpstr>Polymerase</vt:lpstr>
      <vt:lpstr>PowerPoint Presentation</vt:lpstr>
      <vt:lpstr>Healthy T Cell &amp; Infected T Cell</vt:lpstr>
      <vt:lpstr>Symptoms</vt:lpstr>
      <vt:lpstr>PowerPoint Presentation</vt:lpstr>
      <vt:lpstr>PowerPoint Presentation</vt:lpstr>
      <vt:lpstr>PowerPoint Presentation</vt:lpstr>
      <vt:lpstr>PowerPoint Presentation</vt:lpstr>
      <vt:lpstr>HIV is not transmitted by</vt:lpstr>
      <vt:lpstr>How Does HIV get into a  T Cell?</vt:lpstr>
      <vt:lpstr>What Does HIV do inside  a T Cell?</vt:lpstr>
      <vt:lpstr>New HIV viruses leaving a cell</vt:lpstr>
      <vt:lpstr>PowerPoint Presentation</vt:lpstr>
      <vt:lpstr>PowerPoint Presentation</vt:lpstr>
      <vt:lpstr>HIV-1 and HIV-2</vt:lpstr>
      <vt:lpstr>HIV-1 and HIV-2</vt:lpstr>
      <vt:lpstr>PowerPoint Presentation</vt:lpstr>
      <vt:lpstr>10. What does AIDS stand for?</vt:lpstr>
      <vt:lpstr>WHAT IS AIDS ??</vt:lpstr>
      <vt:lpstr>PowerPoint Presentation</vt:lpstr>
      <vt:lpstr>PowerPoint Presentation</vt:lpstr>
      <vt:lpstr>PowerPoint Presentation</vt:lpstr>
      <vt:lpstr>PowerPoint Presentation</vt:lpstr>
      <vt:lpstr>PowerPoint Presentation</vt:lpstr>
      <vt:lpstr>PowerPoint Presentation</vt:lpstr>
      <vt:lpstr>Making Progress - AIDS by the numbers  33% decrease in new HIV infections since 2001  29% decrease in AIDS-related deaths (adults and children) since 2005  52% decrease in new HIV infections in children since 2001  40-fold Increase in access to antiretroviral therapy 2002–2012 </vt:lpstr>
      <vt:lpstr>Key Points</vt:lpstr>
      <vt:lpstr>Key Points</vt:lpstr>
      <vt:lpstr>THANK YOU</vt:lpstr>
    </vt:vector>
  </TitlesOfParts>
  <Company>Northshore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schmied</dc:creator>
  <cp:lastModifiedBy>Shozab Seemab Khan</cp:lastModifiedBy>
  <cp:revision>195</cp:revision>
  <dcterms:created xsi:type="dcterms:W3CDTF">2009-04-16T15:48:50Z</dcterms:created>
  <dcterms:modified xsi:type="dcterms:W3CDTF">2016-11-05T07:20:28Z</dcterms:modified>
</cp:coreProperties>
</file>