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70" r:id="rId13"/>
    <p:sldId id="267" r:id="rId14"/>
    <p:sldId id="268" r:id="rId15"/>
    <p:sldId id="269" r:id="rId16"/>
    <p:sldId id="271" r:id="rId17"/>
    <p:sldId id="272" r:id="rId18"/>
    <p:sldId id="279" r:id="rId19"/>
    <p:sldId id="278" r:id="rId20"/>
    <p:sldId id="277" r:id="rId21"/>
    <p:sldId id="276" r:id="rId22"/>
    <p:sldId id="301" r:id="rId23"/>
    <p:sldId id="300" r:id="rId24"/>
    <p:sldId id="380" r:id="rId25"/>
    <p:sldId id="381" r:id="rId26"/>
    <p:sldId id="382" r:id="rId27"/>
    <p:sldId id="340" r:id="rId28"/>
    <p:sldId id="341" r:id="rId29"/>
    <p:sldId id="342" r:id="rId30"/>
    <p:sldId id="343" r:id="rId31"/>
    <p:sldId id="344" r:id="rId32"/>
    <p:sldId id="345" r:id="rId33"/>
    <p:sldId id="346" r:id="rId34"/>
    <p:sldId id="347" r:id="rId35"/>
    <p:sldId id="348" r:id="rId36"/>
    <p:sldId id="349" r:id="rId37"/>
    <p:sldId id="350" r:id="rId38"/>
    <p:sldId id="383" r:id="rId39"/>
    <p:sldId id="351" r:id="rId40"/>
    <p:sldId id="356" r:id="rId41"/>
    <p:sldId id="352" r:id="rId42"/>
    <p:sldId id="353" r:id="rId43"/>
    <p:sldId id="354" r:id="rId44"/>
    <p:sldId id="355" r:id="rId45"/>
    <p:sldId id="357" r:id="rId46"/>
    <p:sldId id="358" r:id="rId47"/>
    <p:sldId id="359" r:id="rId48"/>
    <p:sldId id="360" r:id="rId49"/>
    <p:sldId id="361" r:id="rId50"/>
    <p:sldId id="365"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7" autoAdjust="0"/>
    <p:restoredTop sz="94660"/>
  </p:normalViewPr>
  <p:slideViewPr>
    <p:cSldViewPr>
      <p:cViewPr varScale="1">
        <p:scale>
          <a:sx n="65" d="100"/>
          <a:sy n="65" d="100"/>
        </p:scale>
        <p:origin x="1560" y="7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11/28/2016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Immunochemistry</a:t>
            </a:r>
            <a:endParaRPr lang="en-US" dirty="0"/>
          </a:p>
        </p:txBody>
      </p:sp>
      <p:sp>
        <p:nvSpPr>
          <p:cNvPr id="3" name="Subtitle 2"/>
          <p:cNvSpPr>
            <a:spLocks noGrp="1"/>
          </p:cNvSpPr>
          <p:nvPr>
            <p:ph type="subTitle" idx="1"/>
          </p:nvPr>
        </p:nvSpPr>
        <p:spPr/>
        <p:txBody>
          <a:bodyPr/>
          <a:lstStyle/>
          <a:p>
            <a:r>
              <a:rPr lang="en-US" dirty="0" smtClean="0"/>
              <a:t>Muhammad Imran</a:t>
            </a:r>
            <a:endParaRPr lang="en-US" dirty="0"/>
          </a:p>
        </p:txBody>
      </p:sp>
    </p:spTree>
    <p:extLst>
      <p:ext uri="{BB962C8B-B14F-4D97-AF65-F5344CB8AC3E}">
        <p14:creationId xmlns:p14="http://schemas.microsoft.com/office/powerpoint/2010/main" val="267899623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heavy" dirty="0"/>
              <a:t>B LYMPHOCYTES</a:t>
            </a:r>
            <a:endParaRPr lang="en-US" sz="3200" dirty="0"/>
          </a:p>
        </p:txBody>
      </p:sp>
      <p:sp>
        <p:nvSpPr>
          <p:cNvPr id="3" name="Content Placeholder 2"/>
          <p:cNvSpPr>
            <a:spLocks noGrp="1"/>
          </p:cNvSpPr>
          <p:nvPr>
            <p:ph idx="1"/>
          </p:nvPr>
        </p:nvSpPr>
        <p:spPr/>
        <p:txBody>
          <a:bodyPr>
            <a:normAutofit/>
          </a:bodyPr>
          <a:lstStyle/>
          <a:p>
            <a:r>
              <a:rPr lang="en-US" sz="2800" dirty="0"/>
              <a:t>These constitute only a small portion (about 20%) of the recirculating pool of small lymphocytes, being mostly restricted to lymphoid tissue.  Their life span is short (days or weeks).  </a:t>
            </a:r>
            <a:endParaRPr lang="en-US" sz="2800" dirty="0" smtClean="0"/>
          </a:p>
          <a:p>
            <a:r>
              <a:rPr lang="en-US" sz="2800" dirty="0" smtClean="0"/>
              <a:t>B-lymphocytes </a:t>
            </a:r>
            <a:r>
              <a:rPr lang="en-US" sz="2800" dirty="0"/>
              <a:t>are “bursa equivalent” lymphocytes i.e. lymphocytes that are thymus-independent, migrating to the tissues without passing through or being influenced by the thymus. </a:t>
            </a:r>
          </a:p>
        </p:txBody>
      </p:sp>
    </p:spTree>
    <p:extLst>
      <p:ext uri="{BB962C8B-B14F-4D97-AF65-F5344CB8AC3E}">
        <p14:creationId xmlns:p14="http://schemas.microsoft.com/office/powerpoint/2010/main" val="24990102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228600"/>
            <a:ext cx="8229600" cy="6400800"/>
          </a:xfrm>
        </p:spPr>
        <p:txBody>
          <a:bodyPr>
            <a:normAutofit fontScale="70000" lnSpcReduction="20000"/>
          </a:bodyPr>
          <a:lstStyle/>
          <a:p>
            <a:r>
              <a:rPr lang="en-US" sz="4000" dirty="0"/>
              <a:t>They are analogous to the avian leukocytes derived from the bursa of </a:t>
            </a:r>
            <a:r>
              <a:rPr lang="en-US" sz="4000" dirty="0" err="1"/>
              <a:t>fabricius</a:t>
            </a:r>
            <a:r>
              <a:rPr lang="en-US" sz="4000" dirty="0"/>
              <a:t>.   B-lymphocytes mature into PLASMA cells that synthesize </a:t>
            </a:r>
            <a:r>
              <a:rPr lang="en-US" sz="4000" dirty="0" err="1"/>
              <a:t>humoral</a:t>
            </a:r>
            <a:r>
              <a:rPr lang="en-US" sz="4000" dirty="0"/>
              <a:t> antibody (specific antibody).</a:t>
            </a:r>
          </a:p>
          <a:p>
            <a:r>
              <a:rPr lang="en-US" sz="4000" dirty="0"/>
              <a:t>B cell populations are largely responsible for specific immunoglobulin and antibody production in the host.  B cell defects (e.g. insufficient numbers, defect in differentiation) lead to inadequate  immunoglobulin synthesis.    </a:t>
            </a:r>
            <a:endParaRPr lang="en-US" sz="4000" dirty="0" smtClean="0"/>
          </a:p>
          <a:p>
            <a:r>
              <a:rPr lang="en-US" sz="4000" dirty="0" smtClean="0"/>
              <a:t>With  </a:t>
            </a:r>
            <a:r>
              <a:rPr lang="en-US" sz="4000" dirty="0"/>
              <a:t>certain antigens that  are  large  polymers (e.g. pneumococcus  polysaccharide,  anthrax  D-glutamic  acid  polypeptide),  B  cells  alone  are stimulated into antibody production, requiring no T cell cooperation.  </a:t>
            </a:r>
            <a:endParaRPr lang="en-US" sz="4000" dirty="0" smtClean="0"/>
          </a:p>
          <a:p>
            <a:r>
              <a:rPr lang="en-US" sz="4000" dirty="0" smtClean="0"/>
              <a:t>With </a:t>
            </a:r>
            <a:r>
              <a:rPr lang="en-US" sz="4000" dirty="0"/>
              <a:t>other antigens that have a smaller number of determinants and require a carrier, T cells cooperation with B cells is needed for antibody production.</a:t>
            </a:r>
          </a:p>
          <a:p>
            <a:endParaRPr lang="en-US" dirty="0"/>
          </a:p>
        </p:txBody>
      </p:sp>
    </p:spTree>
    <p:extLst>
      <p:ext uri="{BB962C8B-B14F-4D97-AF65-F5344CB8AC3E}">
        <p14:creationId xmlns:p14="http://schemas.microsoft.com/office/powerpoint/2010/main" val="4994001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heavy" dirty="0"/>
              <a:t>T LYMPHOLYTES (“HELPER” T CELLS</a:t>
            </a:r>
            <a:r>
              <a:rPr lang="en-US" sz="3200" b="1" dirty="0"/>
              <a:t>): </a:t>
            </a:r>
            <a:endParaRPr lang="en-US" sz="3200" dirty="0"/>
          </a:p>
        </p:txBody>
      </p:sp>
      <p:sp>
        <p:nvSpPr>
          <p:cNvPr id="3" name="Content Placeholder 2"/>
          <p:cNvSpPr>
            <a:spLocks noGrp="1"/>
          </p:cNvSpPr>
          <p:nvPr>
            <p:ph idx="1"/>
          </p:nvPr>
        </p:nvSpPr>
        <p:spPr/>
        <p:txBody>
          <a:bodyPr>
            <a:normAutofit fontScale="92500" lnSpcReduction="20000"/>
          </a:bodyPr>
          <a:lstStyle/>
          <a:p>
            <a:r>
              <a:rPr lang="en-US" sz="3000" dirty="0"/>
              <a:t>These constitute the greater part (65-80%) of the recirculating pool of small lymphocytes.  Their life span is long (months or years).  </a:t>
            </a:r>
            <a:endParaRPr lang="en-US" sz="3000" dirty="0" smtClean="0"/>
          </a:p>
          <a:p>
            <a:r>
              <a:rPr lang="en-US" sz="3000" dirty="0" smtClean="0"/>
              <a:t>T </a:t>
            </a:r>
            <a:r>
              <a:rPr lang="en-US" sz="3000" dirty="0"/>
              <a:t>lymphocytes  are  thymus-dependent  lymphocytes  i.e.  lymphocytes  that  either  pass through the thymus or are influenced by it on their way to the tissues.  </a:t>
            </a:r>
            <a:endParaRPr lang="en-US" sz="3000" dirty="0" smtClean="0"/>
          </a:p>
          <a:p>
            <a:r>
              <a:rPr lang="en-US" sz="3000" dirty="0" smtClean="0"/>
              <a:t>T </a:t>
            </a:r>
            <a:r>
              <a:rPr lang="en-US" sz="3000" dirty="0"/>
              <a:t>cells do not differentiate into immunoglobulin-synthesizing cells and do not produce antibody.</a:t>
            </a:r>
          </a:p>
          <a:p>
            <a:r>
              <a:rPr lang="en-US" dirty="0"/>
              <a:t/>
            </a:r>
            <a:br>
              <a:rPr lang="en-US" dirty="0"/>
            </a:br>
            <a:endParaRPr lang="en-US" dirty="0"/>
          </a:p>
        </p:txBody>
      </p:sp>
    </p:spTree>
    <p:extLst>
      <p:ext uri="{BB962C8B-B14F-4D97-AF65-F5344CB8AC3E}">
        <p14:creationId xmlns:p14="http://schemas.microsoft.com/office/powerpoint/2010/main" val="277399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000" dirty="0"/>
              <a:t>In general, a deficiency of the T cell system manifest itself as a defect in cell-mediated immunity. </a:t>
            </a:r>
            <a:endParaRPr lang="en-US" sz="3000" dirty="0" smtClean="0"/>
          </a:p>
          <a:p>
            <a:r>
              <a:rPr lang="en-US" sz="3000" dirty="0" smtClean="0"/>
              <a:t>  </a:t>
            </a:r>
            <a:r>
              <a:rPr lang="en-US" sz="3000" dirty="0"/>
              <a:t>In response to certain antigens, T cells must cooperate with B cells to permit an antibody response (hence the term “helper” T cell).  </a:t>
            </a:r>
            <a:endParaRPr lang="en-US" sz="3000" dirty="0" smtClean="0"/>
          </a:p>
          <a:p>
            <a:r>
              <a:rPr lang="en-US" sz="3000" dirty="0" smtClean="0"/>
              <a:t>This </a:t>
            </a:r>
            <a:r>
              <a:rPr lang="en-US" sz="3000" dirty="0"/>
              <a:t>is particularly true with </a:t>
            </a:r>
            <a:r>
              <a:rPr lang="en-US" sz="3000" dirty="0" err="1"/>
              <a:t>haptens</a:t>
            </a:r>
            <a:r>
              <a:rPr lang="en-US" sz="3000" dirty="0"/>
              <a:t> and their carriers.   </a:t>
            </a:r>
            <a:endParaRPr lang="en-US" sz="3000" dirty="0" smtClean="0"/>
          </a:p>
          <a:p>
            <a:r>
              <a:rPr lang="en-US" sz="3000" dirty="0" smtClean="0"/>
              <a:t>In </a:t>
            </a:r>
            <a:r>
              <a:rPr lang="en-US" sz="3000" dirty="0"/>
              <a:t>view of this, however a T cell defect may also result in impaired antibody synthesis in spite of an </a:t>
            </a:r>
            <a:r>
              <a:rPr lang="en-US" sz="3000" dirty="0" smtClean="0"/>
              <a:t>infect </a:t>
            </a:r>
            <a:r>
              <a:rPr lang="en-US" sz="3000" dirty="0"/>
              <a:t>B cell synthesis.</a:t>
            </a:r>
          </a:p>
          <a:p>
            <a:endParaRPr lang="en-US" dirty="0"/>
          </a:p>
        </p:txBody>
      </p:sp>
    </p:spTree>
    <p:extLst>
      <p:ext uri="{BB962C8B-B14F-4D97-AF65-F5344CB8AC3E}">
        <p14:creationId xmlns:p14="http://schemas.microsoft.com/office/powerpoint/2010/main" val="378125202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10000"/>
          </a:bodyPr>
          <a:lstStyle/>
          <a:p>
            <a:r>
              <a:rPr lang="en-US" sz="3000" dirty="0"/>
              <a:t>T cells can suppress or assist the stimulation of antibody production in B-</a:t>
            </a:r>
            <a:r>
              <a:rPr lang="en-US" sz="3000" dirty="0" err="1"/>
              <a:t>lymphoctes</a:t>
            </a:r>
            <a:r>
              <a:rPr lang="en-US" sz="3000" dirty="0"/>
              <a:t> in the presence of antigen, and can kill such cells or tumor and transplant tissue cells as in Graft rejection and tumor immunity.  </a:t>
            </a:r>
            <a:endParaRPr lang="en-US" sz="3000" dirty="0" smtClean="0"/>
          </a:p>
          <a:p>
            <a:r>
              <a:rPr lang="en-US" sz="3000" dirty="0" smtClean="0"/>
              <a:t>That </a:t>
            </a:r>
            <a:r>
              <a:rPr lang="en-US" sz="3000" dirty="0"/>
              <a:t>is T cells are cytotoxic for graft cell and tumor cells (killer T cells).</a:t>
            </a:r>
          </a:p>
          <a:p>
            <a:r>
              <a:rPr lang="en-US" sz="3000" dirty="0"/>
              <a:t>T cells are responsible, cell-mediated immunity (delayed type hypersensitivity reactions to bacterial, viral, fungal and other antigens) and immunological memory.</a:t>
            </a:r>
          </a:p>
          <a:p>
            <a:endParaRPr lang="en-US" dirty="0"/>
          </a:p>
        </p:txBody>
      </p:sp>
    </p:spTree>
    <p:extLst>
      <p:ext uri="{BB962C8B-B14F-4D97-AF65-F5344CB8AC3E}">
        <p14:creationId xmlns:p14="http://schemas.microsoft.com/office/powerpoint/2010/main" val="25933457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100" b="1" u="heavy" dirty="0"/>
              <a:t>BASIC STRUCTURE OF IMMUNOGLOBULIN</a:t>
            </a:r>
            <a:r>
              <a:rPr lang="en-US" dirty="0"/>
              <a:t/>
            </a:r>
            <a:br>
              <a:rPr lang="en-US" dirty="0"/>
            </a:br>
            <a:endParaRPr lang="en-US" dirty="0"/>
          </a:p>
        </p:txBody>
      </p:sp>
      <p:sp>
        <p:nvSpPr>
          <p:cNvPr id="3" name="Content Placeholder 2"/>
          <p:cNvSpPr>
            <a:spLocks noGrp="1"/>
          </p:cNvSpPr>
          <p:nvPr>
            <p:ph idx="1"/>
          </p:nvPr>
        </p:nvSpPr>
        <p:spPr>
          <a:xfrm>
            <a:off x="457200" y="990600"/>
            <a:ext cx="8229600" cy="5135563"/>
          </a:xfrm>
        </p:spPr>
        <p:txBody>
          <a:bodyPr>
            <a:noAutofit/>
          </a:bodyPr>
          <a:lstStyle/>
          <a:p>
            <a:r>
              <a:rPr lang="en-US" sz="2800" dirty="0"/>
              <a:t>Antibodies are </a:t>
            </a:r>
            <a:r>
              <a:rPr lang="en-US" sz="2800" dirty="0" err="1"/>
              <a:t>immunoglobulins</a:t>
            </a:r>
            <a:r>
              <a:rPr lang="en-US" sz="2800" dirty="0"/>
              <a:t> (</a:t>
            </a:r>
            <a:r>
              <a:rPr lang="en-US" sz="2800" dirty="0" err="1" smtClean="0"/>
              <a:t>IgI</a:t>
            </a:r>
            <a:r>
              <a:rPr lang="en-US" sz="2800" dirty="0" smtClean="0"/>
              <a:t>) </a:t>
            </a:r>
            <a:r>
              <a:rPr lang="en-US" sz="2800" dirty="0"/>
              <a:t>which can react specifically with the antigen which stimulate their production. </a:t>
            </a:r>
            <a:endParaRPr lang="en-US" sz="2800" dirty="0" smtClean="0"/>
          </a:p>
          <a:p>
            <a:r>
              <a:rPr lang="en-US" sz="2800" dirty="0" smtClean="0"/>
              <a:t> </a:t>
            </a:r>
            <a:r>
              <a:rPr lang="en-US" sz="2800" dirty="0" err="1"/>
              <a:t>Immunoglobulins</a:t>
            </a:r>
            <a:r>
              <a:rPr lang="en-US" sz="2800" dirty="0"/>
              <a:t> are proteins of animal origin. </a:t>
            </a:r>
            <a:endParaRPr lang="en-US" sz="2800" dirty="0" smtClean="0"/>
          </a:p>
          <a:p>
            <a:r>
              <a:rPr lang="en-US" sz="2800" dirty="0" smtClean="0"/>
              <a:t> </a:t>
            </a:r>
            <a:r>
              <a:rPr lang="en-US" sz="2800" dirty="0" err="1"/>
              <a:t>Immunoglobulins</a:t>
            </a:r>
            <a:r>
              <a:rPr lang="en-US" sz="2800" dirty="0"/>
              <a:t> function as specific antibodies and are responsible for </a:t>
            </a:r>
            <a:r>
              <a:rPr lang="en-US" sz="2800" dirty="0" err="1"/>
              <a:t>humoral</a:t>
            </a:r>
            <a:r>
              <a:rPr lang="en-US" sz="2800" dirty="0"/>
              <a:t> (body fluid) aspect of immunity. </a:t>
            </a:r>
            <a:endParaRPr lang="en-US" sz="2800" dirty="0" smtClean="0"/>
          </a:p>
          <a:p>
            <a:r>
              <a:rPr lang="en-US" sz="2800" dirty="0" smtClean="0"/>
              <a:t>They </a:t>
            </a:r>
            <a:r>
              <a:rPr lang="en-US" sz="2800" dirty="0"/>
              <a:t>are found in the serum and in other body fluid, and tissues, including urine, spinal fluid, lymph nodes, spleen, etc.  </a:t>
            </a:r>
            <a:r>
              <a:rPr lang="en-US" sz="2800" dirty="0" err="1"/>
              <a:t>Immunoglobulins</a:t>
            </a:r>
            <a:r>
              <a:rPr lang="en-US" sz="2800" dirty="0"/>
              <a:t> comprise about 20% of total serum proteins.</a:t>
            </a:r>
          </a:p>
          <a:p>
            <a:endParaRPr lang="en-US" sz="2800" dirty="0"/>
          </a:p>
        </p:txBody>
      </p:sp>
    </p:spTree>
    <p:extLst>
      <p:ext uri="{BB962C8B-B14F-4D97-AF65-F5344CB8AC3E}">
        <p14:creationId xmlns:p14="http://schemas.microsoft.com/office/powerpoint/2010/main" val="13563376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152400"/>
            <a:ext cx="8229600" cy="6248400"/>
          </a:xfrm>
        </p:spPr>
        <p:txBody>
          <a:bodyPr>
            <a:normAutofit fontScale="92500" lnSpcReduction="10000"/>
          </a:bodyPr>
          <a:lstStyle/>
          <a:p>
            <a:r>
              <a:rPr lang="en-US" sz="3000" dirty="0"/>
              <a:t>In  response  to  a  single  pure  antigen,  a  </a:t>
            </a:r>
            <a:r>
              <a:rPr lang="en-US" sz="3000" dirty="0" err="1"/>
              <a:t>lare</a:t>
            </a:r>
            <a:r>
              <a:rPr lang="en-US" sz="3000" dirty="0"/>
              <a:t>,  heterogeneous population of  antibody molecules arises from different clones of cells.   </a:t>
            </a:r>
            <a:endParaRPr lang="en-US" sz="3000" dirty="0" smtClean="0"/>
          </a:p>
          <a:p>
            <a:r>
              <a:rPr lang="en-US" sz="3000" dirty="0" smtClean="0"/>
              <a:t>This </a:t>
            </a:r>
            <a:r>
              <a:rPr lang="en-US" sz="3000" dirty="0"/>
              <a:t>made study of the chemical structure of Immunoglobulin virtually  impossible  until  myeloma  proteins  were  isolated.   </a:t>
            </a:r>
            <a:endParaRPr lang="en-US" sz="3000" dirty="0" smtClean="0"/>
          </a:p>
          <a:p>
            <a:r>
              <a:rPr lang="en-US" sz="3000" dirty="0" smtClean="0"/>
              <a:t> </a:t>
            </a:r>
            <a:r>
              <a:rPr lang="en-US" sz="3000" dirty="0" err="1"/>
              <a:t>Myeomas</a:t>
            </a:r>
            <a:r>
              <a:rPr lang="en-US" sz="3000" dirty="0"/>
              <a:t>  are tumors originating as a clone from a single cell. </a:t>
            </a:r>
            <a:endParaRPr lang="en-US" sz="3000" dirty="0" smtClean="0"/>
          </a:p>
          <a:p>
            <a:r>
              <a:rPr lang="en-US" sz="3000" dirty="0" smtClean="0"/>
              <a:t> </a:t>
            </a:r>
            <a:r>
              <a:rPr lang="en-US" sz="3000" dirty="0"/>
              <a:t>The </a:t>
            </a:r>
            <a:r>
              <a:rPr lang="en-US" sz="3000" dirty="0" err="1"/>
              <a:t>Immunoglobulins</a:t>
            </a:r>
            <a:r>
              <a:rPr lang="en-US" sz="3000" dirty="0"/>
              <a:t> produced by myeloma are homogeneous and thus permit chemical analysis of the five </a:t>
            </a:r>
            <a:r>
              <a:rPr lang="en-US" sz="3000" dirty="0" err="1"/>
              <a:t>clases</a:t>
            </a:r>
            <a:r>
              <a:rPr lang="en-US" sz="3000" dirty="0"/>
              <a:t> </a:t>
            </a:r>
            <a:r>
              <a:rPr lang="en-US" sz="3000" dirty="0" err="1"/>
              <a:t>IgG</a:t>
            </a:r>
            <a:r>
              <a:rPr lang="en-US" sz="3000" dirty="0"/>
              <a:t>, </a:t>
            </a:r>
            <a:r>
              <a:rPr lang="en-US" sz="3000" dirty="0" err="1"/>
              <a:t>IgM</a:t>
            </a:r>
            <a:r>
              <a:rPr lang="en-US" sz="3000" dirty="0"/>
              <a:t>, IgA, </a:t>
            </a:r>
            <a:r>
              <a:rPr lang="en-US" sz="3000" dirty="0" err="1"/>
              <a:t>IgD</a:t>
            </a:r>
            <a:r>
              <a:rPr lang="en-US" sz="3000" dirty="0"/>
              <a:t> </a:t>
            </a:r>
            <a:r>
              <a:rPr lang="en-US" sz="3000" dirty="0" smtClean="0"/>
              <a:t>and </a:t>
            </a:r>
            <a:r>
              <a:rPr lang="en-US" sz="3000" dirty="0" err="1" smtClean="0"/>
              <a:t>IgE</a:t>
            </a:r>
            <a:r>
              <a:rPr lang="en-US" sz="3000" dirty="0"/>
              <a:t>.  </a:t>
            </a:r>
            <a:endParaRPr lang="en-US" sz="3000" dirty="0" smtClean="0"/>
          </a:p>
          <a:p>
            <a:r>
              <a:rPr lang="en-US" sz="3000" dirty="0" smtClean="0"/>
              <a:t>From </a:t>
            </a:r>
            <a:r>
              <a:rPr lang="en-US" sz="3000" dirty="0"/>
              <a:t>the study of myeloma proteins, the following generalizations about Immunoglobulin structure are derived.</a:t>
            </a:r>
          </a:p>
          <a:p>
            <a:endParaRPr lang="en-US" dirty="0"/>
          </a:p>
        </p:txBody>
      </p:sp>
    </p:spTree>
    <p:extLst>
      <p:ext uri="{BB962C8B-B14F-4D97-AF65-F5344CB8AC3E}">
        <p14:creationId xmlns:p14="http://schemas.microsoft.com/office/powerpoint/2010/main" val="289207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81000"/>
            <a:ext cx="8229600" cy="5745163"/>
          </a:xfrm>
        </p:spPr>
        <p:txBody>
          <a:bodyPr>
            <a:noAutofit/>
          </a:bodyPr>
          <a:lstStyle/>
          <a:p>
            <a:r>
              <a:rPr lang="en-US" sz="2800" dirty="0"/>
              <a:t>Molecularly, each immunoglobulin is made up of two light (small) and two heavy (large) polypeptide chains.  </a:t>
            </a:r>
            <a:endParaRPr lang="en-US" sz="2800" dirty="0" smtClean="0"/>
          </a:p>
          <a:p>
            <a:r>
              <a:rPr lang="en-US" sz="2800" dirty="0" smtClean="0"/>
              <a:t>There </a:t>
            </a:r>
            <a:r>
              <a:rPr lang="en-US" sz="2800" dirty="0"/>
              <a:t>are five </a:t>
            </a:r>
            <a:r>
              <a:rPr lang="en-US" sz="2800" dirty="0" err="1"/>
              <a:t>antigenically</a:t>
            </a:r>
            <a:r>
              <a:rPr lang="en-US" sz="2800" dirty="0"/>
              <a:t> different kinds of heavy chains, which form the basis of the five classes of </a:t>
            </a:r>
            <a:r>
              <a:rPr lang="en-US" sz="2800" dirty="0" err="1"/>
              <a:t>immunoglobulins</a:t>
            </a:r>
            <a:r>
              <a:rPr lang="en-US" sz="2800" dirty="0"/>
              <a:t> (</a:t>
            </a:r>
            <a:r>
              <a:rPr lang="en-US" sz="2800" dirty="0" err="1"/>
              <a:t>IgG</a:t>
            </a:r>
            <a:r>
              <a:rPr lang="en-US" sz="2800" dirty="0"/>
              <a:t>, </a:t>
            </a:r>
            <a:r>
              <a:rPr lang="en-US" sz="2800" dirty="0" err="1"/>
              <a:t>IgM</a:t>
            </a:r>
            <a:r>
              <a:rPr lang="en-US" sz="2800" dirty="0"/>
              <a:t>, IgA, </a:t>
            </a:r>
            <a:r>
              <a:rPr lang="en-US" sz="2800" dirty="0" err="1"/>
              <a:t>IgD</a:t>
            </a:r>
            <a:r>
              <a:rPr lang="en-US" sz="2800" dirty="0"/>
              <a:t> and </a:t>
            </a:r>
            <a:r>
              <a:rPr lang="en-US" sz="2800" dirty="0" err="1"/>
              <a:t>IgE</a:t>
            </a:r>
            <a:r>
              <a:rPr lang="en-US" sz="2800" dirty="0"/>
              <a:t>).  </a:t>
            </a:r>
            <a:endParaRPr lang="en-US" sz="2800" dirty="0" smtClean="0"/>
          </a:p>
          <a:p>
            <a:r>
              <a:rPr lang="en-US" sz="2800" dirty="0" smtClean="0"/>
              <a:t>In </a:t>
            </a:r>
            <a:r>
              <a:rPr lang="en-US" sz="2800" dirty="0"/>
              <a:t>addition there are two types of light chains designated kappa (k) and lambda (λ) which are common to all five classes, although an individual immunoglobulin molecule has either k or λ chain, not both.  </a:t>
            </a:r>
            <a:endParaRPr lang="en-US" sz="2800" dirty="0" smtClean="0"/>
          </a:p>
          <a:p>
            <a:r>
              <a:rPr lang="en-US" sz="2800" dirty="0" smtClean="0"/>
              <a:t>Each </a:t>
            </a:r>
            <a:r>
              <a:rPr lang="en-US" sz="2800" dirty="0"/>
              <a:t>chain consists of a constant carboxyl terminal portion and a variable amino terminal portion. The chains are held together by disulfide bonds.</a:t>
            </a:r>
          </a:p>
          <a:p>
            <a:endParaRPr lang="en-US" sz="2800" dirty="0"/>
          </a:p>
        </p:txBody>
      </p:sp>
    </p:spTree>
    <p:extLst>
      <p:ext uri="{BB962C8B-B14F-4D97-AF65-F5344CB8AC3E}">
        <p14:creationId xmlns:p14="http://schemas.microsoft.com/office/powerpoint/2010/main" val="28256014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lnSpcReduction="20000"/>
          </a:bodyPr>
          <a:lstStyle/>
          <a:p>
            <a:pPr algn="just"/>
            <a:r>
              <a:rPr lang="en-US" sz="3000" b="1" u="heavy" dirty="0"/>
              <a:t>Note</a:t>
            </a:r>
            <a:r>
              <a:rPr lang="en-US" sz="3000" b="1" dirty="0"/>
              <a:t>:  </a:t>
            </a:r>
            <a:r>
              <a:rPr lang="en-US" sz="3000" dirty="0"/>
              <a:t>In clinical situation some myeloma tumors secret homogeneous L chains, either k or λ type called BENCE JONES protein which are excreted in urine.   </a:t>
            </a:r>
            <a:endParaRPr lang="en-US" sz="3000" dirty="0" smtClean="0"/>
          </a:p>
          <a:p>
            <a:pPr algn="just"/>
            <a:r>
              <a:rPr lang="en-US" sz="3000" dirty="0" smtClean="0"/>
              <a:t>This </a:t>
            </a:r>
            <a:r>
              <a:rPr lang="en-US" sz="3000" dirty="0"/>
              <a:t>protein can be detected  in  urine  by  heat  precipitation  test  (screening  test  </a:t>
            </a:r>
            <a:r>
              <a:rPr lang="en-US" sz="3000" dirty="0" smtClean="0"/>
              <a:t>–  </a:t>
            </a:r>
            <a:r>
              <a:rPr lang="en-US" sz="3000" dirty="0" err="1" smtClean="0"/>
              <a:t>immunoelectrophoresis</a:t>
            </a:r>
            <a:r>
              <a:rPr lang="en-US" sz="3000" dirty="0" smtClean="0"/>
              <a:t> </a:t>
            </a:r>
            <a:r>
              <a:rPr lang="en-US" sz="3000" dirty="0"/>
              <a:t>method to confirm). </a:t>
            </a:r>
            <a:endParaRPr lang="en-US" sz="3000" dirty="0" smtClean="0"/>
          </a:p>
          <a:p>
            <a:pPr algn="just"/>
            <a:r>
              <a:rPr lang="en-US" sz="3000" dirty="0" smtClean="0"/>
              <a:t>The </a:t>
            </a:r>
            <a:r>
              <a:rPr lang="en-US" sz="3000" dirty="0"/>
              <a:t>principle of the method is that </a:t>
            </a:r>
            <a:r>
              <a:rPr lang="en-US" sz="3000" dirty="0" err="1"/>
              <a:t>Bence</a:t>
            </a:r>
            <a:r>
              <a:rPr lang="en-US" sz="3000" dirty="0"/>
              <a:t> Jones protein precipitate </a:t>
            </a:r>
            <a:r>
              <a:rPr lang="en-US" sz="3000" dirty="0" smtClean="0"/>
              <a:t>at 60oC</a:t>
            </a:r>
            <a:r>
              <a:rPr lang="en-US" sz="3000" dirty="0"/>
              <a:t>. </a:t>
            </a:r>
            <a:endParaRPr lang="en-US" sz="3000" dirty="0" smtClean="0"/>
          </a:p>
          <a:p>
            <a:pPr algn="just"/>
            <a:r>
              <a:rPr lang="en-US" sz="3000" dirty="0" smtClean="0"/>
              <a:t> </a:t>
            </a:r>
            <a:r>
              <a:rPr lang="en-US" sz="3000" dirty="0"/>
              <a:t>It disappears at 100oC and reappear on cooling to 60o-85oC.</a:t>
            </a:r>
          </a:p>
          <a:p>
            <a:pPr marL="0" indent="0" algn="just">
              <a:buNone/>
            </a:pPr>
            <a:endParaRPr lang="en-US" dirty="0"/>
          </a:p>
          <a:p>
            <a:endParaRPr lang="en-US" dirty="0"/>
          </a:p>
        </p:txBody>
      </p:sp>
    </p:spTree>
    <p:extLst>
      <p:ext uri="{BB962C8B-B14F-4D97-AF65-F5344CB8AC3E}">
        <p14:creationId xmlns:p14="http://schemas.microsoft.com/office/powerpoint/2010/main" val="7035661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u="heavy" dirty="0"/>
              <a:t>IMPORTANT CHARACTERISTICS OF IMMUNOGLOBULINS</a:t>
            </a:r>
            <a:r>
              <a:rPr lang="en-US" sz="2800" dirty="0"/>
              <a:t/>
            </a:r>
            <a:br>
              <a:rPr lang="en-US" sz="2800" dirty="0"/>
            </a:br>
            <a:endParaRPr lang="en-US" sz="2800" dirty="0"/>
          </a:p>
        </p:txBody>
      </p:sp>
      <p:sp>
        <p:nvSpPr>
          <p:cNvPr id="3" name="Content Placeholder 2"/>
          <p:cNvSpPr>
            <a:spLocks noGrp="1"/>
          </p:cNvSpPr>
          <p:nvPr>
            <p:ph idx="1"/>
          </p:nvPr>
        </p:nvSpPr>
        <p:spPr>
          <a:xfrm>
            <a:off x="457200" y="1600200"/>
            <a:ext cx="8458200" cy="5029200"/>
          </a:xfrm>
        </p:spPr>
        <p:txBody>
          <a:bodyPr>
            <a:normAutofit/>
          </a:bodyPr>
          <a:lstStyle/>
          <a:p>
            <a:r>
              <a:rPr lang="en-US" sz="2800" b="1" u="heavy" dirty="0"/>
              <a:t>IMMUNOGLOBULIN G (</a:t>
            </a:r>
            <a:r>
              <a:rPr lang="en-US" sz="2800" b="1" u="heavy" dirty="0" err="1"/>
              <a:t>IgG</a:t>
            </a:r>
            <a:r>
              <a:rPr lang="en-US" sz="2800" b="1" dirty="0"/>
              <a:t>):  </a:t>
            </a:r>
            <a:r>
              <a:rPr lang="en-US" sz="2800" dirty="0" err="1"/>
              <a:t>IgG</a:t>
            </a:r>
            <a:r>
              <a:rPr lang="en-US" sz="2800" dirty="0"/>
              <a:t> comprises of about 75% of </a:t>
            </a:r>
            <a:r>
              <a:rPr lang="en-US" sz="2800" dirty="0" err="1"/>
              <a:t>Immunoglobulins</a:t>
            </a:r>
            <a:r>
              <a:rPr lang="en-US" sz="2800" dirty="0"/>
              <a:t> in normal human sera.  This has the molecular weight of 150,000 with half in serum of 23 days</a:t>
            </a:r>
            <a:r>
              <a:rPr lang="en-US" sz="2800" dirty="0" smtClean="0"/>
              <a:t>.</a:t>
            </a:r>
          </a:p>
          <a:p>
            <a:r>
              <a:rPr lang="en-US" sz="2800" dirty="0" smtClean="0"/>
              <a:t> </a:t>
            </a:r>
            <a:r>
              <a:rPr lang="en-US" sz="2800" dirty="0" err="1"/>
              <a:t>IgG</a:t>
            </a:r>
            <a:r>
              <a:rPr lang="en-US" sz="2800" dirty="0"/>
              <a:t> is the only immunoglobulin to cross the placenta and to produce passive cutaneous anaphylaxis. </a:t>
            </a:r>
            <a:endParaRPr lang="en-US" sz="2800" dirty="0" smtClean="0"/>
          </a:p>
          <a:p>
            <a:r>
              <a:rPr lang="en-US" sz="2800" dirty="0" smtClean="0"/>
              <a:t> </a:t>
            </a:r>
            <a:r>
              <a:rPr lang="en-US" sz="2800" dirty="0" err="1"/>
              <a:t>IgG</a:t>
            </a:r>
            <a:r>
              <a:rPr lang="en-US" sz="2800" dirty="0"/>
              <a:t> produces many antibodies to toxins, bacteria, viruses especially late in antibody response.  </a:t>
            </a:r>
            <a:endParaRPr lang="en-US" sz="2800" dirty="0" smtClean="0"/>
          </a:p>
          <a:p>
            <a:r>
              <a:rPr lang="en-US" sz="2800" dirty="0" smtClean="0"/>
              <a:t>The </a:t>
            </a:r>
            <a:r>
              <a:rPr lang="en-US" sz="2800" dirty="0"/>
              <a:t>normal </a:t>
            </a:r>
            <a:r>
              <a:rPr lang="en-US" sz="2800" dirty="0" err="1"/>
              <a:t>IgG</a:t>
            </a:r>
            <a:r>
              <a:rPr lang="en-US" sz="2800" dirty="0"/>
              <a:t> level in adult serum is 1000-1500mg/</a:t>
            </a:r>
            <a:r>
              <a:rPr lang="en-US" sz="2800" dirty="0" err="1"/>
              <a:t>dL</a:t>
            </a:r>
            <a:r>
              <a:rPr lang="en-US" sz="2800" dirty="0"/>
              <a:t>.</a:t>
            </a:r>
          </a:p>
          <a:p>
            <a:endParaRPr lang="en-US" dirty="0"/>
          </a:p>
        </p:txBody>
      </p:sp>
    </p:spTree>
    <p:extLst>
      <p:ext uri="{BB962C8B-B14F-4D97-AF65-F5344CB8AC3E}">
        <p14:creationId xmlns:p14="http://schemas.microsoft.com/office/powerpoint/2010/main" val="3631880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a:t>IMMUNOLOGY</a:t>
            </a:r>
            <a:endParaRPr lang="en-US" dirty="0"/>
          </a:p>
        </p:txBody>
      </p:sp>
      <p:sp>
        <p:nvSpPr>
          <p:cNvPr id="3" name="Content Placeholder 2"/>
          <p:cNvSpPr>
            <a:spLocks noGrp="1"/>
          </p:cNvSpPr>
          <p:nvPr>
            <p:ph idx="1"/>
          </p:nvPr>
        </p:nvSpPr>
        <p:spPr/>
        <p:txBody>
          <a:bodyPr/>
          <a:lstStyle/>
          <a:p>
            <a:r>
              <a:rPr lang="en-US" dirty="0"/>
              <a:t>This is the branch of biomedical science that is concerned with the response of the organism to antigenic challenge, the recognition of self from not self and all the biological (in vivo), serological (in  vitro) and physical chemical aspects of immune phenomena.</a:t>
            </a:r>
          </a:p>
        </p:txBody>
      </p:sp>
    </p:spTree>
    <p:extLst>
      <p:ext uri="{BB962C8B-B14F-4D97-AF65-F5344CB8AC3E}">
        <p14:creationId xmlns:p14="http://schemas.microsoft.com/office/powerpoint/2010/main" val="35458459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533400"/>
            <a:ext cx="8229600" cy="5943600"/>
          </a:xfrm>
        </p:spPr>
        <p:txBody>
          <a:bodyPr>
            <a:noAutofit/>
          </a:bodyPr>
          <a:lstStyle/>
          <a:p>
            <a:r>
              <a:rPr lang="en-US" sz="2800" b="1" u="heavy" dirty="0"/>
              <a:t>IMMUNOGLOBULIN M (</a:t>
            </a:r>
            <a:r>
              <a:rPr lang="en-US" sz="2800" b="1" u="heavy" dirty="0" err="1"/>
              <a:t>IgM</a:t>
            </a:r>
            <a:r>
              <a:rPr lang="en-US" sz="2800" b="1" dirty="0"/>
              <a:t>):   </a:t>
            </a:r>
            <a:r>
              <a:rPr lang="en-US" sz="2800" dirty="0" err="1"/>
              <a:t>IgM</a:t>
            </a:r>
            <a:r>
              <a:rPr lang="en-US" sz="2800" dirty="0"/>
              <a:t> comprises about 10% of immunoglobulin in normal human sera. </a:t>
            </a:r>
            <a:endParaRPr lang="en-US" sz="2800" dirty="0" smtClean="0"/>
          </a:p>
          <a:p>
            <a:r>
              <a:rPr lang="en-US" sz="2800" dirty="0" smtClean="0"/>
              <a:t>  </a:t>
            </a:r>
            <a:r>
              <a:rPr lang="en-US" sz="2800" dirty="0"/>
              <a:t>The molecular weight of </a:t>
            </a:r>
            <a:r>
              <a:rPr lang="en-US" sz="2800" dirty="0" err="1"/>
              <a:t>IgM</a:t>
            </a:r>
            <a:r>
              <a:rPr lang="en-US" sz="2800" dirty="0"/>
              <a:t> is 900,000 with half life of 5 days</a:t>
            </a:r>
            <a:r>
              <a:rPr lang="en-US" sz="2800" dirty="0" smtClean="0"/>
              <a:t>.</a:t>
            </a:r>
          </a:p>
          <a:p>
            <a:r>
              <a:rPr lang="en-US" sz="2800" dirty="0" smtClean="0"/>
              <a:t>   </a:t>
            </a:r>
            <a:r>
              <a:rPr lang="en-US" sz="2800" dirty="0" err="1" smtClean="0"/>
              <a:t>IgM</a:t>
            </a:r>
            <a:r>
              <a:rPr lang="en-US" sz="2800" dirty="0"/>
              <a:t> </a:t>
            </a:r>
            <a:r>
              <a:rPr lang="en-US" sz="2800" dirty="0" smtClean="0"/>
              <a:t>molecules </a:t>
            </a:r>
            <a:r>
              <a:rPr lang="en-US" sz="2800" dirty="0"/>
              <a:t>are the earliest antibodies synthesized in response to antigenic stimulation. They fix complement well in the presence of antigen.  </a:t>
            </a:r>
            <a:endParaRPr lang="en-US" sz="2800" dirty="0" smtClean="0"/>
          </a:p>
          <a:p>
            <a:r>
              <a:rPr lang="en-US" sz="2800" dirty="0" smtClean="0"/>
              <a:t>The </a:t>
            </a:r>
            <a:r>
              <a:rPr lang="en-US" sz="2800" dirty="0"/>
              <a:t>fetus synthesizes </a:t>
            </a:r>
            <a:r>
              <a:rPr lang="en-US" sz="2800" dirty="0" err="1"/>
              <a:t>IgM</a:t>
            </a:r>
            <a:r>
              <a:rPr lang="en-US" sz="2800" dirty="0"/>
              <a:t> in utero. Since </a:t>
            </a:r>
            <a:r>
              <a:rPr lang="en-US" sz="2800" dirty="0" err="1"/>
              <a:t>IgM</a:t>
            </a:r>
            <a:r>
              <a:rPr lang="en-US" sz="2800" dirty="0"/>
              <a:t> does not cross the placenta, </a:t>
            </a:r>
            <a:r>
              <a:rPr lang="en-US" sz="2800" dirty="0" err="1"/>
              <a:t>IgM</a:t>
            </a:r>
            <a:r>
              <a:rPr lang="en-US" sz="2800" dirty="0"/>
              <a:t> antibodies in the newborn are thus considered a sign of intrauterine infection. </a:t>
            </a:r>
            <a:endParaRPr lang="en-US" sz="2800" dirty="0" smtClean="0"/>
          </a:p>
          <a:p>
            <a:r>
              <a:rPr lang="en-US" sz="2800" dirty="0" smtClean="0"/>
              <a:t> </a:t>
            </a:r>
            <a:r>
              <a:rPr lang="en-US" sz="2800" dirty="0"/>
              <a:t>The normal adult serum level is 60-180mg/</a:t>
            </a:r>
            <a:r>
              <a:rPr lang="en-US" sz="2800" dirty="0" err="1"/>
              <a:t>dL</a:t>
            </a:r>
            <a:r>
              <a:rPr lang="en-US" sz="2800" dirty="0"/>
              <a:t> and this level is reached 6-9 months after birth.</a:t>
            </a:r>
          </a:p>
        </p:txBody>
      </p:sp>
    </p:spTree>
    <p:extLst>
      <p:ext uri="{BB962C8B-B14F-4D97-AF65-F5344CB8AC3E}">
        <p14:creationId xmlns:p14="http://schemas.microsoft.com/office/powerpoint/2010/main" val="29622885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228600"/>
            <a:ext cx="8991600" cy="6629400"/>
          </a:xfrm>
        </p:spPr>
        <p:txBody>
          <a:bodyPr>
            <a:normAutofit/>
          </a:bodyPr>
          <a:lstStyle/>
          <a:p>
            <a:r>
              <a:rPr lang="en-US" sz="2800" b="1" u="heavy" dirty="0"/>
              <a:t>IMMUNOGLOBULIN A (IgA</a:t>
            </a:r>
            <a:r>
              <a:rPr lang="en-US" sz="2800" b="1" dirty="0"/>
              <a:t>):  </a:t>
            </a:r>
            <a:r>
              <a:rPr lang="en-US" sz="2800" dirty="0"/>
              <a:t>IgA has a half-life of 6 days in serum.  In human and other mammals, IgA is the principal immunoglobulin in external secretions (e.g. mucus of respiratory, intestinal, urinary and genital tracts, tears, saliva, milk).  </a:t>
            </a:r>
            <a:endParaRPr lang="en-US" sz="2800" dirty="0" smtClean="0"/>
          </a:p>
          <a:p>
            <a:r>
              <a:rPr lang="en-US" sz="2800" dirty="0" smtClean="0"/>
              <a:t>The </a:t>
            </a:r>
            <a:r>
              <a:rPr lang="en-US" sz="2800" dirty="0"/>
              <a:t>precise function of the secretory component of IgA is not understood.  </a:t>
            </a:r>
            <a:endParaRPr lang="en-US" sz="2800" dirty="0" smtClean="0"/>
          </a:p>
          <a:p>
            <a:r>
              <a:rPr lang="en-US" sz="2800" dirty="0" smtClean="0"/>
              <a:t>IgA </a:t>
            </a:r>
            <a:r>
              <a:rPr lang="en-US" sz="2800" dirty="0"/>
              <a:t>(serum or secretory does not fix complement in the presence of antigen but may activate (3 by the alternative pathway. </a:t>
            </a:r>
            <a:endParaRPr lang="en-US" sz="2800" dirty="0" smtClean="0"/>
          </a:p>
          <a:p>
            <a:r>
              <a:rPr lang="en-US" sz="2800" dirty="0" smtClean="0"/>
              <a:t>Secretory </a:t>
            </a:r>
            <a:r>
              <a:rPr lang="en-US" sz="2800" dirty="0"/>
              <a:t>IgA can neutralize viruses and can inhibit attachment of bacteria to epithelial cells.  The normal adult serum level is 100-400mg/</a:t>
            </a:r>
            <a:r>
              <a:rPr lang="en-US" sz="2800" dirty="0" err="1"/>
              <a:t>dL</a:t>
            </a:r>
            <a:r>
              <a:rPr lang="en-US" sz="2800" dirty="0"/>
              <a:t>.</a:t>
            </a:r>
          </a:p>
          <a:p>
            <a:endParaRPr lang="en-US" sz="2800" dirty="0"/>
          </a:p>
        </p:txBody>
      </p:sp>
    </p:spTree>
    <p:extLst>
      <p:ext uri="{BB962C8B-B14F-4D97-AF65-F5344CB8AC3E}">
        <p14:creationId xmlns:p14="http://schemas.microsoft.com/office/powerpoint/2010/main" val="17335671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152400" y="990600"/>
            <a:ext cx="8839200" cy="5715000"/>
          </a:xfrm>
        </p:spPr>
        <p:txBody>
          <a:bodyPr/>
          <a:lstStyle/>
          <a:p>
            <a:r>
              <a:rPr lang="en-US" sz="2800" b="1" u="heavy" dirty="0"/>
              <a:t>IMMUNOGLOBULIN D (</a:t>
            </a:r>
            <a:r>
              <a:rPr lang="en-US" sz="2800" b="1" u="heavy" dirty="0" err="1"/>
              <a:t>IgD</a:t>
            </a:r>
            <a:r>
              <a:rPr lang="en-US" sz="2800" b="1" dirty="0"/>
              <a:t>):   </a:t>
            </a:r>
            <a:r>
              <a:rPr lang="en-US" sz="2800" dirty="0"/>
              <a:t>This immunoglobulin was first encountered as myeloma protein and then found in concentration of 3-5mg/</a:t>
            </a:r>
            <a:r>
              <a:rPr lang="en-US" sz="2800" dirty="0" err="1"/>
              <a:t>dL</a:t>
            </a:r>
            <a:r>
              <a:rPr lang="en-US" sz="2800" dirty="0"/>
              <a:t> in normal sera and has a half-life of only 3 days. </a:t>
            </a:r>
            <a:endParaRPr lang="en-US" sz="2800" dirty="0" smtClean="0"/>
          </a:p>
          <a:p>
            <a:r>
              <a:rPr lang="en-US" sz="2800" dirty="0" smtClean="0"/>
              <a:t> </a:t>
            </a:r>
            <a:r>
              <a:rPr lang="en-US" sz="2800" dirty="0" err="1"/>
              <a:t>IgD</a:t>
            </a:r>
            <a:r>
              <a:rPr lang="en-US" sz="2800" dirty="0"/>
              <a:t> has been demonstrated on the surface of B lymphocytes in cord blood and also on cells in lymphatic leukemia.  </a:t>
            </a:r>
            <a:endParaRPr lang="en-US" sz="2800" dirty="0" smtClean="0"/>
          </a:p>
          <a:p>
            <a:r>
              <a:rPr lang="en-US" sz="2800" dirty="0" smtClean="0"/>
              <a:t>Normal </a:t>
            </a:r>
            <a:r>
              <a:rPr lang="en-US" sz="2800" dirty="0"/>
              <a:t>adult serum level is about 3-5mg/</a:t>
            </a:r>
            <a:r>
              <a:rPr lang="en-US" sz="2800" dirty="0" err="1"/>
              <a:t>dL</a:t>
            </a:r>
            <a:r>
              <a:rPr lang="en-US" sz="2800" dirty="0"/>
              <a:t>.</a:t>
            </a:r>
          </a:p>
          <a:p>
            <a:endParaRPr lang="en-US" dirty="0"/>
          </a:p>
        </p:txBody>
      </p:sp>
    </p:spTree>
    <p:extLst>
      <p:ext uri="{BB962C8B-B14F-4D97-AF65-F5344CB8AC3E}">
        <p14:creationId xmlns:p14="http://schemas.microsoft.com/office/powerpoint/2010/main" val="416918051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211763"/>
          </a:xfrm>
        </p:spPr>
        <p:txBody>
          <a:bodyPr>
            <a:noAutofit/>
          </a:bodyPr>
          <a:lstStyle/>
          <a:p>
            <a:r>
              <a:rPr lang="en-US" sz="2800" b="1" u="heavy" dirty="0"/>
              <a:t>IMMUNOGLOBULIN E </a:t>
            </a:r>
            <a:r>
              <a:rPr lang="en-US" sz="2800" b="1" u="heavy" dirty="0" smtClean="0"/>
              <a:t>(</a:t>
            </a:r>
            <a:r>
              <a:rPr lang="en-US" sz="2800" b="1" u="heavy" dirty="0" err="1"/>
              <a:t>I</a:t>
            </a:r>
            <a:r>
              <a:rPr lang="en-US" sz="2800" b="1" u="heavy" dirty="0" err="1" smtClean="0"/>
              <a:t>gE</a:t>
            </a:r>
            <a:r>
              <a:rPr lang="en-US" sz="2800" b="1" dirty="0"/>
              <a:t>):  </a:t>
            </a:r>
            <a:r>
              <a:rPr lang="en-US" sz="2800" dirty="0" err="1"/>
              <a:t>IgE</a:t>
            </a:r>
            <a:r>
              <a:rPr lang="en-US" sz="2800" dirty="0"/>
              <a:t> sensitizes skin and other tissues in allergy.   It is called regain.  It is elevated in allergy.  </a:t>
            </a:r>
            <a:endParaRPr lang="en-US" sz="2800" dirty="0" smtClean="0"/>
          </a:p>
          <a:p>
            <a:r>
              <a:rPr lang="en-US" sz="2800" dirty="0" smtClean="0"/>
              <a:t>As </a:t>
            </a:r>
            <a:r>
              <a:rPr lang="en-US" sz="2800" dirty="0"/>
              <a:t>well the serum level of </a:t>
            </a:r>
            <a:r>
              <a:rPr lang="en-US" sz="2800" dirty="0" err="1"/>
              <a:t>IgE</a:t>
            </a:r>
            <a:r>
              <a:rPr lang="en-US" sz="2800" dirty="0"/>
              <a:t> is increased in parasitic infection (i.e. in </a:t>
            </a:r>
            <a:r>
              <a:rPr lang="en-US" sz="2800" dirty="0" err="1"/>
              <a:t>helminthiases</a:t>
            </a:r>
            <a:r>
              <a:rPr lang="en-US" sz="2800" dirty="0" smtClean="0"/>
              <a:t>).</a:t>
            </a:r>
          </a:p>
          <a:p>
            <a:r>
              <a:rPr lang="en-US" sz="2800" dirty="0" smtClean="0"/>
              <a:t> </a:t>
            </a:r>
            <a:r>
              <a:rPr lang="en-US" sz="2800" dirty="0"/>
              <a:t>Normal adult serum level is about 0.03mg/</a:t>
            </a:r>
            <a:r>
              <a:rPr lang="en-US" sz="2800" dirty="0" err="1"/>
              <a:t>dL</a:t>
            </a:r>
            <a:r>
              <a:rPr lang="en-US" sz="2800" dirty="0"/>
              <a:t>.</a:t>
            </a:r>
          </a:p>
          <a:p>
            <a:r>
              <a:rPr lang="en-US" sz="2800" b="1" u="heavy" dirty="0"/>
              <a:t>ANTIGEN-ANTIBODY REACTIONS</a:t>
            </a:r>
            <a:endParaRPr lang="en-US" sz="2800" dirty="0"/>
          </a:p>
          <a:p>
            <a:r>
              <a:rPr lang="en-US" sz="2800" dirty="0"/>
              <a:t> </a:t>
            </a:r>
            <a:r>
              <a:rPr lang="en-US" sz="2800" dirty="0" smtClean="0"/>
              <a:t>Antigens </a:t>
            </a:r>
            <a:r>
              <a:rPr lang="en-US" sz="2800" dirty="0"/>
              <a:t>have been defined as substances that can elicit the formation of antibodies in a living animal.  </a:t>
            </a:r>
            <a:endParaRPr lang="en-US" sz="2800" dirty="0" smtClean="0"/>
          </a:p>
          <a:p>
            <a:r>
              <a:rPr lang="en-US" sz="2800" dirty="0" smtClean="0"/>
              <a:t>An </a:t>
            </a:r>
            <a:r>
              <a:rPr lang="en-US" sz="2800" dirty="0"/>
              <a:t>animal does not generally produce antibodies against its own antigens i.e. it differentiates between “self” and “</a:t>
            </a:r>
            <a:r>
              <a:rPr lang="en-US" sz="2800" dirty="0" err="1"/>
              <a:t>nonself</a:t>
            </a:r>
            <a:r>
              <a:rPr lang="en-US" sz="2800" dirty="0"/>
              <a:t>”.</a:t>
            </a:r>
          </a:p>
          <a:p>
            <a:pPr marL="0" indent="0">
              <a:buNone/>
            </a:pPr>
            <a:endParaRPr lang="en-US" sz="2800" dirty="0"/>
          </a:p>
        </p:txBody>
      </p:sp>
    </p:spTree>
    <p:extLst>
      <p:ext uri="{BB962C8B-B14F-4D97-AF65-F5344CB8AC3E}">
        <p14:creationId xmlns:p14="http://schemas.microsoft.com/office/powerpoint/2010/main" val="21492314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34636"/>
            <a:ext cx="4571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581400"/>
            <a:ext cx="45720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440572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4382804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 y="76200"/>
            <a:ext cx="89916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37635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372600" cy="1143000"/>
          </a:xfrm>
        </p:spPr>
        <p:txBody>
          <a:bodyPr>
            <a:noAutofit/>
          </a:bodyPr>
          <a:lstStyle/>
          <a:p>
            <a:r>
              <a:rPr lang="en-US" sz="3200" dirty="0"/>
              <a:t>Effective B cell-mediated immunity depends on help</a:t>
            </a:r>
            <a:br>
              <a:rPr lang="en-US" sz="3200" dirty="0"/>
            </a:br>
            <a:r>
              <a:rPr lang="en-US" sz="3200" dirty="0"/>
              <a:t>from CD4 T cells</a:t>
            </a:r>
            <a:br>
              <a:rPr lang="en-US" sz="3200" dirty="0"/>
            </a:br>
            <a:endParaRPr lang="en-US" sz="3200" dirty="0"/>
          </a:p>
        </p:txBody>
      </p:sp>
      <p:sp>
        <p:nvSpPr>
          <p:cNvPr id="3" name="Content Placeholder 2"/>
          <p:cNvSpPr>
            <a:spLocks noGrp="1"/>
          </p:cNvSpPr>
          <p:nvPr>
            <p:ph idx="1"/>
          </p:nvPr>
        </p:nvSpPr>
        <p:spPr/>
        <p:txBody>
          <a:bodyPr>
            <a:normAutofit fontScale="70000" lnSpcReduction="20000"/>
          </a:bodyPr>
          <a:lstStyle/>
          <a:p>
            <a:r>
              <a:rPr lang="en-US" dirty="0" smtClean="0"/>
              <a:t>In </a:t>
            </a:r>
            <a:r>
              <a:rPr lang="en-US" dirty="0"/>
              <a:t>primary immune responses, the activation of almost all naive B </a:t>
            </a:r>
            <a:r>
              <a:rPr lang="en-US" dirty="0" smtClean="0"/>
              <a:t>cells depends </a:t>
            </a:r>
            <a:r>
              <a:rPr lang="en-US" dirty="0"/>
              <a:t>on conjugation with a helper CD4 TFH cell that recognizes </a:t>
            </a:r>
            <a:r>
              <a:rPr lang="en-US" dirty="0" smtClean="0"/>
              <a:t>pathogen-derived </a:t>
            </a:r>
            <a:r>
              <a:rPr lang="en-US" dirty="0"/>
              <a:t>peptides presented by the B cell’s MHC class II molecules (</a:t>
            </a:r>
            <a:r>
              <a:rPr lang="en-US" dirty="0" smtClean="0"/>
              <a:t>see Figure </a:t>
            </a:r>
            <a:r>
              <a:rPr lang="en-US" dirty="0"/>
              <a:t>8.28, p. 226). </a:t>
            </a:r>
            <a:endParaRPr lang="en-US" dirty="0" smtClean="0"/>
          </a:p>
          <a:p>
            <a:r>
              <a:rPr lang="en-US" dirty="0" smtClean="0"/>
              <a:t>During </a:t>
            </a:r>
            <a:r>
              <a:rPr lang="en-US" dirty="0"/>
              <a:t>this interaction the helper T cell delivers </a:t>
            </a:r>
            <a:r>
              <a:rPr lang="en-US" dirty="0" smtClean="0"/>
              <a:t>cytokines and </a:t>
            </a:r>
            <a:r>
              <a:rPr lang="en-US" dirty="0"/>
              <a:t>signals to the B cell that induce the B cell to divide and differentiate. </a:t>
            </a:r>
            <a:r>
              <a:rPr lang="en-US" dirty="0" smtClean="0"/>
              <a:t>The degree </a:t>
            </a:r>
            <a:r>
              <a:rPr lang="en-US" dirty="0"/>
              <a:t>to which B cells depend on T cells is demonstrated by the study </a:t>
            </a:r>
            <a:r>
              <a:rPr lang="en-US" dirty="0" smtClean="0"/>
              <a:t>of infants </a:t>
            </a:r>
            <a:r>
              <a:rPr lang="en-US" dirty="0"/>
              <a:t>with complete </a:t>
            </a:r>
            <a:r>
              <a:rPr lang="en-US" dirty="0" err="1"/>
              <a:t>DiGeorge</a:t>
            </a:r>
            <a:r>
              <a:rPr lang="en-US" dirty="0"/>
              <a:t> syndrome, who lack a thymus and </a:t>
            </a:r>
            <a:r>
              <a:rPr lang="en-US" dirty="0" smtClean="0"/>
              <a:t>have almost </a:t>
            </a:r>
            <a:r>
              <a:rPr lang="en-US" dirty="0"/>
              <a:t>no T cells in their circulation. </a:t>
            </a:r>
            <a:endParaRPr lang="en-US" dirty="0" smtClean="0"/>
          </a:p>
          <a:p>
            <a:r>
              <a:rPr lang="en-US" dirty="0" smtClean="0"/>
              <a:t>Although </a:t>
            </a:r>
            <a:r>
              <a:rPr lang="en-US" dirty="0"/>
              <a:t>these infants have </a:t>
            </a:r>
            <a:r>
              <a:rPr lang="en-US" dirty="0" smtClean="0"/>
              <a:t>normal numbers </a:t>
            </a:r>
            <a:r>
              <a:rPr lang="en-US" dirty="0"/>
              <a:t>of B cells they cannot make an effective antibody response </a:t>
            </a:r>
            <a:r>
              <a:rPr lang="en-US" dirty="0" smtClean="0"/>
              <a:t>against most </a:t>
            </a:r>
            <a:r>
              <a:rPr lang="en-US" dirty="0"/>
              <a:t>antigens. </a:t>
            </a:r>
            <a:endParaRPr lang="en-US" dirty="0" smtClean="0"/>
          </a:p>
          <a:p>
            <a:r>
              <a:rPr lang="en-US" dirty="0" smtClean="0"/>
              <a:t>Consequently</a:t>
            </a:r>
            <a:r>
              <a:rPr lang="en-US" dirty="0"/>
              <a:t>, they suffer from opportunistic infections </a:t>
            </a:r>
            <a:r>
              <a:rPr lang="en-US" dirty="0" smtClean="0"/>
              <a:t>and usually </a:t>
            </a:r>
            <a:r>
              <a:rPr lang="en-US" dirty="0"/>
              <a:t>die from infection within the first two years of life unless given a </a:t>
            </a:r>
            <a:r>
              <a:rPr lang="en-US" dirty="0" smtClean="0"/>
              <a:t>thymus transplant</a:t>
            </a:r>
            <a:r>
              <a:rPr lang="en-US" dirty="0"/>
              <a:t>.</a:t>
            </a:r>
          </a:p>
        </p:txBody>
      </p:sp>
    </p:spTree>
    <p:extLst>
      <p:ext uri="{BB962C8B-B14F-4D97-AF65-F5344CB8AC3E}">
        <p14:creationId xmlns:p14="http://schemas.microsoft.com/office/powerpoint/2010/main" val="147798579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sz="2200" dirty="0"/>
              <a:t>Although patients with </a:t>
            </a:r>
            <a:r>
              <a:rPr lang="en-US" sz="2200" dirty="0" err="1"/>
              <a:t>DiGeorge</a:t>
            </a:r>
            <a:r>
              <a:rPr lang="en-US" sz="2200" dirty="0"/>
              <a:t> syndrome cannot make effective </a:t>
            </a:r>
            <a:r>
              <a:rPr lang="en-US" sz="2200" dirty="0" smtClean="0"/>
              <a:t>antibody responses </a:t>
            </a:r>
            <a:r>
              <a:rPr lang="en-US" sz="2200" dirty="0"/>
              <a:t>against infection, some of their B cells are activated to </a:t>
            </a:r>
            <a:r>
              <a:rPr lang="en-US" sz="2200" dirty="0" smtClean="0"/>
              <a:t>produce low-affinity </a:t>
            </a:r>
            <a:r>
              <a:rPr lang="en-US" sz="2200" dirty="0" err="1"/>
              <a:t>IgM</a:t>
            </a:r>
            <a:r>
              <a:rPr lang="en-US" sz="2200" dirty="0"/>
              <a:t> antibodies. </a:t>
            </a:r>
            <a:endParaRPr lang="en-US" sz="2200" dirty="0" smtClean="0"/>
          </a:p>
          <a:p>
            <a:r>
              <a:rPr lang="en-US" sz="2200" dirty="0" smtClean="0"/>
              <a:t>These </a:t>
            </a:r>
            <a:r>
              <a:rPr lang="en-US" sz="2200" dirty="0"/>
              <a:t>are predominantly of the minority </a:t>
            </a:r>
            <a:r>
              <a:rPr lang="en-US" sz="2200" dirty="0" smtClean="0"/>
              <a:t>CD5-expressing </a:t>
            </a:r>
            <a:r>
              <a:rPr lang="en-US" sz="2200" dirty="0"/>
              <a:t>B-1 population of B cells, which do not require T-cell help and </a:t>
            </a:r>
            <a:r>
              <a:rPr lang="en-US" sz="2200" dirty="0" smtClean="0"/>
              <a:t>do not </a:t>
            </a:r>
            <a:r>
              <a:rPr lang="en-US" sz="2200" dirty="0"/>
              <a:t>undergo </a:t>
            </a:r>
            <a:r>
              <a:rPr lang="en-US" sz="2200" dirty="0" err="1"/>
              <a:t>isotype</a:t>
            </a:r>
            <a:r>
              <a:rPr lang="en-US" sz="2200" dirty="0"/>
              <a:t> switching and affinity maturation (see Section </a:t>
            </a:r>
            <a:r>
              <a:rPr lang="en-US" sz="2200" dirty="0" smtClean="0"/>
              <a:t>6-10,p</a:t>
            </a:r>
            <a:r>
              <a:rPr lang="en-US" sz="2200" dirty="0"/>
              <a:t>. 161). </a:t>
            </a:r>
            <a:endParaRPr lang="en-US" sz="2200" dirty="0" smtClean="0"/>
          </a:p>
          <a:p>
            <a:r>
              <a:rPr lang="en-US" sz="2200" dirty="0" smtClean="0"/>
              <a:t>This </a:t>
            </a:r>
            <a:r>
              <a:rPr lang="en-US" sz="2200" dirty="0"/>
              <a:t>feature of </a:t>
            </a:r>
            <a:r>
              <a:rPr lang="en-US" sz="2200" dirty="0" err="1"/>
              <a:t>DiGeorge</a:t>
            </a:r>
            <a:r>
              <a:rPr lang="en-US" sz="2200" dirty="0"/>
              <a:t> syndrome argues that the majority </a:t>
            </a:r>
            <a:r>
              <a:rPr lang="en-US" sz="2200" dirty="0" smtClean="0"/>
              <a:t>population of </a:t>
            </a:r>
            <a:r>
              <a:rPr lang="en-US" sz="2200" dirty="0"/>
              <a:t>B cells (the B-2 cells) is non-functional in these patients and thus </a:t>
            </a:r>
            <a:r>
              <a:rPr lang="en-US" sz="2200" dirty="0" smtClean="0"/>
              <a:t>inherently dependent </a:t>
            </a:r>
            <a:r>
              <a:rPr lang="en-US" sz="2200" dirty="0"/>
              <a:t>on T-cell help.</a:t>
            </a:r>
          </a:p>
        </p:txBody>
      </p:sp>
    </p:spTree>
    <p:extLst>
      <p:ext uri="{BB962C8B-B14F-4D97-AF65-F5344CB8AC3E}">
        <p14:creationId xmlns:p14="http://schemas.microsoft.com/office/powerpoint/2010/main" val="41970842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The antigens recognized by the </a:t>
            </a:r>
            <a:r>
              <a:rPr lang="en-US" dirty="0" err="1"/>
              <a:t>IgM</a:t>
            </a:r>
            <a:r>
              <a:rPr lang="en-US" dirty="0"/>
              <a:t> antibodies from patients with </a:t>
            </a:r>
            <a:r>
              <a:rPr lang="en-US" dirty="0" err="1" smtClean="0"/>
              <a:t>DiGeorge</a:t>
            </a:r>
            <a:r>
              <a:rPr lang="en-US" dirty="0"/>
              <a:t> </a:t>
            </a:r>
            <a:r>
              <a:rPr lang="en-US" dirty="0" smtClean="0"/>
              <a:t>syndrome </a:t>
            </a:r>
            <a:r>
              <a:rPr lang="en-US" dirty="0"/>
              <a:t>are typically composed of repetitive carbohydrate or </a:t>
            </a:r>
            <a:r>
              <a:rPr lang="en-US" dirty="0" smtClean="0"/>
              <a:t>protein epitopes </a:t>
            </a:r>
            <a:r>
              <a:rPr lang="en-US" dirty="0"/>
              <a:t>present at high density on the surface of a microorganism, such as </a:t>
            </a:r>
            <a:r>
              <a:rPr lang="en-US" dirty="0" smtClean="0"/>
              <a:t>the cell-wall </a:t>
            </a:r>
            <a:r>
              <a:rPr lang="en-US" dirty="0"/>
              <a:t>polysaccharides of the bacterium </a:t>
            </a:r>
            <a:r>
              <a:rPr lang="en-US" i="1" dirty="0"/>
              <a:t>Streptococcus </a:t>
            </a:r>
            <a:r>
              <a:rPr lang="en-US" i="1" dirty="0" err="1"/>
              <a:t>pneumoniae</a:t>
            </a:r>
            <a:r>
              <a:rPr lang="en-US" dirty="0"/>
              <a:t>. </a:t>
            </a:r>
            <a:endParaRPr lang="en-US" dirty="0" smtClean="0"/>
          </a:p>
          <a:p>
            <a:r>
              <a:rPr lang="en-US" dirty="0" smtClean="0"/>
              <a:t>Because</a:t>
            </a:r>
            <a:r>
              <a:rPr lang="en-US" dirty="0"/>
              <a:t> </a:t>
            </a:r>
            <a:r>
              <a:rPr lang="en-US" dirty="0" smtClean="0"/>
              <a:t>this </a:t>
            </a:r>
            <a:r>
              <a:rPr lang="en-US" dirty="0"/>
              <a:t>category of antigens has the capacity to cross-link B-cell receptors </a:t>
            </a:r>
            <a:r>
              <a:rPr lang="en-US" dirty="0" smtClean="0"/>
              <a:t>and co-receptors </a:t>
            </a:r>
            <a:r>
              <a:rPr lang="en-US" dirty="0"/>
              <a:t>extensively, it has been proposed that the signals they </a:t>
            </a:r>
            <a:r>
              <a:rPr lang="en-US" dirty="0" smtClean="0"/>
              <a:t>generate are </a:t>
            </a:r>
            <a:r>
              <a:rPr lang="en-US" dirty="0"/>
              <a:t>sufficient to activate the B cell in the absence of additional signals (</a:t>
            </a:r>
            <a:r>
              <a:rPr lang="en-US" dirty="0" smtClean="0"/>
              <a:t>Figure 9.4).</a:t>
            </a:r>
          </a:p>
          <a:p>
            <a:r>
              <a:rPr lang="en-US" dirty="0" smtClean="0"/>
              <a:t> </a:t>
            </a:r>
            <a:r>
              <a:rPr lang="en-US" dirty="0"/>
              <a:t>Because antibodies against these antigens are present in </a:t>
            </a:r>
            <a:r>
              <a:rPr lang="en-US" dirty="0" err="1"/>
              <a:t>athymic</a:t>
            </a:r>
            <a:r>
              <a:rPr lang="en-US" dirty="0"/>
              <a:t> </a:t>
            </a:r>
            <a:r>
              <a:rPr lang="en-US" dirty="0" smtClean="0"/>
              <a:t>individuals, the </a:t>
            </a:r>
            <a:r>
              <a:rPr lang="en-US" dirty="0"/>
              <a:t>antigens have been called </a:t>
            </a:r>
            <a:r>
              <a:rPr lang="en-US" b="1" dirty="0"/>
              <a:t>thymus-independent antigens </a:t>
            </a:r>
            <a:r>
              <a:rPr lang="en-US" dirty="0"/>
              <a:t>(</a:t>
            </a:r>
            <a:r>
              <a:rPr lang="en-US" b="1" dirty="0"/>
              <a:t>TI antigens</a:t>
            </a:r>
            <a:r>
              <a:rPr lang="en-US" dirty="0"/>
              <a:t>).</a:t>
            </a:r>
          </a:p>
          <a:p>
            <a:r>
              <a:rPr lang="en-US" dirty="0"/>
              <a:t>This is a confusing term, because it is not the antigens that </a:t>
            </a:r>
            <a:r>
              <a:rPr lang="en-US" dirty="0" smtClean="0"/>
              <a:t>are thymus-independent </a:t>
            </a:r>
            <a:r>
              <a:rPr lang="en-US" dirty="0"/>
              <a:t>but the population of B cells that responds to them.</a:t>
            </a:r>
          </a:p>
        </p:txBody>
      </p:sp>
    </p:spTree>
    <p:extLst>
      <p:ext uri="{BB962C8B-B14F-4D97-AF65-F5344CB8AC3E}">
        <p14:creationId xmlns:p14="http://schemas.microsoft.com/office/powerpoint/2010/main" val="22292527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a:t>ANTIGEN (Ag</a:t>
            </a:r>
            <a:r>
              <a:rPr lang="en-US" b="1" dirty="0"/>
              <a:t>)</a:t>
            </a:r>
            <a:endParaRPr lang="en-US" dirty="0"/>
          </a:p>
        </p:txBody>
      </p:sp>
      <p:sp>
        <p:nvSpPr>
          <p:cNvPr id="3" name="Content Placeholder 2"/>
          <p:cNvSpPr>
            <a:spLocks noGrp="1"/>
          </p:cNvSpPr>
          <p:nvPr>
            <p:ph idx="1"/>
          </p:nvPr>
        </p:nvSpPr>
        <p:spPr/>
        <p:txBody>
          <a:bodyPr/>
          <a:lstStyle/>
          <a:p>
            <a:r>
              <a:rPr lang="en-US" dirty="0"/>
              <a:t>Any substance which is capable,  under  appropriate condition of inducing the  formation of antibodies and of reacting specifically in some detectable manner with the antibodies so induced</a:t>
            </a:r>
          </a:p>
        </p:txBody>
      </p:sp>
    </p:spTree>
    <p:extLst>
      <p:ext uri="{BB962C8B-B14F-4D97-AF65-F5344CB8AC3E}">
        <p14:creationId xmlns:p14="http://schemas.microsoft.com/office/powerpoint/2010/main" val="2989589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14400" y="0"/>
            <a:ext cx="69342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535872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US" sz="3200" dirty="0"/>
              <a:t>Follicular dendritic cells in the B-cell area store and</a:t>
            </a:r>
            <a:br>
              <a:rPr lang="en-US" sz="3200" dirty="0"/>
            </a:br>
            <a:r>
              <a:rPr lang="en-US" sz="3200" dirty="0"/>
              <a:t>display intact antigens to B cells</a:t>
            </a:r>
          </a:p>
        </p:txBody>
      </p:sp>
      <p:sp>
        <p:nvSpPr>
          <p:cNvPr id="3" name="Content Placeholder 2"/>
          <p:cNvSpPr>
            <a:spLocks noGrp="1"/>
          </p:cNvSpPr>
          <p:nvPr>
            <p:ph idx="1"/>
          </p:nvPr>
        </p:nvSpPr>
        <p:spPr/>
        <p:txBody>
          <a:bodyPr>
            <a:normAutofit fontScale="70000" lnSpcReduction="20000"/>
          </a:bodyPr>
          <a:lstStyle/>
          <a:p>
            <a:r>
              <a:rPr lang="en-US" smtClean="0"/>
              <a:t>The interactions </a:t>
            </a:r>
            <a:r>
              <a:rPr lang="en-US" dirty="0"/>
              <a:t>between B cells and follicular </a:t>
            </a:r>
            <a:r>
              <a:rPr lang="en-US" dirty="0" smtClean="0"/>
              <a:t>dendritic cells </a:t>
            </a:r>
            <a:r>
              <a:rPr lang="en-US" dirty="0"/>
              <a:t>(FDCs) in the primary follicles of secondary lymphoid tissues are </a:t>
            </a:r>
            <a:r>
              <a:rPr lang="en-US" dirty="0" smtClean="0"/>
              <a:t>critical for </a:t>
            </a:r>
            <a:r>
              <a:rPr lang="en-US" dirty="0"/>
              <a:t>the maturation and survival of B cells. </a:t>
            </a:r>
            <a:endParaRPr lang="en-US" dirty="0" smtClean="0"/>
          </a:p>
          <a:p>
            <a:r>
              <a:rPr lang="en-US" dirty="0" smtClean="0"/>
              <a:t>This </a:t>
            </a:r>
            <a:r>
              <a:rPr lang="en-US" dirty="0"/>
              <a:t>reflects the general </a:t>
            </a:r>
            <a:r>
              <a:rPr lang="en-US" dirty="0" smtClean="0"/>
              <a:t>dependence of </a:t>
            </a:r>
            <a:r>
              <a:rPr lang="en-US" dirty="0"/>
              <a:t>B cells on FDCs, accessory cells that are dedicated to B-cell </a:t>
            </a:r>
            <a:r>
              <a:rPr lang="en-US" dirty="0" smtClean="0"/>
              <a:t>development and </a:t>
            </a:r>
            <a:r>
              <a:rPr lang="en-US" dirty="0"/>
              <a:t>function. </a:t>
            </a:r>
            <a:endParaRPr lang="en-US" dirty="0" smtClean="0"/>
          </a:p>
          <a:p>
            <a:r>
              <a:rPr lang="en-US" dirty="0" smtClean="0"/>
              <a:t>As </a:t>
            </a:r>
            <a:r>
              <a:rPr lang="en-US" dirty="0"/>
              <a:t>well as being functionally different from the myeloid </a:t>
            </a:r>
            <a:r>
              <a:rPr lang="en-US" dirty="0" smtClean="0"/>
              <a:t>dendritic cells </a:t>
            </a:r>
            <a:r>
              <a:rPr lang="en-US" dirty="0"/>
              <a:t>that present antigens to naive T cells, and from the </a:t>
            </a:r>
            <a:r>
              <a:rPr lang="en-US" dirty="0" err="1" smtClean="0"/>
              <a:t>plasmacytoid</a:t>
            </a:r>
            <a:r>
              <a:rPr lang="en-US" dirty="0"/>
              <a:t> </a:t>
            </a:r>
            <a:r>
              <a:rPr lang="en-US" dirty="0" smtClean="0"/>
              <a:t>dendritic </a:t>
            </a:r>
            <a:r>
              <a:rPr lang="en-US" dirty="0"/>
              <a:t>cells that make type I </a:t>
            </a:r>
            <a:r>
              <a:rPr lang="en-US" dirty="0" err="1"/>
              <a:t>interferons</a:t>
            </a:r>
            <a:r>
              <a:rPr lang="en-US" dirty="0"/>
              <a:t>, FDCs are also </a:t>
            </a:r>
            <a:r>
              <a:rPr lang="en-US" dirty="0" smtClean="0"/>
              <a:t>developmentally distinct</a:t>
            </a:r>
            <a:r>
              <a:rPr lang="en-US" dirty="0"/>
              <a:t>: they seem not to be hematopoietic cells but stromal cells that </a:t>
            </a:r>
            <a:r>
              <a:rPr lang="en-US" dirty="0" smtClean="0"/>
              <a:t>develop from </a:t>
            </a:r>
            <a:r>
              <a:rPr lang="en-US" dirty="0"/>
              <a:t>fibroblast-like cells in the bone marrow. </a:t>
            </a:r>
            <a:endParaRPr lang="en-US" dirty="0" smtClean="0"/>
          </a:p>
          <a:p>
            <a:r>
              <a:rPr lang="en-US" dirty="0" smtClean="0"/>
              <a:t>The </a:t>
            </a:r>
            <a:r>
              <a:rPr lang="en-US" dirty="0"/>
              <a:t>differentiation of </a:t>
            </a:r>
            <a:r>
              <a:rPr lang="en-US" dirty="0" smtClean="0"/>
              <a:t>FDCs depends </a:t>
            </a:r>
            <a:r>
              <a:rPr lang="en-US" dirty="0"/>
              <a:t>on cytokines of the TNF family made by lymphocytes, such as </a:t>
            </a:r>
            <a:r>
              <a:rPr lang="en-US" dirty="0" smtClean="0"/>
              <a:t>TNF-α and </a:t>
            </a:r>
            <a:r>
              <a:rPr lang="en-US" dirty="0"/>
              <a:t>the </a:t>
            </a:r>
            <a:r>
              <a:rPr lang="en-US" dirty="0" err="1"/>
              <a:t>lymphotoxins</a:t>
            </a:r>
            <a:r>
              <a:rPr lang="en-US" dirty="0"/>
              <a:t> LT-α and LT-β, that interact with their </a:t>
            </a:r>
            <a:r>
              <a:rPr lang="en-US" dirty="0" smtClean="0"/>
              <a:t>corresponding receptors </a:t>
            </a:r>
            <a:r>
              <a:rPr lang="en-US" dirty="0"/>
              <a:t>on the FDC precursors.</a:t>
            </a:r>
          </a:p>
        </p:txBody>
      </p:sp>
    </p:spTree>
    <p:extLst>
      <p:ext uri="{BB962C8B-B14F-4D97-AF65-F5344CB8AC3E}">
        <p14:creationId xmlns:p14="http://schemas.microsoft.com/office/powerpoint/2010/main" val="38054400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Autofit/>
          </a:bodyPr>
          <a:lstStyle/>
          <a:p>
            <a:r>
              <a:rPr lang="en-US" sz="2200" dirty="0"/>
              <a:t>The dense network formed by FDCs and their extensively </a:t>
            </a:r>
            <a:r>
              <a:rPr lang="en-US" sz="2200" dirty="0" err="1"/>
              <a:t>interdigitating</a:t>
            </a:r>
            <a:r>
              <a:rPr lang="en-US" sz="2200" dirty="0"/>
              <a:t> </a:t>
            </a:r>
            <a:r>
              <a:rPr lang="en-US" sz="2200" dirty="0" smtClean="0"/>
              <a:t>dendrites organizes </a:t>
            </a:r>
            <a:r>
              <a:rPr lang="en-US" sz="2200" dirty="0"/>
              <a:t>the B-cell area of a lymph node into primary follicles. </a:t>
            </a:r>
            <a:endParaRPr lang="en-US" sz="2200" dirty="0" smtClean="0"/>
          </a:p>
          <a:p>
            <a:r>
              <a:rPr lang="en-US" sz="2200" dirty="0" smtClean="0"/>
              <a:t>A major function </a:t>
            </a:r>
            <a:r>
              <a:rPr lang="en-US" sz="2200" dirty="0"/>
              <a:t>of the FDCs is to serve as a vast depository of intact antigens that </a:t>
            </a:r>
            <a:r>
              <a:rPr lang="en-US" sz="2200" dirty="0" smtClean="0"/>
              <a:t>have not </a:t>
            </a:r>
            <a:r>
              <a:rPr lang="en-US" sz="2200" dirty="0"/>
              <a:t>been subject to degradation and are available for interaction with the </a:t>
            </a:r>
            <a:r>
              <a:rPr lang="en-US" sz="2200" dirty="0" smtClean="0"/>
              <a:t>antigen receptors </a:t>
            </a:r>
            <a:r>
              <a:rPr lang="en-US" sz="2200" dirty="0"/>
              <a:t>of circulating B cells. </a:t>
            </a:r>
            <a:endParaRPr lang="en-US" sz="2200" dirty="0" smtClean="0"/>
          </a:p>
          <a:p>
            <a:r>
              <a:rPr lang="en-US" sz="2200" dirty="0" smtClean="0"/>
              <a:t>Two </a:t>
            </a:r>
            <a:r>
              <a:rPr lang="en-US" sz="2200" dirty="0"/>
              <a:t>features of FDC make them well </a:t>
            </a:r>
            <a:r>
              <a:rPr lang="en-US" sz="2200" dirty="0" smtClean="0"/>
              <a:t>suited to </a:t>
            </a:r>
            <a:r>
              <a:rPr lang="en-US" sz="2200" dirty="0"/>
              <a:t>this function: the first is the extensive surface area of the dendrites </a:t>
            </a:r>
            <a:r>
              <a:rPr lang="en-US" sz="2200" dirty="0" smtClean="0"/>
              <a:t>that allows </a:t>
            </a:r>
            <a:r>
              <a:rPr lang="en-US" sz="2200" dirty="0"/>
              <a:t>large quantities of antigens and even intact viral particles to be </a:t>
            </a:r>
            <a:r>
              <a:rPr lang="en-US" sz="2200" dirty="0" smtClean="0"/>
              <a:t>accumulated; the </a:t>
            </a:r>
            <a:r>
              <a:rPr lang="en-US" sz="2200" dirty="0"/>
              <a:t>second is that FDCs lack phagocytic activity, which preserves </a:t>
            </a:r>
            <a:r>
              <a:rPr lang="en-US" sz="2200" dirty="0" smtClean="0"/>
              <a:t>the antigens </a:t>
            </a:r>
            <a:r>
              <a:rPr lang="en-US" sz="2200" dirty="0"/>
              <a:t>intact on the cell surface over long periods from months to </a:t>
            </a:r>
            <a:r>
              <a:rPr lang="en-US" sz="2200" dirty="0" smtClean="0"/>
              <a:t>years (Figure </a:t>
            </a:r>
            <a:r>
              <a:rPr lang="en-US" sz="2200" dirty="0"/>
              <a:t>9.5).</a:t>
            </a:r>
          </a:p>
        </p:txBody>
      </p:sp>
    </p:spTree>
    <p:extLst>
      <p:ext uri="{BB962C8B-B14F-4D97-AF65-F5344CB8AC3E}">
        <p14:creationId xmlns:p14="http://schemas.microsoft.com/office/powerpoint/2010/main" val="16431346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FDCs have several receptors with which they take up antigens from the </a:t>
            </a:r>
            <a:r>
              <a:rPr lang="en-US" dirty="0" smtClean="0"/>
              <a:t>lymph. </a:t>
            </a:r>
          </a:p>
          <a:p>
            <a:r>
              <a:rPr lang="en-US" dirty="0" smtClean="0"/>
              <a:t>For </a:t>
            </a:r>
            <a:r>
              <a:rPr lang="en-US" dirty="0"/>
              <a:t>the activation of naive B cells during the primary immune response, </a:t>
            </a:r>
            <a:r>
              <a:rPr lang="en-US" dirty="0" smtClean="0"/>
              <a:t>the complement </a:t>
            </a:r>
            <a:r>
              <a:rPr lang="en-US" dirty="0"/>
              <a:t>receptors CR2 and, to smaller extent, CR1 are the most important.</a:t>
            </a:r>
          </a:p>
          <a:p>
            <a:r>
              <a:rPr lang="en-US" dirty="0"/>
              <a:t>Complement activation during the innate immune response leads to </a:t>
            </a:r>
            <a:r>
              <a:rPr lang="en-US" dirty="0" smtClean="0"/>
              <a:t>the attachment </a:t>
            </a:r>
            <a:r>
              <a:rPr lang="en-US" dirty="0"/>
              <a:t>of C3b (the CR1 ligand) and its breakdown product C3d (the </a:t>
            </a:r>
            <a:r>
              <a:rPr lang="en-US" dirty="0" smtClean="0"/>
              <a:t>CR2 ligand</a:t>
            </a:r>
            <a:r>
              <a:rPr lang="en-US" dirty="0"/>
              <a:t>) to pathogens and their antigens</a:t>
            </a:r>
            <a:r>
              <a:rPr lang="en-US" dirty="0" smtClean="0"/>
              <a:t>.</a:t>
            </a:r>
          </a:p>
          <a:p>
            <a:r>
              <a:rPr lang="en-US" dirty="0" smtClean="0"/>
              <a:t> </a:t>
            </a:r>
            <a:r>
              <a:rPr lang="en-US" dirty="0"/>
              <a:t>These C3d- and C3b-tagged </a:t>
            </a:r>
            <a:r>
              <a:rPr lang="en-US" dirty="0" smtClean="0"/>
              <a:t>antigens are </a:t>
            </a:r>
            <a:r>
              <a:rPr lang="en-US" dirty="0"/>
              <a:t>taken up by the respective complement receptors and held by them at </a:t>
            </a:r>
            <a:r>
              <a:rPr lang="en-US" dirty="0" smtClean="0"/>
              <a:t>the surface </a:t>
            </a:r>
            <a:r>
              <a:rPr lang="en-US" dirty="0"/>
              <a:t>of the FDC</a:t>
            </a:r>
            <a:r>
              <a:rPr lang="en-US" dirty="0" smtClean="0"/>
              <a:t>.</a:t>
            </a:r>
          </a:p>
          <a:p>
            <a:r>
              <a:rPr lang="en-US" dirty="0" smtClean="0"/>
              <a:t>The </a:t>
            </a:r>
            <a:r>
              <a:rPr lang="en-US" dirty="0"/>
              <a:t>extracellular part of CR2 consists of 15 CCP </a:t>
            </a:r>
            <a:r>
              <a:rPr lang="en-US" dirty="0" smtClean="0"/>
              <a:t>modules (see </a:t>
            </a:r>
            <a:r>
              <a:rPr lang="en-US" dirty="0"/>
              <a:t>Figure 9.2), of which the outermost two modules bind to C3d. The other </a:t>
            </a:r>
            <a:r>
              <a:rPr lang="en-US" dirty="0" smtClean="0"/>
              <a:t>14 modules </a:t>
            </a:r>
            <a:r>
              <a:rPr lang="en-US" dirty="0"/>
              <a:t>form a long and flexible stalk that enables CR2 to fish for and </a:t>
            </a:r>
            <a:r>
              <a:rPr lang="en-US" dirty="0" smtClean="0"/>
              <a:t>catch C3d-tagged </a:t>
            </a:r>
            <a:r>
              <a:rPr lang="en-US" dirty="0"/>
              <a:t>proteins and particles in the stream of the lymph (Figure 9.6).</a:t>
            </a:r>
          </a:p>
        </p:txBody>
      </p:sp>
    </p:spTree>
    <p:extLst>
      <p:ext uri="{BB962C8B-B14F-4D97-AF65-F5344CB8AC3E}">
        <p14:creationId xmlns:p14="http://schemas.microsoft.com/office/powerpoint/2010/main" val="1301011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1" y="1"/>
            <a:ext cx="5943600"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14800"/>
            <a:ext cx="7924799" cy="200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4212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53752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638800"/>
          </a:xfrm>
        </p:spPr>
        <p:txBody>
          <a:bodyPr>
            <a:normAutofit fontScale="70000" lnSpcReduction="20000"/>
          </a:bodyPr>
          <a:lstStyle/>
          <a:p>
            <a:r>
              <a:rPr lang="en-US" dirty="0"/>
              <a:t>Augmenting the FDCs of the B-cell follicles is a special type of </a:t>
            </a:r>
            <a:r>
              <a:rPr lang="en-US" dirty="0" smtClean="0"/>
              <a:t>macrophage, called </a:t>
            </a:r>
            <a:r>
              <a:rPr lang="en-US" dirty="0"/>
              <a:t>the </a:t>
            </a:r>
            <a:r>
              <a:rPr lang="en-US" b="1" dirty="0" smtClean="0"/>
              <a:t>sub capsular </a:t>
            </a:r>
            <a:r>
              <a:rPr lang="en-US" b="1" dirty="0"/>
              <a:t>sinus macrophage</a:t>
            </a:r>
            <a:r>
              <a:rPr lang="en-US" dirty="0"/>
              <a:t>, which populates the </a:t>
            </a:r>
            <a:r>
              <a:rPr lang="en-US" dirty="0" err="1" smtClean="0"/>
              <a:t>subcapsular</a:t>
            </a:r>
            <a:r>
              <a:rPr lang="en-US" dirty="0"/>
              <a:t> </a:t>
            </a:r>
            <a:r>
              <a:rPr lang="en-US" dirty="0" smtClean="0"/>
              <a:t>sinus </a:t>
            </a:r>
            <a:r>
              <a:rPr lang="en-US" dirty="0"/>
              <a:t>of the lymph node</a:t>
            </a:r>
            <a:r>
              <a:rPr lang="en-US" dirty="0" smtClean="0"/>
              <a:t>.</a:t>
            </a:r>
          </a:p>
          <a:p>
            <a:r>
              <a:rPr lang="en-US" dirty="0" smtClean="0"/>
              <a:t> </a:t>
            </a:r>
            <a:r>
              <a:rPr lang="en-US" dirty="0"/>
              <a:t>In certain respects these macrophages </a:t>
            </a:r>
            <a:r>
              <a:rPr lang="en-US" dirty="0" smtClean="0"/>
              <a:t>resemble FDCs</a:t>
            </a:r>
            <a:r>
              <a:rPr lang="en-US" dirty="0"/>
              <a:t>; they have little phagocytic activity and have CR1 and CR2 for taking </a:t>
            </a:r>
            <a:r>
              <a:rPr lang="en-US" dirty="0" smtClean="0"/>
              <a:t>up antigens </a:t>
            </a:r>
            <a:r>
              <a:rPr lang="en-US" dirty="0"/>
              <a:t>tagged with C3d or C3b and then holding them at the cell surface.</a:t>
            </a:r>
          </a:p>
          <a:p>
            <a:r>
              <a:rPr lang="en-US" dirty="0"/>
              <a:t>Lymph carrying antigens from the infected tissue will pass from the </a:t>
            </a:r>
            <a:r>
              <a:rPr lang="en-US" dirty="0" smtClean="0"/>
              <a:t>afferent lymphatic </a:t>
            </a:r>
            <a:r>
              <a:rPr lang="en-US" dirty="0"/>
              <a:t>vessel into the </a:t>
            </a:r>
            <a:r>
              <a:rPr lang="en-US" dirty="0" err="1"/>
              <a:t>subcapsular</a:t>
            </a:r>
            <a:r>
              <a:rPr lang="en-US" dirty="0"/>
              <a:t> sinus of the lymph node, where </a:t>
            </a:r>
            <a:r>
              <a:rPr lang="en-US" dirty="0" smtClean="0"/>
              <a:t>complement-tagged </a:t>
            </a:r>
            <a:r>
              <a:rPr lang="en-US" dirty="0"/>
              <a:t>antigens can be taken up by </a:t>
            </a:r>
            <a:r>
              <a:rPr lang="en-US" dirty="0" err="1"/>
              <a:t>subcapsular</a:t>
            </a:r>
            <a:r>
              <a:rPr lang="en-US" dirty="0"/>
              <a:t> macrophages. </a:t>
            </a:r>
            <a:endParaRPr lang="en-US" dirty="0" smtClean="0"/>
          </a:p>
          <a:p>
            <a:r>
              <a:rPr lang="en-US" dirty="0" smtClean="0"/>
              <a:t>On subsequently passing </a:t>
            </a:r>
            <a:r>
              <a:rPr lang="en-US" dirty="0"/>
              <a:t>through the cortex of the lymph node, </a:t>
            </a:r>
            <a:r>
              <a:rPr lang="en-US" dirty="0" smtClean="0"/>
              <a:t>complement-tagged antigens </a:t>
            </a:r>
            <a:r>
              <a:rPr lang="en-US" dirty="0"/>
              <a:t>will be taken up by the FDCs in the B-cell area (see Figure 9.6</a:t>
            </a:r>
            <a:r>
              <a:rPr lang="en-US" dirty="0" smtClean="0"/>
              <a:t>).</a:t>
            </a:r>
          </a:p>
          <a:p>
            <a:r>
              <a:rPr lang="en-US" dirty="0" smtClean="0"/>
              <a:t> </a:t>
            </a:r>
            <a:r>
              <a:rPr lang="en-US" dirty="0"/>
              <a:t>In </a:t>
            </a:r>
            <a:r>
              <a:rPr lang="en-US" dirty="0" smtClean="0"/>
              <a:t>the sinuses </a:t>
            </a:r>
            <a:r>
              <a:rPr lang="en-US" dirty="0"/>
              <a:t>of the medulla there is a second type of macrophage, </a:t>
            </a:r>
            <a:r>
              <a:rPr lang="en-US" b="1" dirty="0"/>
              <a:t>the </a:t>
            </a:r>
            <a:r>
              <a:rPr lang="en-US" b="1" dirty="0" smtClean="0"/>
              <a:t>medullary sinus </a:t>
            </a:r>
            <a:r>
              <a:rPr lang="en-US" b="1" dirty="0"/>
              <a:t>macrophage</a:t>
            </a:r>
            <a:r>
              <a:rPr lang="en-US" dirty="0"/>
              <a:t>, which is highly phagocytic and filters the lymph before </a:t>
            </a:r>
            <a:r>
              <a:rPr lang="en-US" dirty="0" smtClean="0"/>
              <a:t>it leaves </a:t>
            </a:r>
            <a:r>
              <a:rPr lang="en-US" dirty="0"/>
              <a:t>the node by removing and destroying the remaining pathogens </a:t>
            </a:r>
            <a:r>
              <a:rPr lang="en-US" dirty="0" err="1" smtClean="0"/>
              <a:t>andtheir</a:t>
            </a:r>
            <a:r>
              <a:rPr lang="en-US" dirty="0" smtClean="0"/>
              <a:t> </a:t>
            </a:r>
            <a:r>
              <a:rPr lang="en-US" dirty="0"/>
              <a:t>antigens.</a:t>
            </a:r>
          </a:p>
        </p:txBody>
      </p:sp>
    </p:spTree>
    <p:extLst>
      <p:ext uri="{BB962C8B-B14F-4D97-AF65-F5344CB8AC3E}">
        <p14:creationId xmlns:p14="http://schemas.microsoft.com/office/powerpoint/2010/main" val="267957219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3200" dirty="0"/>
              <a:t>Antigen-activated B cells move close to the T-cell</a:t>
            </a:r>
            <a:br>
              <a:rPr lang="en-US" sz="3200" dirty="0"/>
            </a:br>
            <a:r>
              <a:rPr lang="en-US" sz="3200" dirty="0"/>
              <a:t>area to find a helper TFH cell</a:t>
            </a:r>
          </a:p>
        </p:txBody>
      </p:sp>
      <p:sp>
        <p:nvSpPr>
          <p:cNvPr id="3" name="Content Placeholder 2"/>
          <p:cNvSpPr>
            <a:spLocks noGrp="1"/>
          </p:cNvSpPr>
          <p:nvPr>
            <p:ph idx="1"/>
          </p:nvPr>
        </p:nvSpPr>
        <p:spPr/>
        <p:txBody>
          <a:bodyPr>
            <a:normAutofit fontScale="70000" lnSpcReduction="20000"/>
          </a:bodyPr>
          <a:lstStyle/>
          <a:p>
            <a:r>
              <a:rPr lang="en-US" dirty="0"/>
              <a:t>Circulating naive B cells home to lymph nodes from the blood or lymph, </a:t>
            </a:r>
            <a:r>
              <a:rPr lang="en-US" dirty="0" smtClean="0"/>
              <a:t>using the </a:t>
            </a:r>
            <a:r>
              <a:rPr lang="en-US" dirty="0"/>
              <a:t>same mechanisms as those used by naive T cells (see Sections 8-3 and 8-4).</a:t>
            </a:r>
          </a:p>
          <a:p>
            <a:r>
              <a:rPr lang="en-US" dirty="0"/>
              <a:t>Naive B cells arriving from the blood via a high endothelial </a:t>
            </a:r>
            <a:r>
              <a:rPr lang="en-US" dirty="0" err="1"/>
              <a:t>venule</a:t>
            </a:r>
            <a:r>
              <a:rPr lang="en-US" dirty="0"/>
              <a:t> will </a:t>
            </a:r>
            <a:r>
              <a:rPr lang="en-US" dirty="0" smtClean="0"/>
              <a:t>be attracted </a:t>
            </a:r>
            <a:r>
              <a:rPr lang="en-US" dirty="0"/>
              <a:t>into the T-cell area by the </a:t>
            </a:r>
            <a:r>
              <a:rPr lang="en-US" dirty="0" err="1"/>
              <a:t>chemokines</a:t>
            </a:r>
            <a:r>
              <a:rPr lang="en-US" dirty="0"/>
              <a:t> CCL21 and CCL19, and </a:t>
            </a:r>
            <a:r>
              <a:rPr lang="en-US" dirty="0" smtClean="0"/>
              <a:t>then into </a:t>
            </a:r>
            <a:r>
              <a:rPr lang="en-US" dirty="0"/>
              <a:t>a B-cell follicle by the chemokine CXCL13. </a:t>
            </a:r>
            <a:endParaRPr lang="en-US" dirty="0" smtClean="0"/>
          </a:p>
          <a:p>
            <a:r>
              <a:rPr lang="en-US" dirty="0" smtClean="0"/>
              <a:t>Naive </a:t>
            </a:r>
            <a:r>
              <a:rPr lang="en-US" dirty="0"/>
              <a:t>B cells arriving in </a:t>
            </a:r>
            <a:r>
              <a:rPr lang="en-US" dirty="0" smtClean="0"/>
              <a:t>the lymph </a:t>
            </a:r>
            <a:r>
              <a:rPr lang="en-US" dirty="0"/>
              <a:t>will enter the node at the </a:t>
            </a:r>
            <a:r>
              <a:rPr lang="en-US" dirty="0" err="1"/>
              <a:t>subcapsular</a:t>
            </a:r>
            <a:r>
              <a:rPr lang="en-US" dirty="0"/>
              <a:t> sinus, where they can screen </a:t>
            </a:r>
            <a:r>
              <a:rPr lang="en-US" dirty="0" smtClean="0"/>
              <a:t>the antigens </a:t>
            </a:r>
            <a:r>
              <a:rPr lang="en-US" dirty="0"/>
              <a:t>held at the surface of </a:t>
            </a:r>
            <a:r>
              <a:rPr lang="en-US" dirty="0" err="1"/>
              <a:t>subcapsular</a:t>
            </a:r>
            <a:r>
              <a:rPr lang="en-US" dirty="0"/>
              <a:t> sinus macrophages for ones </a:t>
            </a:r>
            <a:r>
              <a:rPr lang="en-US" dirty="0" smtClean="0"/>
              <a:t>that engage </a:t>
            </a:r>
            <a:r>
              <a:rPr lang="en-US" dirty="0"/>
              <a:t>their antigen receptors</a:t>
            </a:r>
            <a:r>
              <a:rPr lang="en-US" dirty="0" smtClean="0"/>
              <a:t>.</a:t>
            </a:r>
          </a:p>
          <a:p>
            <a:r>
              <a:rPr lang="en-US" dirty="0" smtClean="0"/>
              <a:t> </a:t>
            </a:r>
            <a:r>
              <a:rPr lang="en-US" dirty="0"/>
              <a:t>If specific antigen is found, the B cell enters </a:t>
            </a:r>
            <a:r>
              <a:rPr lang="en-US" dirty="0" smtClean="0"/>
              <a:t>the B-cell </a:t>
            </a:r>
            <a:r>
              <a:rPr lang="en-US" dirty="0"/>
              <a:t>area of the follicle to interact with TFH cells and complete its activation.</a:t>
            </a:r>
          </a:p>
        </p:txBody>
      </p:sp>
    </p:spTree>
    <p:extLst>
      <p:ext uri="{BB962C8B-B14F-4D97-AF65-F5344CB8AC3E}">
        <p14:creationId xmlns:p14="http://schemas.microsoft.com/office/powerpoint/2010/main" val="145697826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818914" cy="670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195926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0" y="228600"/>
            <a:ext cx="9144000" cy="6629400"/>
          </a:xfrm>
        </p:spPr>
        <p:txBody>
          <a:bodyPr>
            <a:normAutofit fontScale="70000" lnSpcReduction="20000"/>
          </a:bodyPr>
          <a:lstStyle/>
          <a:p>
            <a:r>
              <a:rPr lang="en-US" dirty="0"/>
              <a:t>In the follicle, naive B cells that have yet to encounter antigen survey the </a:t>
            </a:r>
            <a:r>
              <a:rPr lang="en-US" dirty="0" smtClean="0"/>
              <a:t>antigens deposited </a:t>
            </a:r>
            <a:r>
              <a:rPr lang="en-US" dirty="0"/>
              <a:t>on the FDCs (Figure 9.7). </a:t>
            </a:r>
            <a:endParaRPr lang="en-US" dirty="0" smtClean="0"/>
          </a:p>
          <a:p>
            <a:r>
              <a:rPr lang="en-US" dirty="0" smtClean="0"/>
              <a:t>If </a:t>
            </a:r>
            <a:r>
              <a:rPr lang="en-US" dirty="0"/>
              <a:t>antigen is recognized by the </a:t>
            </a:r>
            <a:r>
              <a:rPr lang="en-US" dirty="0" smtClean="0"/>
              <a:t>B-cell receptor</a:t>
            </a:r>
            <a:r>
              <a:rPr lang="en-US" dirty="0"/>
              <a:t>, signaling is initiated that activates the B cell and induces </a:t>
            </a:r>
            <a:r>
              <a:rPr lang="en-US" dirty="0" smtClean="0"/>
              <a:t>expression of </a:t>
            </a:r>
            <a:r>
              <a:rPr lang="en-US" dirty="0"/>
              <a:t>CD69. </a:t>
            </a:r>
            <a:endParaRPr lang="en-US" dirty="0" smtClean="0"/>
          </a:p>
          <a:p>
            <a:r>
              <a:rPr lang="en-US" dirty="0" smtClean="0"/>
              <a:t>This </a:t>
            </a:r>
            <a:r>
              <a:rPr lang="en-US" dirty="0"/>
              <a:t>protein prevents expression of the SIP receptor (see </a:t>
            </a:r>
            <a:r>
              <a:rPr lang="en-US" dirty="0" err="1"/>
              <a:t>Secion</a:t>
            </a:r>
            <a:r>
              <a:rPr lang="en-US" dirty="0"/>
              <a:t> 8-4</a:t>
            </a:r>
            <a:r>
              <a:rPr lang="en-US" dirty="0" smtClean="0"/>
              <a:t>), which </a:t>
            </a:r>
            <a:r>
              <a:rPr lang="en-US" dirty="0"/>
              <a:t>keeps the activated B cells in the lymphoid tissue to continue its differentiation.</a:t>
            </a:r>
          </a:p>
          <a:p>
            <a:r>
              <a:rPr lang="en-US" dirty="0"/>
              <a:t>In contrast, naive B cells that do not find their antigen will </a:t>
            </a:r>
            <a:r>
              <a:rPr lang="en-US" dirty="0" smtClean="0"/>
              <a:t>express the </a:t>
            </a:r>
            <a:r>
              <a:rPr lang="en-US" dirty="0"/>
              <a:t>SIP receptor and be drawn out of the B-cell area into the medulla and </a:t>
            </a:r>
            <a:r>
              <a:rPr lang="en-US" dirty="0" smtClean="0"/>
              <a:t>then on </a:t>
            </a:r>
            <a:r>
              <a:rPr lang="en-US" dirty="0"/>
              <a:t>to the efferent lymph under the influence of the SIP gradient. </a:t>
            </a:r>
            <a:endParaRPr lang="en-US" dirty="0" smtClean="0"/>
          </a:p>
          <a:p>
            <a:r>
              <a:rPr lang="en-US" dirty="0" smtClean="0"/>
              <a:t>The antigen activated</a:t>
            </a:r>
            <a:r>
              <a:rPr lang="en-US" dirty="0"/>
              <a:t> </a:t>
            </a:r>
            <a:r>
              <a:rPr lang="en-US" dirty="0" smtClean="0"/>
              <a:t>B </a:t>
            </a:r>
            <a:r>
              <a:rPr lang="en-US" dirty="0"/>
              <a:t>cells begin to </a:t>
            </a:r>
            <a:r>
              <a:rPr lang="en-US" dirty="0" err="1"/>
              <a:t>endocytose</a:t>
            </a:r>
            <a:r>
              <a:rPr lang="en-US" dirty="0"/>
              <a:t> and process the complexes of </a:t>
            </a:r>
            <a:r>
              <a:rPr lang="en-US" dirty="0" smtClean="0"/>
              <a:t>B-cell receptor </a:t>
            </a:r>
            <a:r>
              <a:rPr lang="en-US" dirty="0"/>
              <a:t>with antigen and then present peptides from the degraded antigen </a:t>
            </a:r>
            <a:r>
              <a:rPr lang="en-US" dirty="0" smtClean="0"/>
              <a:t>on MHC </a:t>
            </a:r>
            <a:r>
              <a:rPr lang="en-US" dirty="0"/>
              <a:t>class II molecules (see Figure 8.28, p. 226). </a:t>
            </a:r>
            <a:endParaRPr lang="en-US" dirty="0" smtClean="0"/>
          </a:p>
          <a:p>
            <a:r>
              <a:rPr lang="en-US" dirty="0" smtClean="0"/>
              <a:t>B-cell </a:t>
            </a:r>
            <a:r>
              <a:rPr lang="en-US" dirty="0"/>
              <a:t>expression of the </a:t>
            </a:r>
            <a:r>
              <a:rPr lang="en-US" dirty="0" smtClean="0"/>
              <a:t>chemokine receptor </a:t>
            </a:r>
            <a:r>
              <a:rPr lang="en-US" dirty="0"/>
              <a:t>CCR7 is induced, which binds to CCL21 and CCL19 </a:t>
            </a:r>
            <a:r>
              <a:rPr lang="en-US" dirty="0" smtClean="0"/>
              <a:t>and draws </a:t>
            </a:r>
            <a:r>
              <a:rPr lang="en-US" dirty="0"/>
              <a:t>the activated B cell to the boundary between the B- and T-cell </a:t>
            </a:r>
            <a:r>
              <a:rPr lang="en-US" dirty="0" smtClean="0"/>
              <a:t>areas.</a:t>
            </a:r>
          </a:p>
          <a:p>
            <a:r>
              <a:rPr lang="en-US" dirty="0" smtClean="0"/>
              <a:t>In</a:t>
            </a:r>
            <a:r>
              <a:rPr lang="en-US" dirty="0"/>
              <a:t> </a:t>
            </a:r>
            <a:r>
              <a:rPr lang="en-US" dirty="0" smtClean="0"/>
              <a:t>this </a:t>
            </a:r>
            <a:r>
              <a:rPr lang="en-US" dirty="0"/>
              <a:t>location, antigen-stimulated B cells are well placed to interact with </a:t>
            </a:r>
            <a:r>
              <a:rPr lang="en-US" dirty="0" smtClean="0"/>
              <a:t>newly differentiated </a:t>
            </a:r>
            <a:r>
              <a:rPr lang="en-US" dirty="0"/>
              <a:t>helper TFH cells (see Figure 9.7</a:t>
            </a:r>
            <a:r>
              <a:rPr lang="en-US" dirty="0" smtClean="0"/>
              <a:t>).</a:t>
            </a:r>
            <a:endParaRPr lang="en-US" dirty="0"/>
          </a:p>
        </p:txBody>
      </p:sp>
    </p:spTree>
    <p:extLst>
      <p:ext uri="{BB962C8B-B14F-4D97-AF65-F5344CB8AC3E}">
        <p14:creationId xmlns:p14="http://schemas.microsoft.com/office/powerpoint/2010/main" val="36386593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a:t>ANTIGENIC DETERMINANTS</a:t>
            </a:r>
            <a:endParaRPr lang="en-US" dirty="0"/>
          </a:p>
        </p:txBody>
      </p:sp>
      <p:sp>
        <p:nvSpPr>
          <p:cNvPr id="3" name="Content Placeholder 2"/>
          <p:cNvSpPr>
            <a:spLocks noGrp="1"/>
          </p:cNvSpPr>
          <p:nvPr>
            <p:ph idx="1"/>
          </p:nvPr>
        </p:nvSpPr>
        <p:spPr/>
        <p:txBody>
          <a:bodyPr/>
          <a:lstStyle/>
          <a:p>
            <a:r>
              <a:rPr lang="en-US" dirty="0"/>
              <a:t>These are the portions of antigen molecules that determine the specificity of Antigen-Antibody reactions.</a:t>
            </a:r>
          </a:p>
        </p:txBody>
      </p:sp>
    </p:spTree>
    <p:extLst>
      <p:ext uri="{BB962C8B-B14F-4D97-AF65-F5344CB8AC3E}">
        <p14:creationId xmlns:p14="http://schemas.microsoft.com/office/powerpoint/2010/main" val="361356855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60519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914400"/>
            <a:ext cx="8229600" cy="5562600"/>
          </a:xfrm>
        </p:spPr>
        <p:txBody>
          <a:bodyPr>
            <a:normAutofit fontScale="70000" lnSpcReduction="20000"/>
          </a:bodyPr>
          <a:lstStyle/>
          <a:p>
            <a:r>
              <a:rPr lang="en-US" dirty="0"/>
              <a:t>Effector TFH cells that were activated by antigens presented by dendritic cells in the T-cell area reduce their secretion of CCR7. This facilitates movement of the TFH cells to the boundary of the primary follicle where the antigen-activated B cells are located. </a:t>
            </a:r>
          </a:p>
          <a:p>
            <a:r>
              <a:rPr lang="en-US" dirty="0"/>
              <a:t>The receptors of the TFH cells sample the antigens presented by MHC class II molecules of the activated B cells; if they find </a:t>
            </a:r>
            <a:r>
              <a:rPr lang="en-US" dirty="0" smtClean="0"/>
              <a:t>their specific </a:t>
            </a:r>
            <a:r>
              <a:rPr lang="en-US" dirty="0"/>
              <a:t>antigen, the T cell and the B cell form a conjugate pair (see Figure 9.7).</a:t>
            </a:r>
          </a:p>
          <a:p>
            <a:r>
              <a:rPr lang="en-US" dirty="0"/>
              <a:t>This interaction induces the T cell to express CD40 ligand, which then </a:t>
            </a:r>
            <a:r>
              <a:rPr lang="en-US" dirty="0" smtClean="0"/>
              <a:t>binds the </a:t>
            </a:r>
            <a:r>
              <a:rPr lang="en-US" dirty="0"/>
              <a:t>B-cell’s CD40 (see Figure 8.28, p. 226). The B cell activates the </a:t>
            </a:r>
            <a:r>
              <a:rPr lang="en-US" dirty="0" smtClean="0"/>
              <a:t>transcription factor </a:t>
            </a:r>
            <a:r>
              <a:rPr lang="en-US" dirty="0" err="1"/>
              <a:t>NFκB</a:t>
            </a:r>
            <a:r>
              <a:rPr lang="en-US" dirty="0"/>
              <a:t> and increases the surface expression of the adhesion </a:t>
            </a:r>
            <a:r>
              <a:rPr lang="en-US" dirty="0" smtClean="0"/>
              <a:t>molecule ICAM-1</a:t>
            </a:r>
            <a:r>
              <a:rPr lang="en-US" dirty="0"/>
              <a:t>, which engages integrin LFA-1 on the T cell (see Section 8-4). </a:t>
            </a:r>
            <a:endParaRPr lang="en-US" dirty="0" smtClean="0"/>
          </a:p>
          <a:p>
            <a:r>
              <a:rPr lang="en-US" dirty="0" smtClean="0"/>
              <a:t>These</a:t>
            </a:r>
            <a:r>
              <a:rPr lang="en-US" dirty="0"/>
              <a:t> </a:t>
            </a:r>
            <a:r>
              <a:rPr lang="en-US" dirty="0" smtClean="0"/>
              <a:t>developments </a:t>
            </a:r>
            <a:r>
              <a:rPr lang="en-US" dirty="0"/>
              <a:t>strengthen the cognate interaction between the B cell and </a:t>
            </a:r>
            <a:r>
              <a:rPr lang="en-US" dirty="0" smtClean="0"/>
              <a:t>the helper </a:t>
            </a:r>
            <a:r>
              <a:rPr lang="en-US" dirty="0"/>
              <a:t>T cell. </a:t>
            </a:r>
            <a:endParaRPr lang="en-US" dirty="0" smtClean="0"/>
          </a:p>
          <a:p>
            <a:r>
              <a:rPr lang="en-US" dirty="0" smtClean="0"/>
              <a:t>A </a:t>
            </a:r>
            <a:r>
              <a:rPr lang="en-US" dirty="0"/>
              <a:t>synapse is elaborated at the area of contact, and the T </a:t>
            </a:r>
            <a:r>
              <a:rPr lang="en-US" dirty="0" smtClean="0"/>
              <a:t>cell’s cytoskeleton </a:t>
            </a:r>
            <a:r>
              <a:rPr lang="en-US" dirty="0"/>
              <a:t>and Golgi apparatus are reorganized, facilitating the efficient </a:t>
            </a:r>
            <a:r>
              <a:rPr lang="en-US" dirty="0" smtClean="0"/>
              <a:t>and focused </a:t>
            </a:r>
            <a:r>
              <a:rPr lang="en-US" dirty="0"/>
              <a:t>delivery of cytokines onto the B cell (Figure 9.8).</a:t>
            </a:r>
          </a:p>
        </p:txBody>
      </p:sp>
    </p:spTree>
    <p:extLst>
      <p:ext uri="{BB962C8B-B14F-4D97-AF65-F5344CB8AC3E}">
        <p14:creationId xmlns:p14="http://schemas.microsoft.com/office/powerpoint/2010/main" val="389632262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10600" cy="1143000"/>
          </a:xfrm>
        </p:spPr>
        <p:txBody>
          <a:bodyPr>
            <a:noAutofit/>
          </a:bodyPr>
          <a:lstStyle/>
          <a:p>
            <a:r>
              <a:rPr lang="en-US" sz="3200" dirty="0"/>
              <a:t>The primary focus of clonal expansion in the</a:t>
            </a:r>
            <a:br>
              <a:rPr lang="en-US" sz="3200" dirty="0"/>
            </a:br>
            <a:r>
              <a:rPr lang="en-US" sz="3200" dirty="0"/>
              <a:t>medullary cords produces plasma cells secreting </a:t>
            </a:r>
            <a:r>
              <a:rPr lang="en-US" sz="3200" dirty="0" err="1"/>
              <a:t>IgM</a:t>
            </a:r>
            <a:endParaRPr lang="en-US" sz="3200" dirty="0"/>
          </a:p>
        </p:txBody>
      </p:sp>
      <p:sp>
        <p:nvSpPr>
          <p:cNvPr id="3" name="Content Placeholder 2"/>
          <p:cNvSpPr>
            <a:spLocks noGrp="1"/>
          </p:cNvSpPr>
          <p:nvPr>
            <p:ph idx="1"/>
          </p:nvPr>
        </p:nvSpPr>
        <p:spPr/>
        <p:txBody>
          <a:bodyPr>
            <a:normAutofit fontScale="77500" lnSpcReduction="20000"/>
          </a:bodyPr>
          <a:lstStyle/>
          <a:p>
            <a:r>
              <a:rPr lang="en-US" dirty="0"/>
              <a:t>Once antigen-specific B and T cells form a conjugate pair, they move </a:t>
            </a:r>
            <a:r>
              <a:rPr lang="en-US" dirty="0" smtClean="0"/>
              <a:t>together out </a:t>
            </a:r>
            <a:r>
              <a:rPr lang="en-US" dirty="0"/>
              <a:t>of the T-cell area in the cortex and into the medullary cords. Here both </a:t>
            </a:r>
            <a:r>
              <a:rPr lang="en-US" dirty="0" smtClean="0"/>
              <a:t>cells begin </a:t>
            </a:r>
            <a:r>
              <a:rPr lang="en-US" dirty="0"/>
              <a:t>to divide, forming what is called the </a:t>
            </a:r>
            <a:r>
              <a:rPr lang="en-US" b="1" dirty="0"/>
              <a:t>primary focus </a:t>
            </a:r>
            <a:r>
              <a:rPr lang="en-US" dirty="0"/>
              <a:t>of clonal </a:t>
            </a:r>
            <a:r>
              <a:rPr lang="en-US" dirty="0" smtClean="0"/>
              <a:t>expansion (Figure </a:t>
            </a:r>
            <a:r>
              <a:rPr lang="en-US" dirty="0"/>
              <a:t>9.9, left panel). </a:t>
            </a:r>
            <a:endParaRPr lang="en-US" dirty="0" smtClean="0"/>
          </a:p>
          <a:p>
            <a:r>
              <a:rPr lang="en-US" dirty="0" smtClean="0"/>
              <a:t>This </a:t>
            </a:r>
            <a:r>
              <a:rPr lang="en-US" dirty="0"/>
              <a:t>period of cellular proliferation lasts for </a:t>
            </a:r>
            <a:r>
              <a:rPr lang="en-US" dirty="0" smtClean="0"/>
              <a:t>several days </a:t>
            </a:r>
            <a:r>
              <a:rPr lang="en-US" dirty="0"/>
              <a:t>and gives rise to dividing B </a:t>
            </a:r>
            <a:r>
              <a:rPr lang="en-US" dirty="0" err="1"/>
              <a:t>lymphoblasts</a:t>
            </a:r>
            <a:r>
              <a:rPr lang="en-US" dirty="0"/>
              <a:t> secreting </a:t>
            </a:r>
            <a:r>
              <a:rPr lang="en-US" dirty="0" err="1"/>
              <a:t>IgM</a:t>
            </a:r>
            <a:r>
              <a:rPr lang="en-US" dirty="0"/>
              <a:t>. The </a:t>
            </a:r>
            <a:r>
              <a:rPr lang="en-US" dirty="0" smtClean="0"/>
              <a:t>antibody leaves </a:t>
            </a:r>
            <a:r>
              <a:rPr lang="en-US" dirty="0"/>
              <a:t>the node in the efferent lymph and is delivered to the blood, which </a:t>
            </a:r>
            <a:r>
              <a:rPr lang="en-US" dirty="0" smtClean="0"/>
              <a:t>rapidly carries </a:t>
            </a:r>
            <a:r>
              <a:rPr lang="en-US" dirty="0"/>
              <a:t>it to the site of infection.</a:t>
            </a:r>
          </a:p>
          <a:p>
            <a:r>
              <a:rPr lang="en-US" dirty="0"/>
              <a:t>Some B </a:t>
            </a:r>
            <a:r>
              <a:rPr lang="en-US" dirty="0" err="1"/>
              <a:t>lymphoblasts</a:t>
            </a:r>
            <a:r>
              <a:rPr lang="en-US" dirty="0"/>
              <a:t> stay in the medullary cords, where they differentiate </a:t>
            </a:r>
            <a:r>
              <a:rPr lang="en-US" dirty="0" smtClean="0"/>
              <a:t>into plasma </a:t>
            </a:r>
            <a:r>
              <a:rPr lang="en-US" dirty="0"/>
              <a:t>cells under the influence of the cytokines IL-5 and IL-6 secreted by </a:t>
            </a:r>
            <a:r>
              <a:rPr lang="en-US" dirty="0" smtClean="0"/>
              <a:t>TFH cells</a:t>
            </a:r>
            <a:r>
              <a:rPr lang="en-US" dirty="0"/>
              <a:t>. </a:t>
            </a:r>
            <a:endParaRPr lang="en-US" dirty="0" smtClean="0"/>
          </a:p>
        </p:txBody>
      </p:sp>
    </p:spTree>
    <p:extLst>
      <p:ext uri="{BB962C8B-B14F-4D97-AF65-F5344CB8AC3E}">
        <p14:creationId xmlns:p14="http://schemas.microsoft.com/office/powerpoint/2010/main" val="324316560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7500" lnSpcReduction="20000"/>
          </a:bodyPr>
          <a:lstStyle/>
          <a:p>
            <a:r>
              <a:rPr lang="en-US" dirty="0"/>
              <a:t>The terminal differentiation of </a:t>
            </a:r>
            <a:r>
              <a:rPr lang="en-US" dirty="0" err="1"/>
              <a:t>lymphoblasts</a:t>
            </a:r>
            <a:r>
              <a:rPr lang="en-US" dirty="0"/>
              <a:t> to plasma cells is determined by a transcription factor called B-lymphocyte-induced maturation protein 1 (BLIMP-1), which stops transcription of the genes necessary </a:t>
            </a:r>
            <a:r>
              <a:rPr lang="en-US" dirty="0" smtClean="0"/>
              <a:t>for proliferation</a:t>
            </a:r>
            <a:r>
              <a:rPr lang="en-US" dirty="0"/>
              <a:t>. The cells then increase expression of the immunoglobulin </a:t>
            </a:r>
            <a:r>
              <a:rPr lang="en-US" dirty="0" smtClean="0"/>
              <a:t>chains and </a:t>
            </a:r>
            <a:r>
              <a:rPr lang="en-US" dirty="0"/>
              <a:t>of factors involved in their synthesis and secretion. </a:t>
            </a:r>
          </a:p>
          <a:p>
            <a:r>
              <a:rPr lang="en-US" dirty="0" smtClean="0"/>
              <a:t>The morphological effects </a:t>
            </a:r>
            <a:r>
              <a:rPr lang="en-US" dirty="0"/>
              <a:t>of activation are striking: the small resting B cell, which in </a:t>
            </a:r>
            <a:r>
              <a:rPr lang="en-US" dirty="0" smtClean="0"/>
              <a:t>appearance is </a:t>
            </a:r>
            <a:r>
              <a:rPr lang="en-US" dirty="0"/>
              <a:t>all nucleus and no cytoplasm, gives rise to plasma cells whose large </a:t>
            </a:r>
            <a:r>
              <a:rPr lang="en-US" dirty="0" smtClean="0"/>
              <a:t>active cytoplasm </a:t>
            </a:r>
            <a:r>
              <a:rPr lang="en-US" dirty="0"/>
              <a:t>packed with rough endoplasmic reticulum is testimony to </a:t>
            </a:r>
            <a:r>
              <a:rPr lang="en-US" dirty="0" smtClean="0"/>
              <a:t>their function </a:t>
            </a:r>
            <a:r>
              <a:rPr lang="en-US" dirty="0"/>
              <a:t>as antibody factories, in which 20% of the protein made is </a:t>
            </a:r>
            <a:r>
              <a:rPr lang="en-US" dirty="0" smtClean="0"/>
              <a:t>immunoglobulin (Figure </a:t>
            </a:r>
            <a:r>
              <a:rPr lang="en-US" dirty="0"/>
              <a:t>9.10).</a:t>
            </a:r>
          </a:p>
        </p:txBody>
      </p:sp>
    </p:spTree>
    <p:extLst>
      <p:ext uri="{BB962C8B-B14F-4D97-AF65-F5344CB8AC3E}">
        <p14:creationId xmlns:p14="http://schemas.microsoft.com/office/powerpoint/2010/main" val="197814641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991600" cy="6172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0010001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28800" y="-152400"/>
            <a:ext cx="647700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426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915400" cy="1143000"/>
          </a:xfrm>
        </p:spPr>
        <p:txBody>
          <a:bodyPr>
            <a:noAutofit/>
          </a:bodyPr>
          <a:lstStyle/>
          <a:p>
            <a:r>
              <a:rPr lang="en-US" sz="3200" dirty="0"/>
              <a:t>Activated B cells undergo somatic </a:t>
            </a:r>
            <a:r>
              <a:rPr lang="en-US" sz="3200" dirty="0" err="1"/>
              <a:t>hypermutation</a:t>
            </a:r>
            <a:r>
              <a:rPr lang="en-US" sz="3200" dirty="0"/>
              <a:t/>
            </a:r>
            <a:br>
              <a:rPr lang="en-US" sz="3200" dirty="0"/>
            </a:br>
            <a:r>
              <a:rPr lang="en-US" sz="3200" dirty="0"/>
              <a:t>and </a:t>
            </a:r>
            <a:r>
              <a:rPr lang="en-US" sz="3200" dirty="0" err="1"/>
              <a:t>isotype</a:t>
            </a:r>
            <a:r>
              <a:rPr lang="en-US" sz="3200" dirty="0"/>
              <a:t> switching in the specialized</a:t>
            </a:r>
            <a:br>
              <a:rPr lang="en-US" sz="3200" dirty="0"/>
            </a:br>
            <a:r>
              <a:rPr lang="en-US" sz="3200" dirty="0"/>
              <a:t>microenvironment of the primary follicle</a:t>
            </a:r>
          </a:p>
        </p:txBody>
      </p:sp>
      <p:sp>
        <p:nvSpPr>
          <p:cNvPr id="3" name="Content Placeholder 2"/>
          <p:cNvSpPr>
            <a:spLocks noGrp="1"/>
          </p:cNvSpPr>
          <p:nvPr>
            <p:ph idx="1"/>
          </p:nvPr>
        </p:nvSpPr>
        <p:spPr/>
        <p:txBody>
          <a:bodyPr>
            <a:normAutofit fontScale="55000" lnSpcReduction="20000"/>
          </a:bodyPr>
          <a:lstStyle/>
          <a:p>
            <a:r>
              <a:rPr lang="en-US" dirty="0"/>
              <a:t>Whereas some B </a:t>
            </a:r>
            <a:r>
              <a:rPr lang="en-US" dirty="0" err="1"/>
              <a:t>lymphoblasts</a:t>
            </a:r>
            <a:r>
              <a:rPr lang="en-US" dirty="0"/>
              <a:t> go directly from the primary focus to </a:t>
            </a:r>
            <a:r>
              <a:rPr lang="en-US" dirty="0" smtClean="0"/>
              <a:t>become </a:t>
            </a:r>
            <a:r>
              <a:rPr lang="en-US" dirty="0" err="1" smtClean="0"/>
              <a:t>IgM</a:t>
            </a:r>
            <a:r>
              <a:rPr lang="en-US" dirty="0" smtClean="0"/>
              <a:t>-secreting </a:t>
            </a:r>
            <a:r>
              <a:rPr lang="en-US" dirty="0"/>
              <a:t>plasma cells in the medullary cords, other B </a:t>
            </a:r>
            <a:r>
              <a:rPr lang="en-US" dirty="0" err="1"/>
              <a:t>lymphoblasts</a:t>
            </a:r>
            <a:r>
              <a:rPr lang="en-US" dirty="0"/>
              <a:t> </a:t>
            </a:r>
            <a:r>
              <a:rPr lang="en-US" dirty="0" smtClean="0"/>
              <a:t>leave the </a:t>
            </a:r>
            <a:r>
              <a:rPr lang="en-US" dirty="0"/>
              <a:t>primary focus and move into the primary follicles of the B-cell area </a:t>
            </a:r>
            <a:r>
              <a:rPr lang="en-US" dirty="0" smtClean="0"/>
              <a:t>while still </a:t>
            </a:r>
            <a:r>
              <a:rPr lang="en-US" dirty="0"/>
              <a:t>attached to their cognate helper TFH cells. </a:t>
            </a:r>
            <a:endParaRPr lang="en-US" dirty="0" smtClean="0"/>
          </a:p>
          <a:p>
            <a:r>
              <a:rPr lang="en-US" dirty="0" smtClean="0"/>
              <a:t>There </a:t>
            </a:r>
            <a:r>
              <a:rPr lang="en-US" dirty="0"/>
              <a:t>they proliferate to form </a:t>
            </a:r>
            <a:r>
              <a:rPr lang="en-US" dirty="0" smtClean="0"/>
              <a:t>a germinal </a:t>
            </a:r>
            <a:r>
              <a:rPr lang="en-US" dirty="0"/>
              <a:t>center (see Figure 9.9, center and right panels). Cytokines IL-6, </a:t>
            </a:r>
            <a:r>
              <a:rPr lang="en-US" dirty="0" smtClean="0"/>
              <a:t>IL-15, 8D6</a:t>
            </a:r>
            <a:r>
              <a:rPr lang="en-US" dirty="0"/>
              <a:t>, and BAFF made by the FDCs force the B cells to divide </a:t>
            </a:r>
            <a:r>
              <a:rPr lang="en-US" dirty="0" smtClean="0"/>
              <a:t>rapidly—about once </a:t>
            </a:r>
            <a:r>
              <a:rPr lang="en-US" dirty="0"/>
              <a:t>every 6 hours—and to become large, metabolically active </a:t>
            </a:r>
            <a:r>
              <a:rPr lang="en-US" b="1" dirty="0" err="1"/>
              <a:t>centroblasts</a:t>
            </a:r>
            <a:r>
              <a:rPr lang="en-US" dirty="0"/>
              <a:t>.</a:t>
            </a:r>
          </a:p>
          <a:p>
            <a:r>
              <a:rPr lang="en-US" dirty="0"/>
              <a:t>The helper T cells also divide, making cytokines and interacting via their </a:t>
            </a:r>
            <a:r>
              <a:rPr lang="en-US" dirty="0" smtClean="0"/>
              <a:t>CD40 ligand </a:t>
            </a:r>
            <a:r>
              <a:rPr lang="en-US" dirty="0"/>
              <a:t>with the CD40 on B cells. This induces the B cells to produce </a:t>
            </a:r>
            <a:r>
              <a:rPr lang="en-US" dirty="0" smtClean="0"/>
              <a:t>activation- induced </a:t>
            </a:r>
            <a:r>
              <a:rPr lang="en-US" dirty="0" err="1"/>
              <a:t>cytidine</a:t>
            </a:r>
            <a:r>
              <a:rPr lang="en-US" dirty="0"/>
              <a:t> </a:t>
            </a:r>
            <a:r>
              <a:rPr lang="en-US" dirty="0" err="1"/>
              <a:t>deaminase</a:t>
            </a:r>
            <a:r>
              <a:rPr lang="en-US" dirty="0"/>
              <a:t> (AID), a DNA-modifying enzyme that </a:t>
            </a:r>
            <a:r>
              <a:rPr lang="en-US" dirty="0" smtClean="0"/>
              <a:t>is essential </a:t>
            </a:r>
            <a:r>
              <a:rPr lang="en-US" dirty="0"/>
              <a:t>for both somatic </a:t>
            </a:r>
            <a:r>
              <a:rPr lang="en-US" dirty="0" err="1"/>
              <a:t>hypermutation</a:t>
            </a:r>
            <a:r>
              <a:rPr lang="en-US" dirty="0"/>
              <a:t> and </a:t>
            </a:r>
            <a:r>
              <a:rPr lang="en-US" dirty="0" err="1"/>
              <a:t>isotype</a:t>
            </a:r>
            <a:r>
              <a:rPr lang="en-US" dirty="0"/>
              <a:t> switching (see </a:t>
            </a:r>
            <a:r>
              <a:rPr lang="en-US" dirty="0" smtClean="0"/>
              <a:t>Sections 4-14 </a:t>
            </a:r>
            <a:r>
              <a:rPr lang="en-US" dirty="0"/>
              <a:t>and 4-15), processes now at work in the proliferating </a:t>
            </a:r>
            <a:r>
              <a:rPr lang="en-US" dirty="0" err="1"/>
              <a:t>centroblasts</a:t>
            </a:r>
            <a:r>
              <a:rPr lang="en-US" dirty="0"/>
              <a:t>. </a:t>
            </a:r>
            <a:endParaRPr lang="en-US" dirty="0" smtClean="0"/>
          </a:p>
          <a:p>
            <a:r>
              <a:rPr lang="en-US" dirty="0" smtClean="0"/>
              <a:t>During</a:t>
            </a:r>
            <a:r>
              <a:rPr lang="en-US" dirty="0"/>
              <a:t> </a:t>
            </a:r>
            <a:r>
              <a:rPr lang="en-US" dirty="0" smtClean="0"/>
              <a:t>this </a:t>
            </a:r>
            <a:r>
              <a:rPr lang="en-US" dirty="0"/>
              <a:t>proliferative stage the </a:t>
            </a:r>
            <a:r>
              <a:rPr lang="en-US" dirty="0" err="1"/>
              <a:t>centroblast</a:t>
            </a:r>
            <a:r>
              <a:rPr lang="en-US" dirty="0"/>
              <a:t> no longer expresses cell-surface </a:t>
            </a:r>
            <a:r>
              <a:rPr lang="en-US" dirty="0" smtClean="0"/>
              <a:t>immunoglobulin because </a:t>
            </a:r>
            <a:r>
              <a:rPr lang="en-US" dirty="0"/>
              <a:t>the purpose of this stage is not antigen-mediated </a:t>
            </a:r>
            <a:r>
              <a:rPr lang="en-US" dirty="0" smtClean="0"/>
              <a:t>selection but </a:t>
            </a:r>
            <a:r>
              <a:rPr lang="en-US" dirty="0"/>
              <a:t>expansion of a large population of B cells with switched </a:t>
            </a:r>
            <a:r>
              <a:rPr lang="en-US" dirty="0" err="1"/>
              <a:t>isotype</a:t>
            </a:r>
            <a:r>
              <a:rPr lang="en-US" dirty="0"/>
              <a:t> </a:t>
            </a:r>
            <a:r>
              <a:rPr lang="en-US" dirty="0" smtClean="0"/>
              <a:t>and V-region </a:t>
            </a:r>
            <a:r>
              <a:rPr lang="en-US" dirty="0"/>
              <a:t>mutations. </a:t>
            </a:r>
            <a:endParaRPr lang="en-US" dirty="0" smtClean="0"/>
          </a:p>
        </p:txBody>
      </p:sp>
    </p:spTree>
    <p:extLst>
      <p:ext uri="{BB962C8B-B14F-4D97-AF65-F5344CB8AC3E}">
        <p14:creationId xmlns:p14="http://schemas.microsoft.com/office/powerpoint/2010/main" val="334174097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62500" lnSpcReduction="20000"/>
          </a:bodyPr>
          <a:lstStyle/>
          <a:p>
            <a:r>
              <a:rPr lang="en-US" dirty="0"/>
              <a:t>The massive proliferation of antigen-specific B cells in a primary follicle changes its morphology into what is described as a </a:t>
            </a:r>
            <a:r>
              <a:rPr lang="en-US" b="1" dirty="0"/>
              <a:t>secondary follicle</a:t>
            </a:r>
            <a:r>
              <a:rPr lang="en-US" dirty="0"/>
              <a:t>. The dominant feature is now the </a:t>
            </a:r>
            <a:r>
              <a:rPr lang="en-US" b="1" dirty="0"/>
              <a:t>germinal center </a:t>
            </a:r>
            <a:r>
              <a:rPr lang="en-US" dirty="0"/>
              <a:t>containing all </a:t>
            </a:r>
            <a:r>
              <a:rPr lang="en-US" dirty="0" err="1"/>
              <a:t>therapidly</a:t>
            </a:r>
            <a:r>
              <a:rPr lang="en-US" dirty="0"/>
              <a:t> dividing B cells and T cells (Figure 9.11, upper panels). Surrounding  the germinal center and pushed to the periphery of the follicle are the naïve B cells that are passing through the lymph node in search of specific antigen and survival signals. These B cells now form a zone called the mantle zone</a:t>
            </a:r>
            <a:r>
              <a:rPr lang="en-US" dirty="0" smtClean="0"/>
              <a:t>.</a:t>
            </a:r>
          </a:p>
          <a:p>
            <a:r>
              <a:rPr lang="en-US" dirty="0" smtClean="0"/>
              <a:t> In a </a:t>
            </a:r>
            <a:r>
              <a:rPr lang="en-US" dirty="0"/>
              <a:t>primary immune response, germinal centers appear in secondary </a:t>
            </a:r>
            <a:r>
              <a:rPr lang="en-US" dirty="0" smtClean="0"/>
              <a:t>lymphoid tissues </a:t>
            </a:r>
            <a:r>
              <a:rPr lang="en-US" dirty="0"/>
              <a:t>about a week after the infection starts, and they are the cause of </a:t>
            </a:r>
            <a:r>
              <a:rPr lang="en-US" dirty="0" smtClean="0"/>
              <a:t>the characteristic </a:t>
            </a:r>
            <a:r>
              <a:rPr lang="en-US" dirty="0"/>
              <a:t>swelling of lymph nodes draining an infected site. </a:t>
            </a:r>
            <a:endParaRPr lang="en-US" dirty="0" smtClean="0"/>
          </a:p>
          <a:p>
            <a:r>
              <a:rPr lang="en-US" dirty="0" smtClean="0"/>
              <a:t>The cellular and </a:t>
            </a:r>
            <a:r>
              <a:rPr lang="en-US" dirty="0"/>
              <a:t>morphological events that form the germinal center and take place </a:t>
            </a:r>
            <a:r>
              <a:rPr lang="en-US" dirty="0" smtClean="0"/>
              <a:t>there are </a:t>
            </a:r>
            <a:r>
              <a:rPr lang="en-US" dirty="0"/>
              <a:t>called the </a:t>
            </a:r>
            <a:r>
              <a:rPr lang="en-US" b="1" dirty="0"/>
              <a:t>germinal center reaction</a:t>
            </a:r>
            <a:r>
              <a:rPr lang="en-US" dirty="0"/>
              <a:t>. With time, the vast majority of </a:t>
            </a:r>
            <a:r>
              <a:rPr lang="en-US" dirty="0" smtClean="0"/>
              <a:t>lymphocytes present </a:t>
            </a:r>
            <a:r>
              <a:rPr lang="en-US" dirty="0"/>
              <a:t>in a germinal center are clones derived from one or a </a:t>
            </a:r>
            <a:r>
              <a:rPr lang="en-US" dirty="0" smtClean="0"/>
              <a:t>few founder </a:t>
            </a:r>
            <a:r>
              <a:rPr lang="en-US" dirty="0"/>
              <a:t>pairs of antigen-specific B cells and TFH cells.</a:t>
            </a:r>
          </a:p>
        </p:txBody>
      </p:sp>
    </p:spTree>
    <p:extLst>
      <p:ext uri="{BB962C8B-B14F-4D97-AF65-F5344CB8AC3E}">
        <p14:creationId xmlns:p14="http://schemas.microsoft.com/office/powerpoint/2010/main" val="222194201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70000" lnSpcReduction="20000"/>
          </a:bodyPr>
          <a:lstStyle/>
          <a:p>
            <a:r>
              <a:rPr lang="en-US" dirty="0"/>
              <a:t>As they divide, the </a:t>
            </a:r>
            <a:r>
              <a:rPr lang="en-US" dirty="0" err="1"/>
              <a:t>centroblasts</a:t>
            </a:r>
            <a:r>
              <a:rPr lang="en-US" dirty="0"/>
              <a:t> become increasingly closely packed and </a:t>
            </a:r>
            <a:r>
              <a:rPr lang="en-US" dirty="0" smtClean="0"/>
              <a:t>form a </a:t>
            </a:r>
            <a:r>
              <a:rPr lang="en-US" dirty="0"/>
              <a:t>region that is darkly staining in histological sections and is called the </a:t>
            </a:r>
            <a:r>
              <a:rPr lang="en-US" b="1" dirty="0" smtClean="0"/>
              <a:t>dark zone </a:t>
            </a:r>
            <a:r>
              <a:rPr lang="en-US" dirty="0"/>
              <a:t>of the germinal center (Figure 9.11, lower panels). </a:t>
            </a:r>
            <a:endParaRPr lang="en-US" dirty="0" smtClean="0"/>
          </a:p>
          <a:p>
            <a:r>
              <a:rPr lang="en-US" dirty="0" smtClean="0"/>
              <a:t>The </a:t>
            </a:r>
            <a:r>
              <a:rPr lang="en-US" dirty="0" err="1"/>
              <a:t>centroblasts</a:t>
            </a:r>
            <a:r>
              <a:rPr lang="en-US" dirty="0"/>
              <a:t> </a:t>
            </a:r>
            <a:r>
              <a:rPr lang="en-US" dirty="0" smtClean="0"/>
              <a:t>give rise </a:t>
            </a:r>
            <a:r>
              <a:rPr lang="en-US" dirty="0"/>
              <a:t>to </a:t>
            </a:r>
            <a:r>
              <a:rPr lang="en-US" b="1" dirty="0" err="1"/>
              <a:t>centrocytes</a:t>
            </a:r>
            <a:r>
              <a:rPr lang="en-US" dirty="0"/>
              <a:t>; these divide more slowly and begin to re-express </a:t>
            </a:r>
            <a:r>
              <a:rPr lang="en-US" dirty="0" smtClean="0"/>
              <a:t>cell-surface immunoglobulin</a:t>
            </a:r>
            <a:r>
              <a:rPr lang="en-US" dirty="0"/>
              <a:t>, which is now mutated and switched in </a:t>
            </a:r>
            <a:r>
              <a:rPr lang="en-US" dirty="0" err="1"/>
              <a:t>isotype</a:t>
            </a:r>
            <a:r>
              <a:rPr lang="en-US" dirty="0"/>
              <a:t>. </a:t>
            </a:r>
            <a:endParaRPr lang="en-US" dirty="0" smtClean="0"/>
          </a:p>
          <a:p>
            <a:r>
              <a:rPr lang="en-US" dirty="0" smtClean="0"/>
              <a:t>The </a:t>
            </a:r>
            <a:r>
              <a:rPr lang="en-US" dirty="0" err="1" smtClean="0"/>
              <a:t>centrocytes</a:t>
            </a:r>
            <a:r>
              <a:rPr lang="en-US" dirty="0" smtClean="0"/>
              <a:t> </a:t>
            </a:r>
            <a:r>
              <a:rPr lang="en-US" dirty="0"/>
              <a:t>leave the dark zone and move into the </a:t>
            </a:r>
            <a:r>
              <a:rPr lang="en-US" b="1" dirty="0"/>
              <a:t>light zone</a:t>
            </a:r>
            <a:r>
              <a:rPr lang="en-US" dirty="0"/>
              <a:t>, where there is </a:t>
            </a:r>
            <a:r>
              <a:rPr lang="en-US" dirty="0" smtClean="0"/>
              <a:t>a lower </a:t>
            </a:r>
            <a:r>
              <a:rPr lang="en-US" dirty="0"/>
              <a:t>density of B cells and a higher density of FDCs and TFH cells. </a:t>
            </a:r>
            <a:endParaRPr lang="en-US" dirty="0" smtClean="0"/>
          </a:p>
          <a:p>
            <a:r>
              <a:rPr lang="en-US" dirty="0" smtClean="0"/>
              <a:t>In germinal centers</a:t>
            </a:r>
            <a:r>
              <a:rPr lang="en-US" dirty="0"/>
              <a:t>, about 80% of the cells are </a:t>
            </a:r>
            <a:r>
              <a:rPr lang="en-US" dirty="0" err="1"/>
              <a:t>centroblasts</a:t>
            </a:r>
            <a:r>
              <a:rPr lang="en-US" dirty="0"/>
              <a:t>, which have a CD38+ </a:t>
            </a:r>
            <a:r>
              <a:rPr lang="en-US" dirty="0" smtClean="0"/>
              <a:t>CD44– CD77</a:t>
            </a:r>
            <a:r>
              <a:rPr lang="en-US" dirty="0"/>
              <a:t>+ phenotype (CD38, CD44, and CD77 are cell-surface glycoproteins </a:t>
            </a:r>
            <a:r>
              <a:rPr lang="en-US" dirty="0" smtClean="0"/>
              <a:t>used as </a:t>
            </a:r>
            <a:r>
              <a:rPr lang="en-US" dirty="0"/>
              <a:t>markers to distinguish </a:t>
            </a:r>
            <a:r>
              <a:rPr lang="en-US" dirty="0" err="1"/>
              <a:t>centroblasts</a:t>
            </a:r>
            <a:r>
              <a:rPr lang="en-US" dirty="0"/>
              <a:t> and </a:t>
            </a:r>
            <a:r>
              <a:rPr lang="en-US" dirty="0" err="1"/>
              <a:t>centrocytes</a:t>
            </a:r>
            <a:r>
              <a:rPr lang="en-US" dirty="0"/>
              <a:t>), and 10–20% are </a:t>
            </a:r>
            <a:r>
              <a:rPr lang="en-US" dirty="0" err="1"/>
              <a:t>centrocytes</a:t>
            </a:r>
            <a:r>
              <a:rPr lang="en-US" dirty="0"/>
              <a:t>,</a:t>
            </a:r>
          </a:p>
          <a:p>
            <a:r>
              <a:rPr lang="en-US" dirty="0"/>
              <a:t>which have a C38+ CD44+ CD77+ phenotype.</a:t>
            </a:r>
          </a:p>
          <a:p>
            <a:endParaRPr lang="en-US" dirty="0"/>
          </a:p>
        </p:txBody>
      </p:sp>
    </p:spTree>
    <p:extLst>
      <p:ext uri="{BB962C8B-B14F-4D97-AF65-F5344CB8AC3E}">
        <p14:creationId xmlns:p14="http://schemas.microsoft.com/office/powerpoint/2010/main" val="208593931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r>
              <a:rPr lang="en-US" dirty="0" err="1" smtClean="0"/>
              <a:t>Centrocytes</a:t>
            </a:r>
            <a:r>
              <a:rPr lang="en-US" dirty="0" smtClean="0"/>
              <a:t> </a:t>
            </a:r>
            <a:r>
              <a:rPr lang="en-US" dirty="0"/>
              <a:t>are programmed to die by apoptosis within a short time </a:t>
            </a:r>
            <a:r>
              <a:rPr lang="en-US" dirty="0" smtClean="0"/>
              <a:t>unless their </a:t>
            </a:r>
            <a:r>
              <a:rPr lang="en-US" dirty="0"/>
              <a:t>surface immunoglobulin is bound by antigen and their CD40 is bound </a:t>
            </a:r>
            <a:r>
              <a:rPr lang="en-US" dirty="0" smtClean="0"/>
              <a:t>by the </a:t>
            </a:r>
            <a:r>
              <a:rPr lang="en-US" dirty="0"/>
              <a:t>CD40 ligand of a helper T cell. </a:t>
            </a:r>
            <a:endParaRPr lang="en-US" dirty="0" smtClean="0"/>
          </a:p>
          <a:p>
            <a:r>
              <a:rPr lang="en-US" dirty="0" smtClean="0"/>
              <a:t>To </a:t>
            </a:r>
            <a:r>
              <a:rPr lang="en-US" dirty="0"/>
              <a:t>survive, the </a:t>
            </a:r>
            <a:r>
              <a:rPr lang="en-US" dirty="0" err="1"/>
              <a:t>centrocytes</a:t>
            </a:r>
            <a:r>
              <a:rPr lang="en-US" dirty="0"/>
              <a:t> must </a:t>
            </a:r>
            <a:r>
              <a:rPr lang="en-US" dirty="0" smtClean="0"/>
              <a:t>compete with </a:t>
            </a:r>
            <a:r>
              <a:rPr lang="en-US" dirty="0"/>
              <a:t>each other, first for access to antigen on FDCs and then for </a:t>
            </a:r>
            <a:r>
              <a:rPr lang="en-US" dirty="0" smtClean="0"/>
              <a:t>antigen-specific helper </a:t>
            </a:r>
            <a:r>
              <a:rPr lang="en-US" dirty="0"/>
              <a:t>T cells.</a:t>
            </a:r>
          </a:p>
        </p:txBody>
      </p:sp>
    </p:spTree>
    <p:extLst>
      <p:ext uri="{BB962C8B-B14F-4D97-AF65-F5344CB8AC3E}">
        <p14:creationId xmlns:p14="http://schemas.microsoft.com/office/powerpoint/2010/main" val="346290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a:t>HAPTEN</a:t>
            </a:r>
            <a:endParaRPr lang="en-US" dirty="0"/>
          </a:p>
        </p:txBody>
      </p:sp>
      <p:sp>
        <p:nvSpPr>
          <p:cNvPr id="3" name="Content Placeholder 2"/>
          <p:cNvSpPr>
            <a:spLocks noGrp="1"/>
          </p:cNvSpPr>
          <p:nvPr>
            <p:ph idx="1"/>
          </p:nvPr>
        </p:nvSpPr>
        <p:spPr/>
        <p:txBody>
          <a:bodyPr>
            <a:normAutofit lnSpcReduction="10000"/>
          </a:bodyPr>
          <a:lstStyle/>
          <a:p>
            <a:r>
              <a:rPr lang="en-US" dirty="0"/>
              <a:t>This is a specific protein-free substance whose chemical configuration is such that it can interact with specific combining groups on an antibody but which does not itself elicit the formation of a detectable amount of antibody.  </a:t>
            </a:r>
            <a:endParaRPr lang="en-US" dirty="0" smtClean="0"/>
          </a:p>
          <a:p>
            <a:r>
              <a:rPr lang="en-US" dirty="0" smtClean="0"/>
              <a:t>When </a:t>
            </a:r>
            <a:r>
              <a:rPr lang="en-US" dirty="0"/>
              <a:t>coupled with a carrier proteins, it does elicit immune response. </a:t>
            </a:r>
            <a:endParaRPr lang="en-US" dirty="0" smtClean="0"/>
          </a:p>
          <a:p>
            <a:r>
              <a:rPr lang="en-US" dirty="0" smtClean="0"/>
              <a:t> </a:t>
            </a:r>
            <a:r>
              <a:rPr lang="en-US" dirty="0"/>
              <a:t>That is they can bind to </a:t>
            </a:r>
            <a:r>
              <a:rPr lang="en-US" dirty="0" smtClean="0"/>
              <a:t>host </a:t>
            </a:r>
            <a:r>
              <a:rPr lang="en-US" dirty="0"/>
              <a:t>proteins or other carriers to form complete antigens.</a:t>
            </a:r>
          </a:p>
          <a:p>
            <a:endParaRPr lang="en-US" dirty="0"/>
          </a:p>
        </p:txBody>
      </p:sp>
    </p:spTree>
    <p:extLst>
      <p:ext uri="{BB962C8B-B14F-4D97-AF65-F5344CB8AC3E}">
        <p14:creationId xmlns:p14="http://schemas.microsoft.com/office/powerpoint/2010/main" val="199293083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076253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a:t>ADJUVANT</a:t>
            </a:r>
            <a:endParaRPr lang="en-US" dirty="0"/>
          </a:p>
        </p:txBody>
      </p:sp>
      <p:sp>
        <p:nvSpPr>
          <p:cNvPr id="3" name="Content Placeholder 2"/>
          <p:cNvSpPr>
            <a:spLocks noGrp="1"/>
          </p:cNvSpPr>
          <p:nvPr>
            <p:ph idx="1"/>
          </p:nvPr>
        </p:nvSpPr>
        <p:spPr/>
        <p:txBody>
          <a:bodyPr/>
          <a:lstStyle/>
          <a:p>
            <a:r>
              <a:rPr lang="en-US" dirty="0"/>
              <a:t>In immunology, this is any substance that when mixed with an antigen enhances antigenicity and gives a superior immune response.</a:t>
            </a:r>
          </a:p>
          <a:p>
            <a:endParaRPr lang="en-US" dirty="0"/>
          </a:p>
        </p:txBody>
      </p:sp>
    </p:spTree>
    <p:extLst>
      <p:ext uri="{BB962C8B-B14F-4D97-AF65-F5344CB8AC3E}">
        <p14:creationId xmlns:p14="http://schemas.microsoft.com/office/powerpoint/2010/main" val="36358701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heavy" dirty="0"/>
              <a:t>ANTIBODY (</a:t>
            </a:r>
            <a:r>
              <a:rPr lang="en-US" b="1" u="heavy" dirty="0" err="1"/>
              <a:t>Ab</a:t>
            </a:r>
            <a:r>
              <a:rPr lang="en-US" b="1" dirty="0"/>
              <a:t>)</a:t>
            </a:r>
            <a:endParaRPr lang="en-US" dirty="0"/>
          </a:p>
        </p:txBody>
      </p:sp>
      <p:sp>
        <p:nvSpPr>
          <p:cNvPr id="3" name="Content Placeholder 2"/>
          <p:cNvSpPr>
            <a:spLocks noGrp="1"/>
          </p:cNvSpPr>
          <p:nvPr>
            <p:ph idx="1"/>
          </p:nvPr>
        </p:nvSpPr>
        <p:spPr/>
        <p:txBody>
          <a:bodyPr>
            <a:normAutofit fontScale="92500"/>
          </a:bodyPr>
          <a:lstStyle/>
          <a:p>
            <a:pPr algn="just"/>
            <a:r>
              <a:rPr lang="en-US" dirty="0"/>
              <a:t>An antibody is an immunoglobulin molecule that has a specific amino acid sequence by virtue of which it interacts only with the antigen that induced its synthesis  in  lymphoid  tissue  or  with  antigen  closely  related  to  it.    </a:t>
            </a:r>
            <a:endParaRPr lang="en-US" dirty="0" smtClean="0"/>
          </a:p>
          <a:p>
            <a:pPr algn="just"/>
            <a:r>
              <a:rPr lang="en-US" dirty="0" smtClean="0"/>
              <a:t>Antibodies  </a:t>
            </a:r>
            <a:r>
              <a:rPr lang="en-US" dirty="0"/>
              <a:t>are classified  according to  their  mode of action as  </a:t>
            </a:r>
            <a:r>
              <a:rPr lang="en-US" dirty="0" err="1"/>
              <a:t>agglutins</a:t>
            </a:r>
            <a:r>
              <a:rPr lang="en-US" dirty="0"/>
              <a:t>,  </a:t>
            </a:r>
            <a:r>
              <a:rPr lang="en-US" dirty="0" err="1"/>
              <a:t>bacterio</a:t>
            </a:r>
            <a:r>
              <a:rPr lang="en-US" dirty="0"/>
              <a:t> </a:t>
            </a:r>
            <a:r>
              <a:rPr lang="en-US" dirty="0" err="1"/>
              <a:t>lysins</a:t>
            </a:r>
            <a:r>
              <a:rPr lang="en-US" dirty="0"/>
              <a:t>,  </a:t>
            </a:r>
            <a:r>
              <a:rPr lang="en-US" dirty="0" err="1"/>
              <a:t>hemolysin</a:t>
            </a:r>
            <a:r>
              <a:rPr lang="en-US" dirty="0"/>
              <a:t>, precipitins, </a:t>
            </a:r>
            <a:r>
              <a:rPr lang="en-US" dirty="0" err="1"/>
              <a:t>opsomins</a:t>
            </a:r>
            <a:r>
              <a:rPr lang="en-US" dirty="0"/>
              <a:t>, etc.  Only vertebrates make antibodies.</a:t>
            </a:r>
          </a:p>
          <a:p>
            <a:endParaRPr lang="en-US" dirty="0"/>
          </a:p>
        </p:txBody>
      </p:sp>
    </p:spTree>
    <p:extLst>
      <p:ext uri="{BB962C8B-B14F-4D97-AF65-F5344CB8AC3E}">
        <p14:creationId xmlns:p14="http://schemas.microsoft.com/office/powerpoint/2010/main" val="32543158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1401762"/>
          </a:xfrm>
        </p:spPr>
        <p:txBody>
          <a:bodyPr>
            <a:normAutofit/>
          </a:bodyPr>
          <a:lstStyle/>
          <a:p>
            <a:r>
              <a:rPr lang="en-US" dirty="0"/>
              <a:t> </a:t>
            </a:r>
          </a:p>
        </p:txBody>
      </p:sp>
      <p:sp>
        <p:nvSpPr>
          <p:cNvPr id="3" name="Content Placeholder 2"/>
          <p:cNvSpPr>
            <a:spLocks noGrp="1"/>
          </p:cNvSpPr>
          <p:nvPr>
            <p:ph idx="1"/>
          </p:nvPr>
        </p:nvSpPr>
        <p:spPr/>
        <p:txBody>
          <a:bodyPr>
            <a:normAutofit/>
          </a:bodyPr>
          <a:lstStyle/>
          <a:p>
            <a:pPr marL="0" indent="0" algn="ctr">
              <a:buNone/>
            </a:pPr>
            <a:r>
              <a:rPr lang="en-US" b="1" u="heavy" dirty="0" smtClean="0"/>
              <a:t>THE </a:t>
            </a:r>
            <a:r>
              <a:rPr lang="en-US" b="1" u="heavy" dirty="0"/>
              <a:t>CELLULAR BASIS OF IMMUNE RESPONSES</a:t>
            </a:r>
            <a:r>
              <a:rPr lang="en-US" dirty="0"/>
              <a:t/>
            </a:r>
            <a:br>
              <a:rPr lang="en-US" dirty="0"/>
            </a:br>
            <a:endParaRPr lang="en-US" dirty="0"/>
          </a:p>
        </p:txBody>
      </p:sp>
    </p:spTree>
    <p:extLst>
      <p:ext uri="{BB962C8B-B14F-4D97-AF65-F5344CB8AC3E}">
        <p14:creationId xmlns:p14="http://schemas.microsoft.com/office/powerpoint/2010/main" val="15514465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a:xfrm>
            <a:off x="457200" y="304800"/>
            <a:ext cx="8686800" cy="5821363"/>
          </a:xfrm>
        </p:spPr>
        <p:txBody>
          <a:bodyPr>
            <a:noAutofit/>
          </a:bodyPr>
          <a:lstStyle/>
          <a:p>
            <a:r>
              <a:rPr lang="en-US" sz="2800" dirty="0"/>
              <a:t>During embryonic life, a stein cell develops in fetal liver and other organs. This stein cell probably resides in bone marrow in postnatal life. </a:t>
            </a:r>
            <a:endParaRPr lang="en-US" sz="2800" dirty="0" smtClean="0"/>
          </a:p>
          <a:p>
            <a:r>
              <a:rPr lang="en-US" sz="2800" dirty="0" smtClean="0"/>
              <a:t> </a:t>
            </a:r>
            <a:r>
              <a:rPr lang="en-US" sz="2800" dirty="0"/>
              <a:t>Under the differentiating influence of various environments, it can be induced to differentiate along several different lines.  Within fetal liver in a</a:t>
            </a:r>
            <a:r>
              <a:rPr lang="en-US" sz="2800" dirty="0" smtClean="0"/>
              <a:t> </a:t>
            </a:r>
            <a:r>
              <a:rPr lang="en-US" sz="2800" dirty="0"/>
              <a:t>series. </a:t>
            </a:r>
            <a:endParaRPr lang="en-US" sz="2800" dirty="0" smtClean="0"/>
          </a:p>
          <a:p>
            <a:r>
              <a:rPr lang="en-US" sz="2800" dirty="0" smtClean="0"/>
              <a:t>Alternatively</a:t>
            </a:r>
            <a:r>
              <a:rPr lang="en-US" sz="2800" dirty="0"/>
              <a:t>, the stein cell may turn into a lymphoid stein cell that may differentiate to form at least two distinct lymphocyte populations.  One population (called T lymphocytes) </a:t>
            </a:r>
            <a:r>
              <a:rPr lang="en-US" sz="2800" dirty="0" smtClean="0"/>
              <a:t>is dependent </a:t>
            </a:r>
            <a:r>
              <a:rPr lang="en-US" sz="2800" dirty="0"/>
              <a:t>on the presence of a functioning thymus.   The other (B lymphocyte, analogous to lymphocyte derived in kinds from the bursa of </a:t>
            </a:r>
            <a:r>
              <a:rPr lang="en-US" sz="2800" dirty="0" err="1"/>
              <a:t>fabricius</a:t>
            </a:r>
            <a:r>
              <a:rPr lang="en-US" sz="2800" dirty="0"/>
              <a:t>) is independent of the thymus.</a:t>
            </a:r>
          </a:p>
        </p:txBody>
      </p:sp>
    </p:spTree>
    <p:extLst>
      <p:ext uri="{BB962C8B-B14F-4D97-AF65-F5344CB8AC3E}">
        <p14:creationId xmlns:p14="http://schemas.microsoft.com/office/powerpoint/2010/main" val="17732922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2221</TotalTime>
  <Words>3999</Words>
  <Application>Microsoft Office PowerPoint</Application>
  <PresentationFormat>On-screen Show (4:3)</PresentationFormat>
  <Paragraphs>150</Paragraphs>
  <Slides>50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50</vt:i4>
      </vt:variant>
    </vt:vector>
  </HeadingPairs>
  <TitlesOfParts>
    <vt:vector size="53" baseType="lpstr">
      <vt:lpstr>Arial</vt:lpstr>
      <vt:lpstr>Calibri</vt:lpstr>
      <vt:lpstr>Office Theme</vt:lpstr>
      <vt:lpstr>Immunochemistry</vt:lpstr>
      <vt:lpstr>IMMUNOLOGY</vt:lpstr>
      <vt:lpstr>ANTIGEN (Ag)</vt:lpstr>
      <vt:lpstr>ANTIGENIC DETERMINANTS</vt:lpstr>
      <vt:lpstr>HAPTEN</vt:lpstr>
      <vt:lpstr>ADJUVANT</vt:lpstr>
      <vt:lpstr>ANTIBODY (Ab)</vt:lpstr>
      <vt:lpstr> </vt:lpstr>
      <vt:lpstr>PowerPoint Presentation</vt:lpstr>
      <vt:lpstr>B LYMPHOCYTES</vt:lpstr>
      <vt:lpstr>PowerPoint Presentation</vt:lpstr>
      <vt:lpstr>T LYMPHOLYTES (“HELPER” T CELLS): </vt:lpstr>
      <vt:lpstr>PowerPoint Presentation</vt:lpstr>
      <vt:lpstr>PowerPoint Presentation</vt:lpstr>
      <vt:lpstr>BASIC STRUCTURE OF IMMUNOGLOBULIN </vt:lpstr>
      <vt:lpstr>PowerPoint Presentation</vt:lpstr>
      <vt:lpstr>PowerPoint Presentation</vt:lpstr>
      <vt:lpstr>PowerPoint Presentation</vt:lpstr>
      <vt:lpstr>IMPORTANT CHARACTERISTICS OF IMMUNOGLOBULINS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Effective B cell-mediated immunity depends on help from CD4 T cells </vt:lpstr>
      <vt:lpstr>PowerPoint Presentation</vt:lpstr>
      <vt:lpstr>PowerPoint Presentation</vt:lpstr>
      <vt:lpstr>PowerPoint Presentation</vt:lpstr>
      <vt:lpstr>Follicular dendritic cells in the B-cell area store and display intact antigens to B cells</vt:lpstr>
      <vt:lpstr>PowerPoint Presentation</vt:lpstr>
      <vt:lpstr>PowerPoint Presentation</vt:lpstr>
      <vt:lpstr>PowerPoint Presentation</vt:lpstr>
      <vt:lpstr>PowerPoint Presentation</vt:lpstr>
      <vt:lpstr>PowerPoint Presentation</vt:lpstr>
      <vt:lpstr>Antigen-activated B cells move close to the T-cell area to find a helper TFH cell</vt:lpstr>
      <vt:lpstr>PowerPoint Presentation</vt:lpstr>
      <vt:lpstr>PowerPoint Presentation</vt:lpstr>
      <vt:lpstr>PowerPoint Presentation</vt:lpstr>
      <vt:lpstr>PowerPoint Presentation</vt:lpstr>
      <vt:lpstr>The primary focus of clonal expansion in the medullary cords produces plasma cells secreting IgM</vt:lpstr>
      <vt:lpstr>PowerPoint Presentation</vt:lpstr>
      <vt:lpstr>PowerPoint Presentation</vt:lpstr>
      <vt:lpstr>PowerPoint Presentation</vt:lpstr>
      <vt:lpstr>Activated B cells undergo somatic hypermutation and isotype switching in the specialized microenvironment of the primary follicle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Immunochemistry</dc:title>
  <dc:creator>Imran pc</dc:creator>
  <cp:lastModifiedBy>Shozab Seemab Khan</cp:lastModifiedBy>
  <cp:revision>38</cp:revision>
  <dcterms:created xsi:type="dcterms:W3CDTF">2006-08-16T00:00:00Z</dcterms:created>
  <dcterms:modified xsi:type="dcterms:W3CDTF">2016-11-28T12:01:22Z</dcterms:modified>
</cp:coreProperties>
</file>