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59" r:id="rId5"/>
    <p:sldId id="288" r:id="rId6"/>
    <p:sldId id="289" r:id="rId7"/>
    <p:sldId id="290" r:id="rId8"/>
    <p:sldId id="294" r:id="rId9"/>
    <p:sldId id="319" r:id="rId10"/>
    <p:sldId id="295" r:id="rId11"/>
    <p:sldId id="287" r:id="rId12"/>
    <p:sldId id="291" r:id="rId13"/>
    <p:sldId id="293" r:id="rId14"/>
    <p:sldId id="269" r:id="rId15"/>
    <p:sldId id="270" r:id="rId16"/>
    <p:sldId id="261" r:id="rId17"/>
    <p:sldId id="262" r:id="rId18"/>
    <p:sldId id="263" r:id="rId19"/>
    <p:sldId id="264" r:id="rId20"/>
    <p:sldId id="292" r:id="rId21"/>
    <p:sldId id="265" r:id="rId22"/>
    <p:sldId id="266" r:id="rId23"/>
    <p:sldId id="267" r:id="rId24"/>
    <p:sldId id="274" r:id="rId25"/>
    <p:sldId id="268" r:id="rId26"/>
    <p:sldId id="271" r:id="rId27"/>
    <p:sldId id="272" r:id="rId28"/>
    <p:sldId id="278" r:id="rId29"/>
    <p:sldId id="279" r:id="rId30"/>
    <p:sldId id="277" r:id="rId31"/>
    <p:sldId id="276" r:id="rId32"/>
    <p:sldId id="275" r:id="rId33"/>
    <p:sldId id="280" r:id="rId34"/>
    <p:sldId id="281" r:id="rId35"/>
    <p:sldId id="284" r:id="rId36"/>
    <p:sldId id="286" r:id="rId37"/>
    <p:sldId id="302" r:id="rId38"/>
    <p:sldId id="301" r:id="rId39"/>
    <p:sldId id="296" r:id="rId40"/>
    <p:sldId id="298" r:id="rId41"/>
    <p:sldId id="309" r:id="rId42"/>
    <p:sldId id="300" r:id="rId43"/>
    <p:sldId id="297" r:id="rId44"/>
    <p:sldId id="315" r:id="rId45"/>
    <p:sldId id="299" r:id="rId46"/>
    <p:sldId id="310" r:id="rId47"/>
    <p:sldId id="317" r:id="rId48"/>
    <p:sldId id="311" r:id="rId49"/>
    <p:sldId id="314" r:id="rId50"/>
    <p:sldId id="312" r:id="rId51"/>
    <p:sldId id="316" r:id="rId52"/>
    <p:sldId id="31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1080" y="210"/>
      </p:cViewPr>
      <p:guideLst>
        <p:guide orient="horz" pos="2160"/>
        <p:guide pos="2880"/>
      </p:guideLst>
    </p:cSldViewPr>
  </p:slideViewPr>
  <p:outlineViewPr>
    <p:cViewPr>
      <p:scale>
        <a:sx n="33" d="100"/>
        <a:sy n="33" d="100"/>
      </p:scale>
      <p:origin x="0" y="246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A912AD-A8B3-4492-A257-A768172B8941}" type="datetimeFigureOut">
              <a:rPr lang="en-US" smtClean="0"/>
              <a:pPr/>
              <a:t>12-Nov-16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64351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912AD-A8B3-4492-A257-A768172B8941}" type="datetimeFigureOut">
              <a:rPr lang="en-US" smtClean="0"/>
              <a:pPr/>
              <a:t>12-Nov-16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84210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912AD-A8B3-4492-A257-A768172B8941}" type="datetimeFigureOut">
              <a:rPr lang="en-US" smtClean="0"/>
              <a:pPr/>
              <a:t>12-Nov-16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28738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912AD-A8B3-4492-A257-A768172B8941}" type="datetimeFigureOut">
              <a:rPr lang="en-US" smtClean="0"/>
              <a:pPr/>
              <a:t>12-Nov-16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105679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912AD-A8B3-4492-A257-A768172B8941}" type="datetimeFigureOut">
              <a:rPr lang="en-US" smtClean="0"/>
              <a:pPr/>
              <a:t>12-Nov-16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265159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A912AD-A8B3-4492-A257-A768172B8941}" type="datetimeFigureOut">
              <a:rPr lang="en-US" smtClean="0"/>
              <a:pPr/>
              <a:t>12-Nov-16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261042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A912AD-A8B3-4492-A257-A768172B8941}" type="datetimeFigureOut">
              <a:rPr lang="en-US" smtClean="0"/>
              <a:pPr/>
              <a:t>12-Nov-16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322752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A912AD-A8B3-4492-A257-A768172B8941}" type="datetimeFigureOut">
              <a:rPr lang="en-US" smtClean="0"/>
              <a:pPr/>
              <a:t>12-Nov-16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421728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912AD-A8B3-4492-A257-A768172B8941}" type="datetimeFigureOut">
              <a:rPr lang="en-US" smtClean="0"/>
              <a:pPr/>
              <a:t>12-Nov-16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77852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912AD-A8B3-4492-A257-A768172B8941}" type="datetimeFigureOut">
              <a:rPr lang="en-US" smtClean="0"/>
              <a:pPr/>
              <a:t>12-Nov-16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54667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912AD-A8B3-4492-A257-A768172B8941}" type="datetimeFigureOut">
              <a:rPr lang="en-US" smtClean="0"/>
              <a:pPr/>
              <a:t>12-Nov-16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85E3B-8D46-42BF-AAE8-E1EA46F57759}" type="slidenum">
              <a:rPr lang="en-US" smtClean="0"/>
              <a:pPr/>
              <a:t>‹#›</a:t>
            </a:fld>
            <a:endParaRPr lang="en-US"/>
          </a:p>
        </p:txBody>
      </p:sp>
    </p:spTree>
    <p:extLst>
      <p:ext uri="{BB962C8B-B14F-4D97-AF65-F5344CB8AC3E}">
        <p14:creationId xmlns:p14="http://schemas.microsoft.com/office/powerpoint/2010/main" val="189923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912AD-A8B3-4492-A257-A768172B8941}" type="datetimeFigureOut">
              <a:rPr lang="en-US" smtClean="0"/>
              <a:pPr/>
              <a:t>12-Nov-16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85E3B-8D46-42BF-AAE8-E1EA46F57759}" type="slidenum">
              <a:rPr lang="en-US" smtClean="0"/>
              <a:pPr/>
              <a:t>‹#›</a:t>
            </a:fld>
            <a:endParaRPr lang="en-US"/>
          </a:p>
        </p:txBody>
      </p:sp>
    </p:spTree>
    <p:extLst>
      <p:ext uri="{BB962C8B-B14F-4D97-AF65-F5344CB8AC3E}">
        <p14:creationId xmlns:p14="http://schemas.microsoft.com/office/powerpoint/2010/main" val="37312418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rophase" TargetMode="External"/><Relationship Id="rId2" Type="http://schemas.openxmlformats.org/officeDocument/2006/relationships/hyperlink" Target="https://en.wikipedia.org/w/index.php?title=Chromonema&amp;action=edit&amp;redlink=1" TargetMode="External"/><Relationship Id="rId1" Type="http://schemas.openxmlformats.org/officeDocument/2006/relationships/slideLayout" Target="../slideLayouts/slideLayout2.xml"/><Relationship Id="rId6" Type="http://schemas.openxmlformats.org/officeDocument/2006/relationships/hyperlink" Target="https://en.wikipedia.org/wiki/Chromatids" TargetMode="External"/><Relationship Id="rId5" Type="http://schemas.openxmlformats.org/officeDocument/2006/relationships/hyperlink" Target="https://en.wikipedia.org/wiki/Metaphase" TargetMode="External"/><Relationship Id="rId4" Type="http://schemas.openxmlformats.org/officeDocument/2006/relationships/hyperlink" Target="https://en.wikipedia.org/wiki/DNA_condens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CHROMOSOME STRUCTURE &amp;       FUNCTIONS</a:t>
            </a:r>
            <a:endParaRPr lang="en-US" sz="48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smtClean="0"/>
              <a:t>Chromomeres</a:t>
            </a:r>
            <a:r>
              <a:rPr lang="en-US" b="1" dirty="0" smtClean="0"/>
              <a:t>:</a:t>
            </a:r>
          </a:p>
          <a:p>
            <a:pPr algn="just"/>
            <a:r>
              <a:rPr lang="en-US" dirty="0" smtClean="0"/>
              <a:t>It was demonstrated that the chromosomes particularly in </a:t>
            </a:r>
            <a:r>
              <a:rPr lang="en-US" b="1" dirty="0" smtClean="0">
                <a:solidFill>
                  <a:srgbClr val="FF0000"/>
                </a:solidFill>
              </a:rPr>
              <a:t>early meiotic prophase</a:t>
            </a:r>
            <a:r>
              <a:rPr lang="en-US" dirty="0" smtClean="0"/>
              <a:t>, were differentiated into </a:t>
            </a:r>
            <a:r>
              <a:rPr lang="en-US" b="1" dirty="0" smtClean="0">
                <a:solidFill>
                  <a:srgbClr val="FF0000"/>
                </a:solidFill>
              </a:rPr>
              <a:t>morphologically distinct </a:t>
            </a:r>
            <a:r>
              <a:rPr lang="en-US" b="1" u="sng" dirty="0" smtClean="0">
                <a:solidFill>
                  <a:srgbClr val="00B050"/>
                </a:solidFill>
              </a:rPr>
              <a:t>regions</a:t>
            </a:r>
            <a:r>
              <a:rPr lang="en-US" dirty="0" smtClean="0"/>
              <a:t> which were </a:t>
            </a:r>
            <a:r>
              <a:rPr lang="en-US" u="sng" dirty="0" smtClean="0"/>
              <a:t>constant in size and position</a:t>
            </a:r>
            <a:r>
              <a:rPr lang="en-US" dirty="0" smtClean="0"/>
              <a:t>. These regions called </a:t>
            </a:r>
            <a:r>
              <a:rPr lang="en-US" dirty="0" err="1" smtClean="0"/>
              <a:t>chromomeres</a:t>
            </a:r>
            <a:r>
              <a:rPr lang="en-US" dirty="0" smtClean="0"/>
              <a:t>, were first described by </a:t>
            </a:r>
            <a:r>
              <a:rPr lang="en-US" dirty="0" err="1" smtClean="0"/>
              <a:t>Balbiani</a:t>
            </a:r>
            <a:r>
              <a:rPr lang="en-US" dirty="0" smtClean="0"/>
              <a:t> in 1876 and by </a:t>
            </a:r>
            <a:r>
              <a:rPr lang="en-US" dirty="0" err="1" smtClean="0"/>
              <a:t>Pfitzner</a:t>
            </a:r>
            <a:r>
              <a:rPr lang="en-US" dirty="0" smtClean="0"/>
              <a:t> in 1881</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a:bodyPr>
          <a:lstStyle/>
          <a:p>
            <a:pPr algn="just"/>
            <a:r>
              <a:rPr lang="en-US" dirty="0" smtClean="0">
                <a:solidFill>
                  <a:schemeClr val="accent1">
                    <a:lumMod val="75000"/>
                  </a:schemeClr>
                </a:solidFill>
              </a:rPr>
              <a:t>Chromatids: </a:t>
            </a:r>
            <a:r>
              <a:rPr lang="en-US" dirty="0" smtClean="0"/>
              <a:t>two arms of </a:t>
            </a:r>
            <a:r>
              <a:rPr lang="en-US" dirty="0" smtClean="0"/>
              <a:t>the chromosome……</a:t>
            </a:r>
            <a:endParaRPr lang="en-US" dirty="0" smtClean="0"/>
          </a:p>
          <a:p>
            <a:pPr algn="just"/>
            <a:r>
              <a:rPr lang="en-US" dirty="0" smtClean="0"/>
              <a:t>At metaphase each chromosome consists of two symmetrical structures, the chromatids, each of which contains a single DNA molecule. The chromatids are attached to each other only by the </a:t>
            </a:r>
            <a:r>
              <a:rPr lang="en-US" b="1" dirty="0" smtClean="0">
                <a:solidFill>
                  <a:srgbClr val="FF0000"/>
                </a:solidFill>
              </a:rPr>
              <a:t>centromere</a:t>
            </a:r>
            <a:r>
              <a:rPr lang="en-US" dirty="0" smtClean="0"/>
              <a:t> and become separated at the start of anaphase, when sister chromatids migrate to opposite poles.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lstStyle/>
          <a:p>
            <a:endParaRPr lang="en-US" dirty="0" smtClean="0">
              <a:solidFill>
                <a:schemeClr val="accent1">
                  <a:lumMod val="75000"/>
                </a:schemeClr>
              </a:solidFill>
            </a:endParaRPr>
          </a:p>
          <a:p>
            <a:endParaRPr lang="en-US" dirty="0" smtClean="0">
              <a:solidFill>
                <a:schemeClr val="accent1">
                  <a:lumMod val="75000"/>
                </a:schemeClr>
              </a:solidFill>
            </a:endParaRPr>
          </a:p>
          <a:p>
            <a:endParaRPr lang="en-US" dirty="0" smtClean="0">
              <a:solidFill>
                <a:schemeClr val="accent1">
                  <a:lumMod val="75000"/>
                </a:schemeClr>
              </a:solidFill>
            </a:endParaRPr>
          </a:p>
          <a:p>
            <a:endParaRPr lang="en-US" dirty="0" smtClean="0">
              <a:solidFill>
                <a:schemeClr val="accent1">
                  <a:lumMod val="75000"/>
                </a:schemeClr>
              </a:solidFill>
            </a:endParaRPr>
          </a:p>
        </p:txBody>
      </p:sp>
      <p:sp>
        <p:nvSpPr>
          <p:cNvPr id="4" name="Rectangle 3"/>
          <p:cNvSpPr/>
          <p:nvPr/>
        </p:nvSpPr>
        <p:spPr>
          <a:xfrm>
            <a:off x="990600" y="1828800"/>
            <a:ext cx="7696200" cy="3970318"/>
          </a:xfrm>
          <a:prstGeom prst="rect">
            <a:avLst/>
          </a:prstGeom>
        </p:spPr>
        <p:txBody>
          <a:bodyPr wrap="square">
            <a:spAutoFit/>
          </a:bodyPr>
          <a:lstStyle/>
          <a:p>
            <a:pPr marL="457200" indent="-457200" algn="just">
              <a:lnSpc>
                <a:spcPct val="150000"/>
              </a:lnSpc>
              <a:buFont typeface="Arial" pitchFamily="34" charset="0"/>
              <a:buChar char="•"/>
            </a:pPr>
            <a:r>
              <a:rPr lang="en-US" sz="2800" b="1" dirty="0" smtClean="0">
                <a:solidFill>
                  <a:srgbClr val="FF0000"/>
                </a:solidFill>
              </a:rPr>
              <a:t>Anaphase chromosomes </a:t>
            </a:r>
            <a:r>
              <a:rPr lang="en-US" sz="2800" dirty="0" smtClean="0"/>
              <a:t>thus have only one chromatid, whereas </a:t>
            </a:r>
            <a:r>
              <a:rPr lang="en-US" sz="2800" b="1" dirty="0" smtClean="0">
                <a:solidFill>
                  <a:srgbClr val="FF0000"/>
                </a:solidFill>
              </a:rPr>
              <a:t>metaphase chromosomes </a:t>
            </a:r>
            <a:r>
              <a:rPr lang="en-US" sz="2800" dirty="0" smtClean="0"/>
              <a:t>have two chromatids. </a:t>
            </a:r>
            <a:endParaRPr lang="en-US" sz="2800" dirty="0"/>
          </a:p>
          <a:p>
            <a:pPr marL="457200" indent="-457200" algn="just">
              <a:lnSpc>
                <a:spcPct val="150000"/>
              </a:lnSpc>
              <a:buFont typeface="Arial" pitchFamily="34" charset="0"/>
              <a:buChar char="•"/>
            </a:pPr>
            <a:r>
              <a:rPr lang="en-US" sz="2800" b="1" u="sng" dirty="0" smtClean="0">
                <a:solidFill>
                  <a:srgbClr val="00B050"/>
                </a:solidFill>
              </a:rPr>
              <a:t>Chromatids are the functional unit of the chromosome in cell division</a:t>
            </a:r>
            <a:r>
              <a:rPr lang="en-US" sz="2800" dirty="0" smtClean="0"/>
              <a:t>, in gene segregation and in crossing over.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a:xfrm>
            <a:off x="457200" y="1600200"/>
            <a:ext cx="5181600" cy="4854608"/>
          </a:xfrm>
        </p:spPr>
        <p:txBody>
          <a:bodyPr>
            <a:normAutofit/>
          </a:bodyPr>
          <a:lstStyle/>
          <a:p>
            <a:pPr algn="just"/>
            <a:r>
              <a:rPr lang="en-US" sz="2400" b="1" dirty="0" smtClean="0">
                <a:solidFill>
                  <a:schemeClr val="accent1">
                    <a:lumMod val="75000"/>
                  </a:schemeClr>
                </a:solidFill>
              </a:rPr>
              <a:t>Primary constriction /</a:t>
            </a:r>
            <a:r>
              <a:rPr lang="en-US" sz="2400" b="1" dirty="0" smtClean="0">
                <a:solidFill>
                  <a:schemeClr val="accent1">
                    <a:lumMod val="75000"/>
                  </a:schemeClr>
                </a:solidFill>
              </a:rPr>
              <a:t>Centromere</a:t>
            </a:r>
            <a:r>
              <a:rPr lang="en-US" sz="2400" b="1" dirty="0">
                <a:solidFill>
                  <a:schemeClr val="accent1">
                    <a:lumMod val="75000"/>
                  </a:schemeClr>
                </a:solidFill>
              </a:rPr>
              <a:t>:</a:t>
            </a:r>
            <a:r>
              <a:rPr lang="en-US" dirty="0" smtClean="0">
                <a:solidFill>
                  <a:schemeClr val="accent1">
                    <a:lumMod val="75000"/>
                  </a:schemeClr>
                </a:solidFill>
              </a:rPr>
              <a:t> </a:t>
            </a:r>
            <a:r>
              <a:rPr lang="en-US" sz="3200" dirty="0" smtClean="0"/>
              <a:t>Primary constriction is the </a:t>
            </a:r>
            <a:r>
              <a:rPr lang="en-US" sz="3200" b="1" u="sng" dirty="0" smtClean="0">
                <a:solidFill>
                  <a:srgbClr val="00B050"/>
                </a:solidFill>
              </a:rPr>
              <a:t>narrower region </a:t>
            </a:r>
            <a:r>
              <a:rPr lang="en-US" sz="3200" dirty="0" smtClean="0"/>
              <a:t>of a condensed chromosome where the </a:t>
            </a:r>
            <a:r>
              <a:rPr lang="en-US" sz="3200" b="1" u="sng" dirty="0" smtClean="0">
                <a:solidFill>
                  <a:srgbClr val="00B050"/>
                </a:solidFill>
              </a:rPr>
              <a:t>centromere</a:t>
            </a:r>
            <a:r>
              <a:rPr lang="en-US" sz="3200" dirty="0" smtClean="0"/>
              <a:t>, the structure that binds identical chromatids, </a:t>
            </a:r>
            <a:r>
              <a:rPr lang="en-US" sz="3200" b="1" u="sng" dirty="0" smtClean="0"/>
              <a:t>is located</a:t>
            </a:r>
          </a:p>
          <a:p>
            <a:pPr algn="just"/>
            <a:endParaRPr lang="en-US" dirty="0" smtClean="0"/>
          </a:p>
          <a:p>
            <a:endParaRPr lang="en-US" dirty="0"/>
          </a:p>
        </p:txBody>
      </p:sp>
      <p:pic>
        <p:nvPicPr>
          <p:cNvPr id="5122" name="Picture 2"/>
          <p:cNvPicPr>
            <a:picLocks noChangeAspect="1" noChangeArrowheads="1"/>
          </p:cNvPicPr>
          <p:nvPr/>
        </p:nvPicPr>
        <p:blipFill>
          <a:blip r:embed="rId2"/>
          <a:srcRect/>
          <a:stretch>
            <a:fillRect/>
          </a:stretch>
        </p:blipFill>
        <p:spPr bwMode="auto">
          <a:xfrm>
            <a:off x="5638800" y="1447800"/>
            <a:ext cx="3133725"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accent1">
                    <a:lumMod val="75000"/>
                  </a:schemeClr>
                </a:solidFill>
              </a:rPr>
              <a:t>TYPES OF </a:t>
            </a:r>
            <a:r>
              <a:rPr lang="en-US" dirty="0" smtClean="0">
                <a:solidFill>
                  <a:schemeClr val="accent1">
                    <a:lumMod val="75000"/>
                  </a:schemeClr>
                </a:solidFill>
              </a:rPr>
              <a:t>CENTROMERE:</a:t>
            </a:r>
          </a:p>
          <a:p>
            <a:r>
              <a:rPr lang="en-US" dirty="0" smtClean="0"/>
              <a:t>There </a:t>
            </a:r>
            <a:r>
              <a:rPr lang="en-US" dirty="0" smtClean="0"/>
              <a:t>are two types of centromeres…………..</a:t>
            </a:r>
          </a:p>
          <a:p>
            <a:pPr algn="ctr"/>
            <a:r>
              <a:rPr lang="en-US" dirty="0" smtClean="0">
                <a:solidFill>
                  <a:schemeClr val="accent1">
                    <a:lumMod val="75000"/>
                  </a:schemeClr>
                </a:solidFill>
              </a:rPr>
              <a:t>Regional centromere :</a:t>
            </a:r>
            <a:r>
              <a:rPr lang="en-US" dirty="0" smtClean="0"/>
              <a:t> </a:t>
            </a:r>
            <a:endParaRPr lang="en-US" dirty="0" smtClean="0"/>
          </a:p>
          <a:p>
            <a:pPr algn="just"/>
            <a:r>
              <a:rPr lang="en-US" dirty="0" smtClean="0"/>
              <a:t>In </a:t>
            </a:r>
            <a:r>
              <a:rPr lang="en-US" dirty="0" smtClean="0"/>
              <a:t>regional centromeres, </a:t>
            </a:r>
            <a:r>
              <a:rPr lang="en-US" b="1" dirty="0" smtClean="0">
                <a:solidFill>
                  <a:srgbClr val="00B050"/>
                </a:solidFill>
              </a:rPr>
              <a:t>DNA sequences contribute </a:t>
            </a:r>
            <a:r>
              <a:rPr lang="en-US" dirty="0" smtClean="0"/>
              <a:t>to but do not define function. </a:t>
            </a:r>
          </a:p>
          <a:p>
            <a:pPr algn="just"/>
            <a:r>
              <a:rPr lang="en-US" dirty="0" smtClean="0"/>
              <a:t>Regional centromeres contain large amounts of DNA and are often packaged into </a:t>
            </a:r>
            <a:r>
              <a:rPr lang="en-US" b="1" u="sng" dirty="0" smtClean="0"/>
              <a:t>heterochromatin</a:t>
            </a:r>
            <a:r>
              <a:rPr lang="en-US" dirty="0" smtClean="0"/>
              <a:t>………… </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accent1">
                    <a:lumMod val="75000"/>
                  </a:schemeClr>
                </a:solidFill>
              </a:rPr>
              <a:t>Point centromere: </a:t>
            </a:r>
            <a:endParaRPr lang="en-US" dirty="0" smtClean="0">
              <a:solidFill>
                <a:schemeClr val="accent1">
                  <a:lumMod val="75000"/>
                </a:schemeClr>
              </a:solidFill>
            </a:endParaRPr>
          </a:p>
          <a:p>
            <a:pPr algn="just"/>
            <a:r>
              <a:rPr lang="en-US" dirty="0" smtClean="0"/>
              <a:t>Point </a:t>
            </a:r>
            <a:r>
              <a:rPr lang="en-US" dirty="0" smtClean="0"/>
              <a:t>centromeres are smaller and more compact. </a:t>
            </a:r>
            <a:endParaRPr lang="en-US" dirty="0" smtClean="0"/>
          </a:p>
          <a:p>
            <a:pPr algn="just"/>
            <a:r>
              <a:rPr lang="en-US" dirty="0" smtClean="0"/>
              <a:t>DNA </a:t>
            </a:r>
            <a:r>
              <a:rPr lang="en-US" dirty="0" smtClean="0"/>
              <a:t>sequences are </a:t>
            </a:r>
            <a:r>
              <a:rPr lang="en-US" b="1" u="sng" dirty="0" smtClean="0">
                <a:solidFill>
                  <a:srgbClr val="00B050"/>
                </a:solidFill>
              </a:rPr>
              <a:t>both necessary and sufficient to specify centromere identity and function</a:t>
            </a:r>
            <a:r>
              <a:rPr lang="en-US" dirty="0" smtClean="0"/>
              <a:t> in organisms with point centromeres……….. </a:t>
            </a:r>
            <a:endParaRPr lang="en-US" dirty="0">
              <a:solidFill>
                <a:schemeClr val="accent1">
                  <a:lumMod val="75000"/>
                </a:schemeClr>
              </a:solidFill>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solidFill>
                  <a:schemeClr val="accent1">
                    <a:lumMod val="75000"/>
                  </a:schemeClr>
                </a:solidFill>
              </a:rPr>
              <a:t>Secondary </a:t>
            </a:r>
            <a:r>
              <a:rPr lang="en-US" dirty="0" smtClean="0">
                <a:solidFill>
                  <a:schemeClr val="accent1">
                    <a:lumMod val="75000"/>
                  </a:schemeClr>
                </a:solidFill>
              </a:rPr>
              <a:t>constriction</a:t>
            </a:r>
          </a:p>
          <a:p>
            <a:pPr algn="just"/>
            <a:r>
              <a:rPr lang="en-US" dirty="0" smtClean="0"/>
              <a:t>The </a:t>
            </a:r>
            <a:r>
              <a:rPr lang="en-US" dirty="0" smtClean="0"/>
              <a:t>secondary constriction is a region similar to the primary constriction, </a:t>
            </a:r>
            <a:r>
              <a:rPr lang="en-US" b="1" u="sng" dirty="0" smtClean="0">
                <a:solidFill>
                  <a:srgbClr val="00B050"/>
                </a:solidFill>
              </a:rPr>
              <a:t>narrower than the normal thickness</a:t>
            </a:r>
            <a:r>
              <a:rPr lang="en-US" dirty="0" smtClean="0"/>
              <a:t> of the chromosome, and which is </a:t>
            </a:r>
            <a:r>
              <a:rPr lang="en-US" u="sng" dirty="0" smtClean="0">
                <a:solidFill>
                  <a:srgbClr val="00B050"/>
                </a:solidFill>
              </a:rPr>
              <a:t>normally related to genes </a:t>
            </a:r>
            <a:r>
              <a:rPr lang="en-US" dirty="0" smtClean="0"/>
              <a:t>that coordinate the </a:t>
            </a:r>
            <a:r>
              <a:rPr lang="en-US" u="sng" dirty="0" smtClean="0">
                <a:solidFill>
                  <a:srgbClr val="00B050"/>
                </a:solidFill>
              </a:rPr>
              <a:t>formation of the nucleolus </a:t>
            </a:r>
            <a:r>
              <a:rPr lang="en-US" dirty="0" smtClean="0"/>
              <a:t>and which </a:t>
            </a:r>
            <a:r>
              <a:rPr lang="en-US" u="sng" dirty="0" smtClean="0"/>
              <a:t>control ribosomal RNA (</a:t>
            </a:r>
            <a:r>
              <a:rPr lang="en-US" u="sng" dirty="0" err="1" smtClean="0"/>
              <a:t>rRNA</a:t>
            </a:r>
            <a:r>
              <a:rPr lang="en-US" u="sng" dirty="0" smtClean="0"/>
              <a:t>) synthesis</a:t>
            </a:r>
            <a:r>
              <a:rPr lang="en-US" dirty="0" smtClean="0"/>
              <a:t>. </a:t>
            </a:r>
            <a:endParaRPr lang="en-US" dirty="0" smtClean="0"/>
          </a:p>
          <a:p>
            <a:pPr algn="just"/>
            <a:r>
              <a:rPr lang="en-US" dirty="0" smtClean="0"/>
              <a:t>For </a:t>
            </a:r>
            <a:r>
              <a:rPr lang="en-US" dirty="0" smtClean="0"/>
              <a:t>this reason, secondary constrictions (there can be one or more in a chromosome) are called </a:t>
            </a:r>
            <a:r>
              <a:rPr lang="en-US" b="1" dirty="0" smtClean="0">
                <a:solidFill>
                  <a:srgbClr val="00B050"/>
                </a:solidFill>
              </a:rPr>
              <a:t>nucleolus organizer regions (NOR). </a:t>
            </a:r>
            <a:endParaRPr lang="en-US" b="1" dirty="0">
              <a:solidFill>
                <a:srgbClr val="00B050"/>
              </a:solidFill>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a:xfrm>
            <a:off x="457200" y="1447800"/>
            <a:ext cx="6400800" cy="5007008"/>
          </a:xfrm>
        </p:spPr>
        <p:txBody>
          <a:bodyPr>
            <a:normAutofit fontScale="92500" lnSpcReduction="20000"/>
          </a:bodyPr>
          <a:lstStyle/>
          <a:p>
            <a:pPr marL="0" indent="0" algn="ctr">
              <a:buNone/>
            </a:pPr>
            <a:r>
              <a:rPr lang="en-US" dirty="0" smtClean="0">
                <a:solidFill>
                  <a:schemeClr val="accent1">
                    <a:lumMod val="75000"/>
                  </a:schemeClr>
                </a:solidFill>
              </a:rPr>
              <a:t>Satellite: </a:t>
            </a:r>
            <a:endParaRPr lang="en-US" dirty="0" smtClean="0">
              <a:solidFill>
                <a:schemeClr val="accent1">
                  <a:lumMod val="75000"/>
                </a:schemeClr>
              </a:solidFill>
            </a:endParaRPr>
          </a:p>
          <a:p>
            <a:pPr algn="just"/>
            <a:r>
              <a:rPr lang="en-US" dirty="0" smtClean="0"/>
              <a:t>Sometimes </a:t>
            </a:r>
            <a:r>
              <a:rPr lang="en-US" dirty="0" smtClean="0"/>
              <a:t>at the tip of chromatid , a swollen body appears, called </a:t>
            </a:r>
            <a:r>
              <a:rPr lang="en-US" b="1" dirty="0" smtClean="0">
                <a:solidFill>
                  <a:srgbClr val="00B050"/>
                </a:solidFill>
              </a:rPr>
              <a:t>satellite</a:t>
            </a:r>
            <a:r>
              <a:rPr lang="en-US" dirty="0" smtClean="0"/>
              <a:t>, the chromosome then called SAT- chromosome…….. ………</a:t>
            </a:r>
          </a:p>
          <a:p>
            <a:pPr algn="just"/>
            <a:r>
              <a:rPr lang="en-US" dirty="0" smtClean="0"/>
              <a:t>It contains </a:t>
            </a:r>
            <a:r>
              <a:rPr lang="en-US" b="1" dirty="0" smtClean="0">
                <a:solidFill>
                  <a:srgbClr val="00B050"/>
                </a:solidFill>
              </a:rPr>
              <a:t>Junk DNA</a:t>
            </a:r>
            <a:r>
              <a:rPr lang="en-US" dirty="0" smtClean="0"/>
              <a:t>.......</a:t>
            </a:r>
          </a:p>
          <a:p>
            <a:pPr algn="just"/>
            <a:r>
              <a:rPr lang="en-US" dirty="0" smtClean="0"/>
              <a:t>Important in identifying specific chromosome…….</a:t>
            </a:r>
          </a:p>
          <a:p>
            <a:pPr marL="0" indent="0" algn="ctr">
              <a:buNone/>
            </a:pPr>
            <a:r>
              <a:rPr lang="en-US" dirty="0" err="1" smtClean="0">
                <a:solidFill>
                  <a:schemeClr val="accent1">
                    <a:lumMod val="75000"/>
                  </a:schemeClr>
                </a:solidFill>
              </a:rPr>
              <a:t>Telomers</a:t>
            </a:r>
            <a:r>
              <a:rPr lang="en-US" dirty="0" smtClean="0">
                <a:solidFill>
                  <a:schemeClr val="accent1">
                    <a:lumMod val="75000"/>
                  </a:schemeClr>
                </a:solidFill>
              </a:rPr>
              <a:t>: </a:t>
            </a:r>
            <a:endParaRPr lang="en-US" dirty="0" smtClean="0">
              <a:solidFill>
                <a:schemeClr val="accent1">
                  <a:lumMod val="75000"/>
                </a:schemeClr>
              </a:solidFill>
            </a:endParaRPr>
          </a:p>
          <a:p>
            <a:pPr algn="just"/>
            <a:r>
              <a:rPr lang="en-US" dirty="0" smtClean="0"/>
              <a:t>The </a:t>
            </a:r>
            <a:r>
              <a:rPr lang="en-US" dirty="0" smtClean="0"/>
              <a:t>tips of chromosome are called </a:t>
            </a:r>
            <a:r>
              <a:rPr lang="en-US" dirty="0" err="1" smtClean="0"/>
              <a:t>telomers</a:t>
            </a:r>
            <a:r>
              <a:rPr lang="en-US" dirty="0" smtClean="0"/>
              <a:t>, responsible for chromosome polarity………</a:t>
            </a:r>
            <a:endParaRPr lang="en-US" dirty="0">
              <a:solidFill>
                <a:schemeClr val="accent1">
                  <a:lumMod val="75000"/>
                </a:schemeClr>
              </a:solidFill>
            </a:endParaRPr>
          </a:p>
        </p:txBody>
      </p:sp>
      <p:pic>
        <p:nvPicPr>
          <p:cNvPr id="1026" name="Picture 2" descr="C:\Users\Bilal Khan\Desktop\clip_image002_thumb1.jpg"/>
          <p:cNvPicPr>
            <a:picLocks noChangeAspect="1" noChangeArrowheads="1"/>
          </p:cNvPicPr>
          <p:nvPr/>
        </p:nvPicPr>
        <p:blipFill>
          <a:blip r:embed="rId2"/>
          <a:srcRect/>
          <a:stretch>
            <a:fillRect/>
          </a:stretch>
        </p:blipFill>
        <p:spPr bwMode="auto">
          <a:xfrm>
            <a:off x="6943725" y="0"/>
            <a:ext cx="2200275" cy="6858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During replication </a:t>
            </a:r>
            <a:r>
              <a:rPr lang="en-US" b="1" u="sng" dirty="0" smtClean="0">
                <a:solidFill>
                  <a:srgbClr val="00B050"/>
                </a:solidFill>
              </a:rPr>
              <a:t>sometimes part of the telomere are lost</a:t>
            </a:r>
            <a:r>
              <a:rPr lang="en-US" dirty="0" smtClean="0"/>
              <a:t> so that they appear shorter after cell division. When the enzyme </a:t>
            </a:r>
            <a:r>
              <a:rPr lang="en-US" b="1" dirty="0" smtClean="0"/>
              <a:t>telomerase</a:t>
            </a:r>
            <a:r>
              <a:rPr lang="en-US" dirty="0" smtClean="0"/>
              <a:t> is present in the cell telomeres can recover their length, but too severe shortening leads to chromosome instability and irreversible damage so that </a:t>
            </a:r>
            <a:r>
              <a:rPr lang="en-US" dirty="0" smtClean="0"/>
              <a:t>division </a:t>
            </a:r>
            <a:r>
              <a:rPr lang="en-US" dirty="0" smtClean="0"/>
              <a:t>is impeded and cell death </a:t>
            </a:r>
            <a:r>
              <a:rPr lang="en-US" dirty="0" smtClean="0"/>
              <a:t>eventually </a:t>
            </a:r>
            <a:r>
              <a:rPr lang="en-US" dirty="0" smtClean="0"/>
              <a:t>occurs. On the other side, cells with active telomerase can continue to divide.</a:t>
            </a:r>
            <a:endParaRPr lang="en-US" dirty="0"/>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Bilal Khan\Desktop\image235.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    CHROMOSOME</a:t>
            </a:r>
            <a:endParaRPr lang="en-US" sz="5400" dirty="0"/>
          </a:p>
        </p:txBody>
      </p:sp>
      <p:sp>
        <p:nvSpPr>
          <p:cNvPr id="3" name="Content Placeholder 2"/>
          <p:cNvSpPr>
            <a:spLocks noGrp="1"/>
          </p:cNvSpPr>
          <p:nvPr>
            <p:ph idx="1"/>
          </p:nvPr>
        </p:nvSpPr>
        <p:spPr>
          <a:xfrm>
            <a:off x="457200" y="1371600"/>
            <a:ext cx="6553200" cy="5083208"/>
          </a:xfrm>
        </p:spPr>
        <p:txBody>
          <a:bodyPr>
            <a:normAutofit fontScale="85000" lnSpcReduction="10000"/>
          </a:bodyPr>
          <a:lstStyle/>
          <a:p>
            <a:pPr algn="just"/>
            <a:r>
              <a:rPr lang="en-US" dirty="0" smtClean="0">
                <a:solidFill>
                  <a:schemeClr val="accent1">
                    <a:lumMod val="75000"/>
                  </a:schemeClr>
                </a:solidFill>
              </a:rPr>
              <a:t>Introduction:</a:t>
            </a:r>
            <a:r>
              <a:rPr lang="en-US" dirty="0" smtClean="0"/>
              <a:t>  The word </a:t>
            </a:r>
            <a:r>
              <a:rPr lang="en-US" dirty="0" err="1" smtClean="0"/>
              <a:t>choromosome</a:t>
            </a:r>
            <a:r>
              <a:rPr lang="en-US" dirty="0" smtClean="0"/>
              <a:t> is the combination of two </a:t>
            </a:r>
            <a:r>
              <a:rPr lang="en-US" dirty="0" err="1" smtClean="0"/>
              <a:t>greek</a:t>
            </a:r>
            <a:r>
              <a:rPr lang="en-US" dirty="0" smtClean="0"/>
              <a:t> words: </a:t>
            </a:r>
          </a:p>
          <a:p>
            <a:pPr algn="just"/>
            <a:r>
              <a:rPr lang="en-US" dirty="0" err="1" smtClean="0">
                <a:solidFill>
                  <a:schemeClr val="accent1">
                    <a:lumMod val="75000"/>
                  </a:schemeClr>
                </a:solidFill>
              </a:rPr>
              <a:t>Khroma</a:t>
            </a:r>
            <a:r>
              <a:rPr lang="en-US" dirty="0" smtClean="0">
                <a:solidFill>
                  <a:schemeClr val="accent1">
                    <a:lumMod val="75000"/>
                  </a:schemeClr>
                </a:solidFill>
              </a:rPr>
              <a:t> : </a:t>
            </a:r>
            <a:r>
              <a:rPr lang="en-US" dirty="0" smtClean="0"/>
              <a:t>meaning </a:t>
            </a:r>
            <a:r>
              <a:rPr lang="en-US" dirty="0" err="1" smtClean="0"/>
              <a:t>colour</a:t>
            </a:r>
            <a:r>
              <a:rPr lang="en-US" dirty="0" smtClean="0"/>
              <a:t>…….. </a:t>
            </a:r>
          </a:p>
          <a:p>
            <a:pPr algn="just"/>
            <a:r>
              <a:rPr lang="en-US" dirty="0" smtClean="0">
                <a:solidFill>
                  <a:schemeClr val="accent1">
                    <a:lumMod val="75000"/>
                  </a:schemeClr>
                </a:solidFill>
              </a:rPr>
              <a:t>Soma :  </a:t>
            </a:r>
            <a:r>
              <a:rPr lang="en-US" dirty="0" smtClean="0"/>
              <a:t>meaning body…………</a:t>
            </a:r>
          </a:p>
          <a:p>
            <a:pPr algn="just"/>
            <a:r>
              <a:rPr lang="en-US" dirty="0" smtClean="0"/>
              <a:t>In the late 1800s, a scientist, Wilhelm von </a:t>
            </a:r>
            <a:r>
              <a:rPr lang="en-US" b="1" dirty="0" err="1" smtClean="0">
                <a:solidFill>
                  <a:srgbClr val="FF0000"/>
                </a:solidFill>
              </a:rPr>
              <a:t>Waldeyer</a:t>
            </a:r>
            <a:r>
              <a:rPr lang="en-US" dirty="0" err="1" smtClean="0"/>
              <a:t>-Hartz</a:t>
            </a:r>
            <a:r>
              <a:rPr lang="en-US" dirty="0" smtClean="0"/>
              <a:t>, gave chromosomes their name because chromosomes easily </a:t>
            </a:r>
            <a:r>
              <a:rPr lang="en-US" dirty="0" smtClean="0">
                <a:solidFill>
                  <a:srgbClr val="FFFF00"/>
                </a:solidFill>
              </a:rPr>
              <a:t>accept dye </a:t>
            </a:r>
            <a:r>
              <a:rPr lang="en-US" dirty="0" smtClean="0"/>
              <a:t>and take on patterns of </a:t>
            </a:r>
            <a:r>
              <a:rPr lang="en-US" b="1" dirty="0" smtClean="0">
                <a:solidFill>
                  <a:srgbClr val="FFFF00"/>
                </a:solidFill>
              </a:rPr>
              <a:t>light and dark</a:t>
            </a:r>
            <a:r>
              <a:rPr lang="en-US" dirty="0" smtClean="0"/>
              <a:t> when exposed to different stains that help identify the different chromosomes.</a:t>
            </a:r>
            <a:endParaRPr lang="en-US" dirty="0">
              <a:solidFill>
                <a:schemeClr val="accent1">
                  <a:lumMod val="75000"/>
                </a:schemeClr>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pic>
        <p:nvPicPr>
          <p:cNvPr id="3074" name="Picture 2" descr="C:\Users\Bilal Khan\Desktop\clip_image004_thumb1.jpg"/>
          <p:cNvPicPr>
            <a:picLocks noGrp="1" noChangeAspect="1" noChangeArrowheads="1"/>
          </p:cNvPicPr>
          <p:nvPr>
            <p:ph idx="1"/>
          </p:nvPr>
        </p:nvPicPr>
        <p:blipFill>
          <a:blip r:embed="rId2"/>
          <a:stretch>
            <a:fillRect/>
          </a:stretch>
        </p:blipFill>
        <p:spPr bwMode="auto">
          <a:xfrm>
            <a:off x="2667000" y="2448719"/>
            <a:ext cx="3810000" cy="28289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CHROMOSOME TYPES</a:t>
            </a:r>
            <a:endParaRPr lang="en-US" dirty="0"/>
          </a:p>
        </p:txBody>
      </p:sp>
      <p:sp>
        <p:nvSpPr>
          <p:cNvPr id="3" name="Content Placeholder 2"/>
          <p:cNvSpPr>
            <a:spLocks noGrp="1"/>
          </p:cNvSpPr>
          <p:nvPr>
            <p:ph idx="1"/>
          </p:nvPr>
        </p:nvSpPr>
        <p:spPr>
          <a:xfrm>
            <a:off x="457200" y="1371600"/>
            <a:ext cx="6400800" cy="4724400"/>
          </a:xfrm>
        </p:spPr>
        <p:txBody>
          <a:bodyPr>
            <a:normAutofit fontScale="92500" lnSpcReduction="10000"/>
          </a:bodyPr>
          <a:lstStyle/>
          <a:p>
            <a:pPr marL="0" indent="0">
              <a:buNone/>
            </a:pPr>
            <a:r>
              <a:rPr lang="en-US" dirty="0" smtClean="0">
                <a:solidFill>
                  <a:schemeClr val="accent1">
                    <a:lumMod val="75000"/>
                  </a:schemeClr>
                </a:solidFill>
              </a:rPr>
              <a:t>On the basis of position of centromere:</a:t>
            </a:r>
          </a:p>
          <a:p>
            <a:pPr algn="just"/>
            <a:r>
              <a:rPr lang="en-US" dirty="0" smtClean="0"/>
              <a:t>Position of centromere on chromosome not fixed , but shows variations ………</a:t>
            </a:r>
          </a:p>
          <a:p>
            <a:pPr algn="just"/>
            <a:r>
              <a:rPr lang="en-US" dirty="0" smtClean="0"/>
              <a:t>The </a:t>
            </a:r>
            <a:r>
              <a:rPr lang="en-US" u="sng" dirty="0" smtClean="0">
                <a:solidFill>
                  <a:srgbClr val="00B050"/>
                </a:solidFill>
              </a:rPr>
              <a:t>position of centromere will determine shape of chromosome</a:t>
            </a:r>
            <a:r>
              <a:rPr lang="en-US" dirty="0" smtClean="0"/>
              <a:t>……..</a:t>
            </a:r>
          </a:p>
          <a:p>
            <a:pPr algn="just"/>
            <a:r>
              <a:rPr lang="en-US" dirty="0" smtClean="0"/>
              <a:t>Based on the position of the centromere </a:t>
            </a:r>
            <a:r>
              <a:rPr lang="en-US" b="1" dirty="0" smtClean="0">
                <a:solidFill>
                  <a:srgbClr val="FF0000"/>
                </a:solidFill>
              </a:rPr>
              <a:t>four</a:t>
            </a:r>
            <a:r>
              <a:rPr lang="en-US" dirty="0" smtClean="0">
                <a:solidFill>
                  <a:srgbClr val="FF0000"/>
                </a:solidFill>
              </a:rPr>
              <a:t> </a:t>
            </a:r>
            <a:r>
              <a:rPr lang="en-US" dirty="0" smtClean="0"/>
              <a:t>types of chromosome have been </a:t>
            </a:r>
            <a:r>
              <a:rPr lang="en-US" dirty="0" smtClean="0"/>
              <a:t>recognized………</a:t>
            </a:r>
            <a:endParaRPr lang="en-US" dirty="0"/>
          </a:p>
        </p:txBody>
      </p:sp>
      <p:pic>
        <p:nvPicPr>
          <p:cNvPr id="13314" name="Picture 2" descr="C:\Users\Bilal Khan\Desktop\images 7.jpg"/>
          <p:cNvPicPr>
            <a:picLocks noChangeAspect="1" noChangeArrowheads="1"/>
          </p:cNvPicPr>
          <p:nvPr/>
        </p:nvPicPr>
        <p:blipFill>
          <a:blip r:embed="rId2"/>
          <a:srcRect/>
          <a:stretch>
            <a:fillRect/>
          </a:stretch>
        </p:blipFill>
        <p:spPr bwMode="auto">
          <a:xfrm>
            <a:off x="6858000" y="0"/>
            <a:ext cx="2286000" cy="6858000"/>
          </a:xfrm>
          <a:prstGeom prst="rect">
            <a:avLst/>
          </a:prstGeom>
          <a:noFill/>
        </p:spPr>
      </p:pic>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CHROMOSOME TYPES</a:t>
            </a:r>
            <a:endParaRPr lang="en-US" dirty="0"/>
          </a:p>
        </p:txBody>
      </p:sp>
      <p:sp>
        <p:nvSpPr>
          <p:cNvPr id="3" name="Content Placeholder 2"/>
          <p:cNvSpPr>
            <a:spLocks noGrp="1"/>
          </p:cNvSpPr>
          <p:nvPr>
            <p:ph idx="1"/>
          </p:nvPr>
        </p:nvSpPr>
        <p:spPr/>
        <p:txBody>
          <a:bodyPr>
            <a:normAutofit/>
          </a:bodyPr>
          <a:lstStyle/>
          <a:p>
            <a:pPr algn="just"/>
            <a:r>
              <a:rPr lang="en-US" dirty="0" smtClean="0">
                <a:solidFill>
                  <a:schemeClr val="accent1">
                    <a:lumMod val="75000"/>
                  </a:schemeClr>
                </a:solidFill>
              </a:rPr>
              <a:t>Metacentric : </a:t>
            </a:r>
            <a:r>
              <a:rPr lang="en-US" dirty="0" smtClean="0"/>
              <a:t>These are X-shaped </a:t>
            </a:r>
            <a:r>
              <a:rPr lang="en-US" b="1" dirty="0" smtClean="0"/>
              <a:t>chromosomes</a:t>
            </a:r>
            <a:r>
              <a:rPr lang="en-US" dirty="0" smtClean="0"/>
              <a:t>, with the centromere in the </a:t>
            </a:r>
            <a:r>
              <a:rPr lang="en-US" b="1" dirty="0" smtClean="0">
                <a:solidFill>
                  <a:srgbClr val="FF0000"/>
                </a:solidFill>
              </a:rPr>
              <a:t>middle</a:t>
            </a:r>
            <a:r>
              <a:rPr lang="en-US" dirty="0" smtClean="0">
                <a:solidFill>
                  <a:srgbClr val="FF0000"/>
                </a:solidFill>
              </a:rPr>
              <a:t> </a:t>
            </a:r>
            <a:r>
              <a:rPr lang="en-US" dirty="0" smtClean="0"/>
              <a:t>so that the two arms of the </a:t>
            </a:r>
            <a:r>
              <a:rPr lang="en-US" b="1" dirty="0" smtClean="0"/>
              <a:t>chromosomes</a:t>
            </a:r>
            <a:r>
              <a:rPr lang="en-US" dirty="0" smtClean="0"/>
              <a:t> are almost </a:t>
            </a:r>
            <a:r>
              <a:rPr lang="en-US" b="1" dirty="0" smtClean="0">
                <a:solidFill>
                  <a:srgbClr val="FF0000"/>
                </a:solidFill>
              </a:rPr>
              <a:t>equal</a:t>
            </a:r>
            <a:r>
              <a:rPr lang="en-US" dirty="0" smtClean="0"/>
              <a:t>. </a:t>
            </a:r>
          </a:p>
          <a:p>
            <a:pPr algn="just"/>
            <a:r>
              <a:rPr lang="en-US" dirty="0" smtClean="0"/>
              <a:t>A </a:t>
            </a:r>
            <a:r>
              <a:rPr lang="en-US" b="1" dirty="0" smtClean="0"/>
              <a:t>chromosome</a:t>
            </a:r>
            <a:r>
              <a:rPr lang="en-US" dirty="0" smtClean="0"/>
              <a:t> is </a:t>
            </a:r>
            <a:r>
              <a:rPr lang="en-US" b="1" dirty="0" smtClean="0"/>
              <a:t>metacentric</a:t>
            </a:r>
            <a:r>
              <a:rPr lang="en-US" dirty="0" smtClean="0"/>
              <a:t> if its two arms are roughly equal in length………….</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CHROMOSOME TYPES</a:t>
            </a:r>
            <a:endParaRPr lang="en-US" dirty="0"/>
          </a:p>
        </p:txBody>
      </p:sp>
      <p:sp>
        <p:nvSpPr>
          <p:cNvPr id="3" name="Content Placeholder 2"/>
          <p:cNvSpPr>
            <a:spLocks noGrp="1"/>
          </p:cNvSpPr>
          <p:nvPr>
            <p:ph idx="1"/>
          </p:nvPr>
        </p:nvSpPr>
        <p:spPr>
          <a:xfrm>
            <a:off x="457200" y="1905000"/>
            <a:ext cx="4953000" cy="4549808"/>
          </a:xfrm>
        </p:spPr>
        <p:txBody>
          <a:bodyPr>
            <a:normAutofit/>
          </a:bodyPr>
          <a:lstStyle/>
          <a:p>
            <a:pPr algn="just"/>
            <a:r>
              <a:rPr lang="en-US" sz="3200" dirty="0" smtClean="0">
                <a:solidFill>
                  <a:schemeClr val="accent1">
                    <a:lumMod val="75000"/>
                  </a:schemeClr>
                </a:solidFill>
              </a:rPr>
              <a:t>Sub </a:t>
            </a:r>
            <a:r>
              <a:rPr lang="en-US" sz="3200" dirty="0" err="1" smtClean="0">
                <a:solidFill>
                  <a:schemeClr val="accent1">
                    <a:lumMod val="75000"/>
                  </a:schemeClr>
                </a:solidFill>
              </a:rPr>
              <a:t>metacentric</a:t>
            </a:r>
            <a:r>
              <a:rPr lang="en-US" sz="3200" dirty="0" smtClean="0">
                <a:solidFill>
                  <a:schemeClr val="accent1">
                    <a:lumMod val="75000"/>
                  </a:schemeClr>
                </a:solidFill>
              </a:rPr>
              <a:t>: </a:t>
            </a:r>
            <a:r>
              <a:rPr lang="en-US" sz="3200" dirty="0" smtClean="0"/>
              <a:t>a chromosome with the </a:t>
            </a:r>
            <a:r>
              <a:rPr lang="en-US" sz="3200" dirty="0" err="1" smtClean="0"/>
              <a:t>centromere</a:t>
            </a:r>
            <a:r>
              <a:rPr lang="en-US" sz="3200" dirty="0" smtClean="0"/>
              <a:t> sub median in position so that it divides the chromosome into two arms of </a:t>
            </a:r>
            <a:r>
              <a:rPr lang="en-US" sz="3200" b="1" dirty="0" smtClean="0">
                <a:solidFill>
                  <a:srgbClr val="FF0000"/>
                </a:solidFill>
              </a:rPr>
              <a:t>strikingly unequal </a:t>
            </a:r>
            <a:r>
              <a:rPr lang="en-US" sz="3200" dirty="0" smtClean="0"/>
              <a:t>length……</a:t>
            </a:r>
          </a:p>
        </p:txBody>
      </p:sp>
      <p:pic>
        <p:nvPicPr>
          <p:cNvPr id="11266" name="Picture 2" descr="C:\Users\Bilal Khan\Desktop\17920143-3d-render-illustration-of-X-and-Y-chromosomes-Stock-Illustration.jpg"/>
          <p:cNvPicPr>
            <a:picLocks noChangeAspect="1" noChangeArrowheads="1"/>
          </p:cNvPicPr>
          <p:nvPr/>
        </p:nvPicPr>
        <p:blipFill>
          <a:blip r:embed="rId2"/>
          <a:srcRect/>
          <a:stretch>
            <a:fillRect/>
          </a:stretch>
        </p:blipFill>
        <p:spPr bwMode="auto">
          <a:xfrm>
            <a:off x="5867400" y="1371600"/>
            <a:ext cx="3276600" cy="5486400"/>
          </a:xfrm>
          <a:prstGeom prst="rect">
            <a:avLst/>
          </a:prstGeom>
          <a:noFill/>
        </p:spPr>
      </p:pic>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CHROMOSOME TYPES</a:t>
            </a:r>
            <a:endParaRPr lang="en-US" dirty="0"/>
          </a:p>
        </p:txBody>
      </p:sp>
      <p:sp>
        <p:nvSpPr>
          <p:cNvPr id="3" name="Content Placeholder 2"/>
          <p:cNvSpPr>
            <a:spLocks noGrp="1"/>
          </p:cNvSpPr>
          <p:nvPr>
            <p:ph idx="1"/>
          </p:nvPr>
        </p:nvSpPr>
        <p:spPr/>
        <p:txBody>
          <a:bodyPr/>
          <a:lstStyle/>
          <a:p>
            <a:pPr marL="0" indent="0" algn="ctr">
              <a:buNone/>
            </a:pPr>
            <a:r>
              <a:rPr lang="en-US" dirty="0" smtClean="0">
                <a:solidFill>
                  <a:schemeClr val="accent1">
                    <a:lumMod val="75000"/>
                  </a:schemeClr>
                </a:solidFill>
              </a:rPr>
              <a:t>Telocentric: </a:t>
            </a:r>
            <a:endParaRPr lang="en-US" dirty="0" smtClean="0">
              <a:solidFill>
                <a:schemeClr val="accent1">
                  <a:lumMod val="75000"/>
                </a:schemeClr>
              </a:solidFill>
            </a:endParaRPr>
          </a:p>
          <a:p>
            <a:pPr algn="just"/>
            <a:r>
              <a:rPr lang="en-US" dirty="0" smtClean="0"/>
              <a:t>a </a:t>
            </a:r>
            <a:r>
              <a:rPr lang="en-US" dirty="0" smtClean="0"/>
              <a:t>chromosome with a </a:t>
            </a:r>
            <a:r>
              <a:rPr lang="en-US" b="1" dirty="0" smtClean="0">
                <a:solidFill>
                  <a:srgbClr val="FF0000"/>
                </a:solidFill>
              </a:rPr>
              <a:t>terminal</a:t>
            </a:r>
            <a:r>
              <a:rPr lang="en-US" dirty="0" smtClean="0">
                <a:solidFill>
                  <a:srgbClr val="FF0000"/>
                </a:solidFill>
              </a:rPr>
              <a:t> </a:t>
            </a:r>
            <a:r>
              <a:rPr lang="en-US" dirty="0" smtClean="0"/>
              <a:t>centromere; such chromosomes in humans are unstable and arise by misdivision or breakage near the centromere and are usually eliminated within a few cell divisions.</a:t>
            </a:r>
          </a:p>
          <a:p>
            <a:pPr algn="just"/>
            <a:r>
              <a:rPr lang="en-US" u="sng" dirty="0" smtClean="0">
                <a:solidFill>
                  <a:srgbClr val="00B050"/>
                </a:solidFill>
              </a:rPr>
              <a:t>Humans do not possess </a:t>
            </a:r>
            <a:r>
              <a:rPr lang="en-US" u="sng" dirty="0" err="1" smtClean="0">
                <a:solidFill>
                  <a:srgbClr val="00B050"/>
                </a:solidFill>
              </a:rPr>
              <a:t>telocentric</a:t>
            </a:r>
            <a:r>
              <a:rPr lang="en-US" u="sng" dirty="0" smtClean="0">
                <a:solidFill>
                  <a:srgbClr val="00B050"/>
                </a:solidFill>
              </a:rPr>
              <a:t> chromosomes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CHROMOSOME TYPES</a:t>
            </a:r>
            <a:endParaRPr lang="en-US" dirty="0"/>
          </a:p>
        </p:txBody>
      </p:sp>
      <p:sp>
        <p:nvSpPr>
          <p:cNvPr id="3" name="Content Placeholder 2"/>
          <p:cNvSpPr>
            <a:spLocks noGrp="1"/>
          </p:cNvSpPr>
          <p:nvPr>
            <p:ph idx="1"/>
          </p:nvPr>
        </p:nvSpPr>
        <p:spPr>
          <a:xfrm>
            <a:off x="457200" y="1828800"/>
            <a:ext cx="4648200" cy="4626008"/>
          </a:xfrm>
        </p:spPr>
        <p:txBody>
          <a:bodyPr>
            <a:normAutofit/>
          </a:bodyPr>
          <a:lstStyle/>
          <a:p>
            <a:r>
              <a:rPr lang="en-US" dirty="0" err="1" smtClean="0">
                <a:solidFill>
                  <a:schemeClr val="accent1">
                    <a:lumMod val="75000"/>
                  </a:schemeClr>
                </a:solidFill>
              </a:rPr>
              <a:t>Acrocentric</a:t>
            </a:r>
            <a:r>
              <a:rPr lang="en-US" dirty="0" smtClean="0">
                <a:solidFill>
                  <a:schemeClr val="accent1">
                    <a:lumMod val="75000"/>
                  </a:schemeClr>
                </a:solidFill>
              </a:rPr>
              <a:t> or sub – </a:t>
            </a:r>
            <a:r>
              <a:rPr lang="en-US" dirty="0" err="1" smtClean="0">
                <a:solidFill>
                  <a:schemeClr val="accent1">
                    <a:lumMod val="75000"/>
                  </a:schemeClr>
                </a:solidFill>
              </a:rPr>
              <a:t>telocentric</a:t>
            </a:r>
            <a:r>
              <a:rPr lang="en-US" dirty="0" smtClean="0">
                <a:solidFill>
                  <a:schemeClr val="accent1">
                    <a:lumMod val="75000"/>
                  </a:schemeClr>
                </a:solidFill>
              </a:rPr>
              <a:t>: </a:t>
            </a:r>
            <a:r>
              <a:rPr lang="en-US" dirty="0" smtClean="0"/>
              <a:t>A </a:t>
            </a:r>
            <a:r>
              <a:rPr lang="en-US" b="1" dirty="0" smtClean="0"/>
              <a:t>chromosome</a:t>
            </a:r>
            <a:r>
              <a:rPr lang="en-US" dirty="0" smtClean="0"/>
              <a:t> in which the </a:t>
            </a:r>
            <a:r>
              <a:rPr lang="en-US" dirty="0" err="1" smtClean="0"/>
              <a:t>centromere</a:t>
            </a:r>
            <a:r>
              <a:rPr lang="en-US" dirty="0" smtClean="0"/>
              <a:t> is located </a:t>
            </a:r>
            <a:r>
              <a:rPr lang="en-US" b="1" dirty="0" smtClean="0">
                <a:solidFill>
                  <a:srgbClr val="FF0000"/>
                </a:solidFill>
              </a:rPr>
              <a:t>quite near </a:t>
            </a:r>
            <a:r>
              <a:rPr lang="en-US" dirty="0" smtClean="0"/>
              <a:t>one end of the </a:t>
            </a:r>
            <a:r>
              <a:rPr lang="en-US" b="1" dirty="0" smtClean="0"/>
              <a:t>chromosome</a:t>
            </a:r>
            <a:r>
              <a:rPr lang="en-US" dirty="0" smtClean="0"/>
              <a:t>. Humans normally have five pairs of </a:t>
            </a:r>
            <a:r>
              <a:rPr lang="en-US" b="1" dirty="0" err="1" smtClean="0"/>
              <a:t>acrocentric</a:t>
            </a:r>
            <a:r>
              <a:rPr lang="en-US" b="1" dirty="0" smtClean="0"/>
              <a:t> chromosomes</a:t>
            </a:r>
            <a:r>
              <a:rPr lang="en-US" dirty="0" smtClean="0"/>
              <a:t>.</a:t>
            </a:r>
            <a:endParaRPr lang="en-US" dirty="0">
              <a:solidFill>
                <a:schemeClr val="accent1">
                  <a:lumMod val="75000"/>
                </a:schemeClr>
              </a:solidFill>
            </a:endParaRPr>
          </a:p>
        </p:txBody>
      </p:sp>
      <p:pic>
        <p:nvPicPr>
          <p:cNvPr id="5122" name="Picture 2" descr="C:\Users\Bilal Khan\Desktop\images.jpg"/>
          <p:cNvPicPr>
            <a:picLocks noChangeAspect="1" noChangeArrowheads="1"/>
          </p:cNvPicPr>
          <p:nvPr/>
        </p:nvPicPr>
        <p:blipFill>
          <a:blip r:embed="rId2"/>
          <a:srcRect/>
          <a:stretch>
            <a:fillRect/>
          </a:stretch>
        </p:blipFill>
        <p:spPr bwMode="auto">
          <a:xfrm>
            <a:off x="5029200" y="1371600"/>
            <a:ext cx="4114800" cy="5486400"/>
          </a:xfrm>
          <a:prstGeom prst="rect">
            <a:avLst/>
          </a:prstGeom>
          <a:noFill/>
        </p:spPr>
      </p:pic>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CHROMOSOME TYPES</a:t>
            </a:r>
            <a:endParaRPr lang="en-US" dirty="0"/>
          </a:p>
        </p:txBody>
      </p:sp>
      <p:pic>
        <p:nvPicPr>
          <p:cNvPr id="4098" name="Picture 2" descr="C:\Users\Bilal Khan\Desktop\images.jpg"/>
          <p:cNvPicPr>
            <a:picLocks noGrp="1" noChangeAspect="1" noChangeArrowheads="1"/>
          </p:cNvPicPr>
          <p:nvPr>
            <p:ph idx="1"/>
          </p:nvPr>
        </p:nvPicPr>
        <p:blipFill>
          <a:blip r:embed="rId2"/>
          <a:stretch>
            <a:fillRect/>
          </a:stretch>
        </p:blipFill>
        <p:spPr bwMode="auto">
          <a:xfrm>
            <a:off x="1066800" y="1447800"/>
            <a:ext cx="7138867" cy="3962399"/>
          </a:xfrm>
          <a:prstGeom prst="rect">
            <a:avLst/>
          </a:prstGeom>
          <a:noFill/>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50"/>
                </a:solidFill>
              </a:rPr>
              <a:t>CHROMOSOME</a:t>
            </a:r>
            <a:r>
              <a:rPr lang="en-US" dirty="0" smtClean="0"/>
              <a:t> TYPES</a:t>
            </a:r>
            <a:endParaRPr lang="en-US" dirty="0"/>
          </a:p>
        </p:txBody>
      </p:sp>
      <p:sp>
        <p:nvSpPr>
          <p:cNvPr id="3" name="Content Placeholder 2"/>
          <p:cNvSpPr>
            <a:spLocks noGrp="1"/>
          </p:cNvSpPr>
          <p:nvPr>
            <p:ph idx="1"/>
          </p:nvPr>
        </p:nvSpPr>
        <p:spPr>
          <a:xfrm>
            <a:off x="457200" y="1905000"/>
            <a:ext cx="5943600" cy="4549808"/>
          </a:xfrm>
        </p:spPr>
        <p:txBody>
          <a:bodyPr>
            <a:normAutofit fontScale="92500"/>
          </a:bodyPr>
          <a:lstStyle/>
          <a:p>
            <a:r>
              <a:rPr lang="en-US" dirty="0" smtClean="0">
                <a:solidFill>
                  <a:schemeClr val="accent1">
                    <a:lumMod val="75000"/>
                  </a:schemeClr>
                </a:solidFill>
              </a:rPr>
              <a:t>On the basis of types of cells : </a:t>
            </a:r>
            <a:r>
              <a:rPr lang="en-US" dirty="0" smtClean="0"/>
              <a:t>There are two types of chromosomes ……..</a:t>
            </a:r>
          </a:p>
          <a:p>
            <a:r>
              <a:rPr lang="en-US" dirty="0" smtClean="0">
                <a:solidFill>
                  <a:schemeClr val="accent1">
                    <a:lumMod val="75000"/>
                  </a:schemeClr>
                </a:solidFill>
              </a:rPr>
              <a:t>Sex chromosome: </a:t>
            </a:r>
            <a:r>
              <a:rPr lang="en-US" dirty="0" smtClean="0"/>
              <a:t>Sex chromosomes are those that are needed for determining sex or gender of an individual….</a:t>
            </a:r>
          </a:p>
          <a:p>
            <a:r>
              <a:rPr lang="en-US" dirty="0" smtClean="0">
                <a:solidFill>
                  <a:schemeClr val="accent1">
                    <a:lumMod val="75000"/>
                  </a:schemeClr>
                </a:solidFill>
              </a:rPr>
              <a:t>Types of sex chromosomes: </a:t>
            </a:r>
            <a:r>
              <a:rPr lang="en-US" dirty="0" smtClean="0"/>
              <a:t>Types of sex chromosomes are……….. </a:t>
            </a:r>
          </a:p>
        </p:txBody>
      </p:sp>
      <p:pic>
        <p:nvPicPr>
          <p:cNvPr id="7170" name="Picture 2" descr="C:\Users\Bilal Khan\Desktop\OPPP.jpg"/>
          <p:cNvPicPr>
            <a:picLocks noChangeAspect="1" noChangeArrowheads="1"/>
          </p:cNvPicPr>
          <p:nvPr/>
        </p:nvPicPr>
        <p:blipFill>
          <a:blip r:embed="rId2"/>
          <a:srcRect/>
          <a:stretch>
            <a:fillRect/>
          </a:stretch>
        </p:blipFill>
        <p:spPr bwMode="auto">
          <a:xfrm>
            <a:off x="6629401" y="0"/>
            <a:ext cx="25146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SEX CHROMOSOME</a:t>
            </a:r>
            <a:endParaRPr lang="en-US" dirty="0"/>
          </a:p>
        </p:txBody>
      </p:sp>
      <p:sp>
        <p:nvSpPr>
          <p:cNvPr id="3" name="Content Placeholder 2"/>
          <p:cNvSpPr>
            <a:spLocks noGrp="1"/>
          </p:cNvSpPr>
          <p:nvPr>
            <p:ph idx="1"/>
          </p:nvPr>
        </p:nvSpPr>
        <p:spPr>
          <a:xfrm>
            <a:off x="2743200" y="1752600"/>
            <a:ext cx="6400800" cy="4702208"/>
          </a:xfrm>
        </p:spPr>
        <p:txBody>
          <a:bodyPr>
            <a:normAutofit fontScale="92500" lnSpcReduction="20000"/>
          </a:bodyPr>
          <a:lstStyle/>
          <a:p>
            <a:r>
              <a:rPr lang="en-US" b="1" dirty="0" smtClean="0">
                <a:solidFill>
                  <a:schemeClr val="accent1">
                    <a:lumMod val="75000"/>
                  </a:schemeClr>
                </a:solidFill>
              </a:rPr>
              <a:t>W chromosome </a:t>
            </a:r>
            <a:r>
              <a:rPr lang="en-US" dirty="0" smtClean="0"/>
              <a:t>sex chromosome in animals such </a:t>
            </a:r>
            <a:r>
              <a:rPr lang="en-US" dirty="0" smtClean="0">
                <a:solidFill>
                  <a:srgbClr val="FF0000"/>
                </a:solidFill>
              </a:rPr>
              <a:t>as poultry </a:t>
            </a:r>
            <a:r>
              <a:rPr lang="en-US" dirty="0" smtClean="0"/>
              <a:t>in which the female is the heterogametic state, the </a:t>
            </a:r>
            <a:r>
              <a:rPr lang="en-US" dirty="0" smtClean="0">
                <a:solidFill>
                  <a:srgbClr val="FF0000"/>
                </a:solidFill>
              </a:rPr>
              <a:t>male has the ZZ </a:t>
            </a:r>
            <a:r>
              <a:rPr lang="en-US" dirty="0" smtClean="0"/>
              <a:t>genotype and the female the ZW genotype.</a:t>
            </a:r>
          </a:p>
          <a:p>
            <a:r>
              <a:rPr lang="en-US" b="1" dirty="0" smtClean="0">
                <a:solidFill>
                  <a:schemeClr val="accent1">
                    <a:lumMod val="75000"/>
                  </a:schemeClr>
                </a:solidFill>
              </a:rPr>
              <a:t>X chromosome </a:t>
            </a:r>
            <a:r>
              <a:rPr lang="en-US" dirty="0" smtClean="0"/>
              <a:t>the female sex chromosome, being carried by half the male gametes and all female gametes; female diploid cells have two X chromosomes, the male has the XY genotype.</a:t>
            </a:r>
          </a:p>
        </p:txBody>
      </p:sp>
      <p:pic>
        <p:nvPicPr>
          <p:cNvPr id="8194" name="Picture 2" descr="C:\Users\Bilal Khan\Desktop\images 3.jpg"/>
          <p:cNvPicPr>
            <a:picLocks noChangeAspect="1" noChangeArrowheads="1"/>
          </p:cNvPicPr>
          <p:nvPr/>
        </p:nvPicPr>
        <p:blipFill>
          <a:blip r:embed="rId2"/>
          <a:srcRect/>
          <a:stretch>
            <a:fillRect/>
          </a:stretch>
        </p:blipFill>
        <p:spPr bwMode="auto">
          <a:xfrm>
            <a:off x="-25924" y="1524000"/>
            <a:ext cx="2873899" cy="5334000"/>
          </a:xfrm>
          <a:prstGeom prst="rect">
            <a:avLst/>
          </a:prstGeom>
          <a:noFill/>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SEX CHROMOSOME</a:t>
            </a:r>
            <a:endParaRPr lang="en-US" dirty="0"/>
          </a:p>
        </p:txBody>
      </p:sp>
      <p:sp>
        <p:nvSpPr>
          <p:cNvPr id="3" name="Content Placeholder 2"/>
          <p:cNvSpPr>
            <a:spLocks noGrp="1"/>
          </p:cNvSpPr>
          <p:nvPr>
            <p:ph idx="1"/>
          </p:nvPr>
        </p:nvSpPr>
        <p:spPr>
          <a:xfrm>
            <a:off x="457200" y="1752600"/>
            <a:ext cx="5715000" cy="4702208"/>
          </a:xfrm>
        </p:spPr>
        <p:txBody>
          <a:bodyPr>
            <a:normAutofit fontScale="85000" lnSpcReduction="10000"/>
          </a:bodyPr>
          <a:lstStyle/>
          <a:p>
            <a:r>
              <a:rPr lang="en-US" b="1" dirty="0" smtClean="0">
                <a:solidFill>
                  <a:schemeClr val="accent1">
                    <a:lumMod val="75000"/>
                  </a:schemeClr>
                </a:solidFill>
              </a:rPr>
              <a:t>Y chromosome </a:t>
            </a:r>
            <a:r>
              <a:rPr lang="en-US" dirty="0" smtClean="0"/>
              <a:t>the male sex chromosome, being carried by half the male gametes and none of the female gametes; male diploid cells have an X and a Y chromosome; females carry the XX genotype.</a:t>
            </a:r>
          </a:p>
          <a:p>
            <a:r>
              <a:rPr lang="en-US" b="1" dirty="0" smtClean="0">
                <a:solidFill>
                  <a:schemeClr val="accent1">
                    <a:lumMod val="75000"/>
                  </a:schemeClr>
                </a:solidFill>
              </a:rPr>
              <a:t>Z chromosome </a:t>
            </a:r>
            <a:r>
              <a:rPr lang="en-US" dirty="0" smtClean="0"/>
              <a:t>sex chromosome in animals, such as poultry, in which the female is the heterogametic sex; the male has the ZZ genotype and the female the ZW genotype.</a:t>
            </a:r>
          </a:p>
          <a:p>
            <a:endParaRPr lang="en-US" dirty="0"/>
          </a:p>
        </p:txBody>
      </p:sp>
      <p:pic>
        <p:nvPicPr>
          <p:cNvPr id="10242" name="Picture 2" descr="C:\Users\Bilal Khan\Desktop\UUU.jpg"/>
          <p:cNvPicPr>
            <a:picLocks noChangeAspect="1" noChangeArrowheads="1"/>
          </p:cNvPicPr>
          <p:nvPr/>
        </p:nvPicPr>
        <p:blipFill>
          <a:blip r:embed="rId2"/>
          <a:srcRect/>
          <a:stretch>
            <a:fillRect/>
          </a:stretch>
        </p:blipFill>
        <p:spPr bwMode="auto">
          <a:xfrm>
            <a:off x="6096000" y="1371600"/>
            <a:ext cx="3048000" cy="5486400"/>
          </a:xfrm>
          <a:prstGeom prst="rect">
            <a:avLst/>
          </a:prstGeom>
          <a:noFill/>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CHROMOSOME</a:t>
            </a:r>
            <a:endParaRPr lang="en-US" dirty="0"/>
          </a:p>
        </p:txBody>
      </p:sp>
      <p:sp>
        <p:nvSpPr>
          <p:cNvPr id="3" name="Content Placeholder 2"/>
          <p:cNvSpPr>
            <a:spLocks noGrp="1"/>
          </p:cNvSpPr>
          <p:nvPr>
            <p:ph idx="1"/>
          </p:nvPr>
        </p:nvSpPr>
        <p:spPr>
          <a:xfrm>
            <a:off x="457200" y="1905000"/>
            <a:ext cx="4419600" cy="4549808"/>
          </a:xfrm>
        </p:spPr>
        <p:txBody>
          <a:bodyPr/>
          <a:lstStyle/>
          <a:p>
            <a:r>
              <a:rPr lang="en-US" dirty="0" smtClean="0">
                <a:solidFill>
                  <a:schemeClr val="accent1">
                    <a:lumMod val="75000"/>
                  </a:schemeClr>
                </a:solidFill>
              </a:rPr>
              <a:t>DEFINITION : </a:t>
            </a:r>
            <a:r>
              <a:rPr lang="en-US" dirty="0" smtClean="0"/>
              <a:t>A thread-like structure of </a:t>
            </a:r>
            <a:r>
              <a:rPr lang="en-US" b="1" dirty="0" smtClean="0">
                <a:solidFill>
                  <a:srgbClr val="FFFF00"/>
                </a:solidFill>
              </a:rPr>
              <a:t>nucleic acids </a:t>
            </a:r>
            <a:r>
              <a:rPr lang="en-US" dirty="0" smtClean="0"/>
              <a:t>and </a:t>
            </a:r>
            <a:r>
              <a:rPr lang="en-US" b="1" dirty="0" smtClean="0">
                <a:solidFill>
                  <a:srgbClr val="FFFF00"/>
                </a:solidFill>
              </a:rPr>
              <a:t>protein</a:t>
            </a:r>
            <a:r>
              <a:rPr lang="en-US" dirty="0" smtClean="0"/>
              <a:t> found in the nucleus of most living cells, carrying genetic information in the form of genes.</a:t>
            </a:r>
          </a:p>
          <a:p>
            <a:endParaRPr lang="en-US" dirty="0" smtClean="0"/>
          </a:p>
          <a:p>
            <a:endParaRPr lang="en-US" dirty="0">
              <a:solidFill>
                <a:schemeClr val="accent1">
                  <a:lumMod val="75000"/>
                </a:schemeClr>
              </a:solidFill>
            </a:endParaRPr>
          </a:p>
        </p:txBody>
      </p:sp>
      <p:pic>
        <p:nvPicPr>
          <p:cNvPr id="2050" name="Picture 2" descr="C:\Users\Bilal Khan\Desktop\chromosomes.jpg"/>
          <p:cNvPicPr>
            <a:picLocks noChangeAspect="1" noChangeArrowheads="1"/>
          </p:cNvPicPr>
          <p:nvPr/>
        </p:nvPicPr>
        <p:blipFill>
          <a:blip r:embed="rId2"/>
          <a:srcRect/>
          <a:stretch>
            <a:fillRect/>
          </a:stretch>
        </p:blipFill>
        <p:spPr bwMode="auto">
          <a:xfrm>
            <a:off x="4953000" y="1676400"/>
            <a:ext cx="4191000" cy="5181600"/>
          </a:xfrm>
          <a:prstGeom prst="rect">
            <a:avLst/>
          </a:prstGeom>
          <a:noFill/>
        </p:spPr>
      </p:pic>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TYPES</a:t>
            </a:r>
            <a:endParaRPr lang="en-US" dirty="0"/>
          </a:p>
        </p:txBody>
      </p:sp>
      <p:sp>
        <p:nvSpPr>
          <p:cNvPr id="3" name="Content Placeholder 2"/>
          <p:cNvSpPr>
            <a:spLocks noGrp="1"/>
          </p:cNvSpPr>
          <p:nvPr>
            <p:ph idx="1"/>
          </p:nvPr>
        </p:nvSpPr>
        <p:spPr/>
        <p:txBody>
          <a:bodyPr/>
          <a:lstStyle/>
          <a:p>
            <a:r>
              <a:rPr lang="en-US" dirty="0" err="1" smtClean="0">
                <a:solidFill>
                  <a:schemeClr val="accent1">
                    <a:lumMod val="75000"/>
                  </a:schemeClr>
                </a:solidFill>
              </a:rPr>
              <a:t>Autosomal</a:t>
            </a:r>
            <a:r>
              <a:rPr lang="en-US" dirty="0" smtClean="0">
                <a:solidFill>
                  <a:schemeClr val="accent1">
                    <a:lumMod val="75000"/>
                  </a:schemeClr>
                </a:solidFill>
              </a:rPr>
              <a:t> chromosome: </a:t>
            </a:r>
            <a:r>
              <a:rPr lang="en-US" dirty="0" err="1" smtClean="0"/>
              <a:t>Autosomes</a:t>
            </a:r>
            <a:r>
              <a:rPr lang="en-US" dirty="0" smtClean="0"/>
              <a:t> are all the rest of the chromosomes that are not needed for sex determination</a:t>
            </a:r>
            <a:endParaRPr lang="en-US" dirty="0">
              <a:solidFill>
                <a:schemeClr val="accent1">
                  <a:lumMod val="75000"/>
                </a:schemeClr>
              </a:solidFill>
            </a:endParaRPr>
          </a:p>
        </p:txBody>
      </p:sp>
      <p:sp>
        <p:nvSpPr>
          <p:cNvPr id="4" name="Rectangle 3"/>
          <p:cNvSpPr/>
          <p:nvPr/>
        </p:nvSpPr>
        <p:spPr>
          <a:xfrm>
            <a:off x="609600" y="2514600"/>
            <a:ext cx="8534400" cy="3785652"/>
          </a:xfrm>
          <a:prstGeom prst="rect">
            <a:avLst/>
          </a:prstGeom>
        </p:spPr>
        <p:txBody>
          <a:bodyPr wrap="square">
            <a:spAutoFit/>
          </a:bodyPr>
          <a:lstStyle/>
          <a:p>
            <a:r>
              <a:rPr lang="en-US" sz="2400" dirty="0" smtClean="0"/>
              <a:t> </a:t>
            </a:r>
          </a:p>
          <a:p>
            <a:endParaRPr lang="en-US" sz="2400" dirty="0"/>
          </a:p>
          <a:p>
            <a:r>
              <a:rPr lang="en-US" sz="2400" dirty="0" smtClean="0"/>
              <a:t>You get one set of 22 </a:t>
            </a:r>
            <a:r>
              <a:rPr lang="en-US" sz="2400" dirty="0" err="1" smtClean="0"/>
              <a:t>autosomes</a:t>
            </a:r>
            <a:r>
              <a:rPr lang="en-US" sz="2400" dirty="0" smtClean="0"/>
              <a:t> from your mom and another set of 22 from your dad. It is often easier to think about our </a:t>
            </a:r>
            <a:r>
              <a:rPr lang="en-US" sz="2400" dirty="0" err="1" smtClean="0"/>
              <a:t>autosomes</a:t>
            </a:r>
            <a:r>
              <a:rPr lang="en-US" sz="2400" dirty="0" smtClean="0"/>
              <a:t> in pairs because even though we have 44 </a:t>
            </a:r>
            <a:r>
              <a:rPr lang="en-US" sz="2400" dirty="0" err="1" smtClean="0"/>
              <a:t>autosomes</a:t>
            </a:r>
            <a:r>
              <a:rPr lang="en-US" sz="2400" dirty="0" smtClean="0"/>
              <a:t>, we actually only have 22 types. We have two copies of each type of </a:t>
            </a:r>
            <a:r>
              <a:rPr lang="en-US" sz="2400" dirty="0" err="1" smtClean="0"/>
              <a:t>autosome</a:t>
            </a:r>
            <a:r>
              <a:rPr lang="en-US" sz="2400" dirty="0" smtClean="0"/>
              <a:t>, one from each parent. Two chromosomes of the same type, called </a:t>
            </a:r>
            <a:r>
              <a:rPr lang="en-US" sz="2400" b="1" dirty="0" smtClean="0"/>
              <a:t>homologous chromosomes</a:t>
            </a:r>
            <a:r>
              <a:rPr lang="en-US" sz="2400" dirty="0" smtClean="0"/>
              <a:t>, are the same size and shape and have the same genes. </a:t>
            </a: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5053095"/>
          </a:xfrm>
          <a:prstGeom prst="rect">
            <a:avLst/>
          </a:prstGeom>
          <a:noFill/>
          <a:ln w="9525">
            <a:noFill/>
            <a:miter lim="800000"/>
            <a:headEnd/>
            <a:tailEnd/>
          </a:ln>
          <a:effectLst/>
        </p:spPr>
      </p:pic>
      <p:sp>
        <p:nvSpPr>
          <p:cNvPr id="6" name="Rectangle 5"/>
          <p:cNvSpPr/>
          <p:nvPr/>
        </p:nvSpPr>
        <p:spPr>
          <a:xfrm>
            <a:off x="0" y="4800598"/>
            <a:ext cx="9144000" cy="1631216"/>
          </a:xfrm>
          <a:prstGeom prst="rect">
            <a:avLst/>
          </a:prstGeom>
        </p:spPr>
        <p:txBody>
          <a:bodyPr wrap="square">
            <a:spAutoFit/>
          </a:bodyPr>
          <a:lstStyle/>
          <a:p>
            <a:r>
              <a:rPr lang="en-US" sz="2000" dirty="0" smtClean="0">
                <a:solidFill>
                  <a:schemeClr val="accent5">
                    <a:lumMod val="50000"/>
                  </a:schemeClr>
                </a:solidFill>
              </a:rPr>
              <a:t>A picture or </a:t>
            </a:r>
            <a:r>
              <a:rPr lang="en-US" sz="2000" dirty="0" err="1" smtClean="0">
                <a:solidFill>
                  <a:schemeClr val="accent5">
                    <a:lumMod val="50000"/>
                  </a:schemeClr>
                </a:solidFill>
              </a:rPr>
              <a:t>karyogram</a:t>
            </a:r>
            <a:r>
              <a:rPr lang="en-US" sz="2000" dirty="0" smtClean="0">
                <a:solidFill>
                  <a:schemeClr val="accent5">
                    <a:lumMod val="50000"/>
                  </a:schemeClr>
                </a:solidFill>
              </a:rPr>
              <a:t> of all human chromosomes showing what each chromosome looks like. </a:t>
            </a:r>
            <a:r>
              <a:rPr lang="en-US" sz="2000" dirty="0" err="1" smtClean="0">
                <a:solidFill>
                  <a:schemeClr val="accent5">
                    <a:lumMod val="50000"/>
                  </a:schemeClr>
                </a:solidFill>
              </a:rPr>
              <a:t>Autosomes</a:t>
            </a:r>
            <a:r>
              <a:rPr lang="en-US" sz="2000" dirty="0" smtClean="0">
                <a:solidFill>
                  <a:schemeClr val="accent5">
                    <a:lumMod val="50000"/>
                  </a:schemeClr>
                </a:solidFill>
              </a:rPr>
              <a:t> are inside the red box and labeled with numbers. The sex chromosomes are outside of the red box and given the letters X and Y. (This </a:t>
            </a:r>
            <a:r>
              <a:rPr lang="en-US" sz="2000" dirty="0" err="1" smtClean="0">
                <a:solidFill>
                  <a:schemeClr val="accent5">
                    <a:lumMod val="50000"/>
                  </a:schemeClr>
                </a:solidFill>
              </a:rPr>
              <a:t>karyogram</a:t>
            </a:r>
            <a:r>
              <a:rPr lang="en-US" sz="2000" dirty="0" smtClean="0">
                <a:solidFill>
                  <a:schemeClr val="accent5">
                    <a:lumMod val="50000"/>
                  </a:schemeClr>
                </a:solidFill>
              </a:rPr>
              <a:t> is from a male because males have one X and one Y, while females have two X chromosomes.) </a:t>
            </a:r>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Some other chromosome terms</a:t>
            </a:r>
            <a:endParaRPr lang="en-US" sz="3600" dirty="0"/>
          </a:p>
        </p:txBody>
      </p:sp>
      <p:sp>
        <p:nvSpPr>
          <p:cNvPr id="3" name="Content Placeholder 2"/>
          <p:cNvSpPr>
            <a:spLocks noGrp="1"/>
          </p:cNvSpPr>
          <p:nvPr>
            <p:ph idx="1"/>
          </p:nvPr>
        </p:nvSpPr>
        <p:spPr/>
        <p:txBody>
          <a:bodyPr>
            <a:normAutofit/>
          </a:bodyPr>
          <a:lstStyle/>
          <a:p>
            <a:pPr marL="0" indent="0" algn="ctr">
              <a:buNone/>
            </a:pPr>
            <a:r>
              <a:rPr lang="en-US" b="1" dirty="0" smtClean="0">
                <a:solidFill>
                  <a:schemeClr val="accent1">
                    <a:lumMod val="75000"/>
                  </a:schemeClr>
                </a:solidFill>
              </a:rPr>
              <a:t>homologous </a:t>
            </a:r>
            <a:r>
              <a:rPr lang="en-US" b="1" dirty="0" smtClean="0">
                <a:solidFill>
                  <a:schemeClr val="accent1">
                    <a:lumMod val="75000"/>
                  </a:schemeClr>
                </a:solidFill>
              </a:rPr>
              <a:t>chromosomes: </a:t>
            </a:r>
            <a:endParaRPr lang="en-US" b="1" dirty="0" smtClean="0">
              <a:solidFill>
                <a:schemeClr val="accent1">
                  <a:lumMod val="75000"/>
                </a:schemeClr>
              </a:solidFill>
            </a:endParaRPr>
          </a:p>
          <a:p>
            <a:r>
              <a:rPr lang="en-US" dirty="0" smtClean="0"/>
              <a:t>the </a:t>
            </a:r>
            <a:r>
              <a:rPr lang="en-US" dirty="0" smtClean="0"/>
              <a:t>chromosomes of a matching pair in the diploid complement that contain alleles of specific genes.</a:t>
            </a:r>
          </a:p>
          <a:p>
            <a:endParaRPr lang="en-US" dirty="0"/>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Some other chromosome terms</a:t>
            </a:r>
            <a:endParaRPr lang="en-US" dirty="0"/>
          </a:p>
        </p:txBody>
      </p:sp>
      <p:sp>
        <p:nvSpPr>
          <p:cNvPr id="3" name="Content Placeholder 2"/>
          <p:cNvSpPr>
            <a:spLocks noGrp="1"/>
          </p:cNvSpPr>
          <p:nvPr>
            <p:ph idx="1"/>
          </p:nvPr>
        </p:nvSpPr>
        <p:spPr>
          <a:xfrm>
            <a:off x="533400" y="1676400"/>
            <a:ext cx="8229600" cy="4572000"/>
          </a:xfrm>
        </p:spPr>
        <p:txBody>
          <a:bodyPr>
            <a:normAutofit/>
          </a:bodyPr>
          <a:lstStyle/>
          <a:p>
            <a:r>
              <a:rPr lang="en-US" sz="3200" b="1" dirty="0" err="1" smtClean="0">
                <a:solidFill>
                  <a:schemeClr val="accent1">
                    <a:lumMod val="75000"/>
                  </a:schemeClr>
                </a:solidFill>
              </a:rPr>
              <a:t>lampbrush</a:t>
            </a:r>
            <a:r>
              <a:rPr lang="en-US" sz="3200" b="1" dirty="0" smtClean="0">
                <a:solidFill>
                  <a:schemeClr val="accent1">
                    <a:lumMod val="75000"/>
                  </a:schemeClr>
                </a:solidFill>
              </a:rPr>
              <a:t> chromosome: </a:t>
            </a:r>
            <a:r>
              <a:rPr lang="en-US" sz="3200" dirty="0" smtClean="0"/>
              <a:t>so named because of the bristling appearance given them by many open loops of chromatin along the extended chromosome</a:t>
            </a:r>
            <a:r>
              <a:rPr lang="en-US" sz="3200" dirty="0" smtClean="0"/>
              <a:t>. </a:t>
            </a:r>
            <a:r>
              <a:rPr lang="en-US" sz="3200" dirty="0" smtClean="0">
                <a:solidFill>
                  <a:srgbClr val="FF0000"/>
                </a:solidFill>
              </a:rPr>
              <a:t>examples</a:t>
            </a:r>
            <a:endParaRPr lang="en-US" sz="3200" dirty="0" smtClean="0">
              <a:solidFill>
                <a:srgbClr val="FF0000"/>
              </a:solidFill>
            </a:endParaRPr>
          </a:p>
          <a:p>
            <a:r>
              <a:rPr lang="en-US" sz="3200" b="1" dirty="0" smtClean="0">
                <a:solidFill>
                  <a:schemeClr val="accent1">
                    <a:lumMod val="75000"/>
                  </a:schemeClr>
                </a:solidFill>
              </a:rPr>
              <a:t>ring chromosome:</a:t>
            </a:r>
            <a:r>
              <a:rPr lang="en-US" sz="3200" b="1" dirty="0" smtClean="0"/>
              <a:t> </a:t>
            </a:r>
            <a:r>
              <a:rPr lang="en-US" sz="3200" dirty="0" smtClean="0"/>
              <a:t>a chromosome in which both ends have been lost (deletion) and the two broken ends have reunited to form a ring-shaped figure</a:t>
            </a:r>
            <a:r>
              <a:rPr lang="en-US" sz="3200" dirty="0" smtClean="0"/>
              <a:t>. </a:t>
            </a:r>
            <a:r>
              <a:rPr lang="en-US" sz="3200" dirty="0" smtClean="0">
                <a:solidFill>
                  <a:srgbClr val="FF0000"/>
                </a:solidFill>
              </a:rPr>
              <a:t>examples</a:t>
            </a:r>
            <a:endParaRPr lang="en-US" sz="3200" dirty="0" smtClean="0">
              <a:solidFill>
                <a:srgbClr val="FF0000"/>
              </a:solidFill>
            </a:endParaRPr>
          </a:p>
          <a:p>
            <a:endParaRPr lang="en-US"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 STRUCTURE OF                   CHROMOSOME</a:t>
            </a:r>
            <a:endParaRPr lang="en-US" dirty="0"/>
          </a:p>
        </p:txBody>
      </p:sp>
      <p:pic>
        <p:nvPicPr>
          <p:cNvPr id="9218" name="Picture 2" descr="C:\Users\Bilal Khan\Desktop\ChromosomeStructure.jpg"/>
          <p:cNvPicPr>
            <a:picLocks noGrp="1" noChangeAspect="1" noChangeArrowheads="1"/>
          </p:cNvPicPr>
          <p:nvPr>
            <p:ph idx="1"/>
          </p:nvPr>
        </p:nvPicPr>
        <p:blipFill>
          <a:blip r:embed="rId2"/>
          <a:stretch>
            <a:fillRect/>
          </a:stretch>
        </p:blipFill>
        <p:spPr bwMode="auto">
          <a:xfrm>
            <a:off x="5943600" y="2895600"/>
            <a:ext cx="3012948" cy="1193292"/>
          </a:xfrm>
          <a:prstGeom prst="rect">
            <a:avLst/>
          </a:prstGeom>
          <a:noFill/>
        </p:spPr>
      </p:pic>
      <p:pic>
        <p:nvPicPr>
          <p:cNvPr id="9219" name="Picture 3" descr="C:\Users\Bilal Khan\Desktop\images R.jpg"/>
          <p:cNvPicPr>
            <a:picLocks noChangeAspect="1" noChangeArrowheads="1"/>
          </p:cNvPicPr>
          <p:nvPr/>
        </p:nvPicPr>
        <p:blipFill>
          <a:blip r:embed="rId3"/>
          <a:srcRect/>
          <a:stretch>
            <a:fillRect/>
          </a:stretch>
        </p:blipFill>
        <p:spPr bwMode="auto">
          <a:xfrm>
            <a:off x="838200" y="1295400"/>
            <a:ext cx="4419600" cy="5181600"/>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COMPOSITION</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Metallic ions : </a:t>
            </a:r>
            <a:r>
              <a:rPr lang="en-US" dirty="0" smtClean="0"/>
              <a:t>Ca, Mg, Fe ………..</a:t>
            </a:r>
          </a:p>
          <a:p>
            <a:r>
              <a:rPr lang="en-US" dirty="0" smtClean="0"/>
              <a:t>The metallic ions form linkages b/w DNA and the protein or the DNA groups – Salt linkages………..</a:t>
            </a:r>
          </a:p>
          <a:p>
            <a:r>
              <a:rPr lang="en-US" dirty="0" smtClean="0"/>
              <a:t>Traces of lipids are also present…..</a:t>
            </a:r>
            <a:endParaRPr lang="en-US" dirty="0"/>
          </a:p>
        </p:txBody>
      </p:sp>
    </p:spTree>
  </p:cSld>
  <p:clrMapOvr>
    <a:masterClrMapping/>
  </p:clrMapOvr>
  <p:transition>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 </a:t>
            </a:r>
            <a:endParaRPr lang="en-US" dirty="0"/>
          </a:p>
        </p:txBody>
      </p:sp>
      <p:sp>
        <p:nvSpPr>
          <p:cNvPr id="3" name="Content Placeholder 2"/>
          <p:cNvSpPr>
            <a:spLocks noGrp="1"/>
          </p:cNvSpPr>
          <p:nvPr>
            <p:ph idx="1"/>
          </p:nvPr>
        </p:nvSpPr>
        <p:spPr>
          <a:xfrm>
            <a:off x="381000" y="1447800"/>
            <a:ext cx="6248400" cy="5007008"/>
          </a:xfrm>
        </p:spPr>
        <p:txBody>
          <a:bodyPr>
            <a:noAutofit/>
          </a:bodyPr>
          <a:lstStyle/>
          <a:p>
            <a:r>
              <a:rPr lang="en-US" sz="2400" b="1" i="1" dirty="0" smtClean="0">
                <a:solidFill>
                  <a:schemeClr val="accent1">
                    <a:lumMod val="75000"/>
                  </a:schemeClr>
                </a:solidFill>
              </a:rPr>
              <a:t>Ultra Structure of Chromosome</a:t>
            </a:r>
            <a:r>
              <a:rPr lang="en-US" sz="2400" dirty="0" smtClean="0"/>
              <a:t/>
            </a:r>
            <a:br>
              <a:rPr lang="en-US" sz="2400" dirty="0" smtClean="0"/>
            </a:br>
            <a:r>
              <a:rPr lang="en-US" sz="2400" dirty="0" smtClean="0"/>
              <a:t>Eukaryotic chromosomes are composed of chromatin, a complex of DNA and protein and less amount of RNA.</a:t>
            </a:r>
          </a:p>
          <a:p>
            <a:r>
              <a:rPr lang="en-US" sz="2400" u="sng" dirty="0" smtClean="0">
                <a:solidFill>
                  <a:schemeClr val="accent1">
                    <a:lumMod val="75000"/>
                  </a:schemeClr>
                </a:solidFill>
              </a:rPr>
              <a:t>Deoxyribonucleic Acid (DNA)</a:t>
            </a:r>
            <a:r>
              <a:rPr lang="en-US" sz="2400" dirty="0" smtClean="0"/>
              <a:t/>
            </a:r>
            <a:br>
              <a:rPr lang="en-US" sz="2400" dirty="0" smtClean="0"/>
            </a:br>
            <a:r>
              <a:rPr lang="en-US" sz="2400" dirty="0" smtClean="0"/>
              <a:t>The DNA of a chromosome is one very long double stranded fiber, duplex which extend unbroken through the entire length of chromosome.</a:t>
            </a:r>
            <a:br>
              <a:rPr lang="en-US" sz="2400" dirty="0" smtClean="0"/>
            </a:br>
            <a:r>
              <a:rPr lang="en-US" sz="2400" dirty="0" smtClean="0"/>
              <a:t>A typical human chromosome contain about 140 million nucleotide in its DNA.</a:t>
            </a:r>
          </a:p>
          <a:p>
            <a:r>
              <a:rPr lang="en-US" sz="2000" dirty="0" smtClean="0"/>
              <a:t/>
            </a:r>
            <a:br>
              <a:rPr lang="en-US" sz="2000" dirty="0" smtClean="0"/>
            </a:br>
            <a:endParaRPr lang="en-US" sz="2000" dirty="0"/>
          </a:p>
        </p:txBody>
      </p:sp>
      <p:pic>
        <p:nvPicPr>
          <p:cNvPr id="11267" name="Picture 3" descr="C:\Users\Bilal Khan\Desktop\images.jpg"/>
          <p:cNvPicPr>
            <a:picLocks noChangeAspect="1" noChangeArrowheads="1"/>
          </p:cNvPicPr>
          <p:nvPr/>
        </p:nvPicPr>
        <p:blipFill>
          <a:blip r:embed="rId2"/>
          <a:srcRect/>
          <a:stretch>
            <a:fillRect/>
          </a:stretch>
        </p:blipFill>
        <p:spPr bwMode="auto">
          <a:xfrm>
            <a:off x="6677025" y="0"/>
            <a:ext cx="2466975"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 </a:t>
            </a:r>
            <a:endParaRPr lang="en-US" dirty="0"/>
          </a:p>
        </p:txBody>
      </p:sp>
      <p:pic>
        <p:nvPicPr>
          <p:cNvPr id="10242" name="Picture 2" descr="C:\Users\Bilal Khan\Desktop\images.jpg"/>
          <p:cNvPicPr>
            <a:picLocks noGrp="1" noChangeAspect="1" noChangeArrowheads="1"/>
          </p:cNvPicPr>
          <p:nvPr>
            <p:ph idx="1"/>
          </p:nvPr>
        </p:nvPicPr>
        <p:blipFill>
          <a:blip r:embed="rId2"/>
          <a:stretch>
            <a:fillRect/>
          </a:stretch>
        </p:blipFill>
        <p:spPr bwMode="auto">
          <a:xfrm>
            <a:off x="1981200" y="1752600"/>
            <a:ext cx="5395118" cy="385365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sp>
        <p:nvSpPr>
          <p:cNvPr id="3" name="Content Placeholder 2"/>
          <p:cNvSpPr>
            <a:spLocks noGrp="1"/>
          </p:cNvSpPr>
          <p:nvPr>
            <p:ph idx="1"/>
          </p:nvPr>
        </p:nvSpPr>
        <p:spPr>
          <a:xfrm>
            <a:off x="457200" y="1828800"/>
            <a:ext cx="5943600" cy="4626008"/>
          </a:xfrm>
        </p:spPr>
        <p:txBody>
          <a:bodyPr>
            <a:normAutofit/>
          </a:bodyPr>
          <a:lstStyle/>
          <a:p>
            <a:r>
              <a:rPr lang="en-US" sz="3200" i="1" u="sng" dirty="0" smtClean="0">
                <a:solidFill>
                  <a:schemeClr val="accent1">
                    <a:lumMod val="75000"/>
                  </a:schemeClr>
                </a:solidFill>
              </a:rPr>
              <a:t>Size</a:t>
            </a:r>
            <a:r>
              <a:rPr lang="en-US" sz="3200" dirty="0" smtClean="0"/>
              <a:t/>
            </a:r>
            <a:br>
              <a:rPr lang="en-US" sz="3200" dirty="0" smtClean="0"/>
            </a:br>
            <a:r>
              <a:rPr lang="en-US" sz="3200" dirty="0" smtClean="0"/>
              <a:t>If a strand of DNA from a single chromosome were laid out in a straight line, it would more than 7 feet long (2 meter). It is too much long to fit into a cell. In the cell, however, the DNA is coiled, thus fitting into a much smaller space.</a:t>
            </a:r>
            <a:endParaRPr lang="en-US" dirty="0"/>
          </a:p>
        </p:txBody>
      </p:sp>
      <p:pic>
        <p:nvPicPr>
          <p:cNvPr id="9218" name="Picture 2" descr="C:\Users\Bilal Khan\Desktop\index.jpg"/>
          <p:cNvPicPr>
            <a:picLocks noChangeAspect="1" noChangeArrowheads="1"/>
          </p:cNvPicPr>
          <p:nvPr/>
        </p:nvPicPr>
        <p:blipFill>
          <a:blip r:embed="rId2"/>
          <a:srcRect/>
          <a:stretch>
            <a:fillRect/>
          </a:stretch>
        </p:blipFill>
        <p:spPr bwMode="auto">
          <a:xfrm>
            <a:off x="6400801" y="0"/>
            <a:ext cx="27432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sp>
        <p:nvSpPr>
          <p:cNvPr id="3" name="Content Placeholder 2"/>
          <p:cNvSpPr>
            <a:spLocks noGrp="1"/>
          </p:cNvSpPr>
          <p:nvPr>
            <p:ph idx="1"/>
          </p:nvPr>
        </p:nvSpPr>
        <p:spPr>
          <a:xfrm>
            <a:off x="0" y="1447800"/>
            <a:ext cx="5562600" cy="3581400"/>
          </a:xfrm>
        </p:spPr>
        <p:txBody>
          <a:bodyPr>
            <a:normAutofit fontScale="92500"/>
          </a:bodyPr>
          <a:lstStyle/>
          <a:p>
            <a:r>
              <a:rPr lang="en-US" i="1" u="sng" dirty="0" err="1" smtClean="0"/>
              <a:t>Nucleosome</a:t>
            </a:r>
            <a:r>
              <a:rPr lang="en-US" dirty="0" smtClean="0"/>
              <a:t/>
            </a:r>
            <a:br>
              <a:rPr lang="en-US" dirty="0" smtClean="0"/>
            </a:br>
            <a:r>
              <a:rPr lang="en-US" dirty="0" smtClean="0"/>
              <a:t>DNA resemble a string of beads. Even 200 nucleotides, the DNA duplex is coiled around a core eight </a:t>
            </a:r>
            <a:r>
              <a:rPr lang="en-US" dirty="0" err="1" smtClean="0"/>
              <a:t>histone</a:t>
            </a:r>
            <a:r>
              <a:rPr lang="en-US" dirty="0" smtClean="0"/>
              <a:t> proteins forming a complex known as </a:t>
            </a:r>
            <a:r>
              <a:rPr lang="en-US" dirty="0" err="1" smtClean="0"/>
              <a:t>Nucleosome</a:t>
            </a:r>
            <a:r>
              <a:rPr lang="en-US" dirty="0" smtClean="0"/>
              <a:t>.</a:t>
            </a:r>
            <a:br>
              <a:rPr lang="en-US" dirty="0" smtClean="0"/>
            </a:br>
            <a:endParaRPr lang="en-US" dirty="0"/>
          </a:p>
        </p:txBody>
      </p:sp>
      <p:pic>
        <p:nvPicPr>
          <p:cNvPr id="6146" name="Picture 2" descr="C:\Users\Bilal Khan\Desktop\packaged-chromatin-fibers-400-400-31.jpg"/>
          <p:cNvPicPr>
            <a:picLocks noChangeAspect="1" noChangeArrowheads="1"/>
          </p:cNvPicPr>
          <p:nvPr/>
        </p:nvPicPr>
        <p:blipFill>
          <a:blip r:embed="rId2"/>
          <a:srcRect/>
          <a:stretch>
            <a:fillRect/>
          </a:stretch>
        </p:blipFill>
        <p:spPr bwMode="auto">
          <a:xfrm>
            <a:off x="5334000" y="1219200"/>
            <a:ext cx="3810000" cy="5638800"/>
          </a:xfrm>
          <a:prstGeom prst="rect">
            <a:avLst/>
          </a:prstGeom>
          <a:noFill/>
        </p:spPr>
      </p:pic>
      <p:pic>
        <p:nvPicPr>
          <p:cNvPr id="6147" name="Picture 3" descr="C:\Users\Bilal Khan\Desktop\histone.gif"/>
          <p:cNvPicPr>
            <a:picLocks noChangeAspect="1" noChangeArrowheads="1"/>
          </p:cNvPicPr>
          <p:nvPr/>
        </p:nvPicPr>
        <p:blipFill>
          <a:blip r:embed="rId3"/>
          <a:srcRect/>
          <a:stretch>
            <a:fillRect/>
          </a:stretch>
        </p:blipFill>
        <p:spPr bwMode="auto">
          <a:xfrm>
            <a:off x="0" y="4572000"/>
            <a:ext cx="5334000" cy="2286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a:xfrm>
            <a:off x="457200" y="1447800"/>
            <a:ext cx="5638800" cy="5007008"/>
          </a:xfrm>
        </p:spPr>
        <p:txBody>
          <a:bodyPr>
            <a:normAutofit/>
          </a:bodyPr>
          <a:lstStyle/>
          <a:p>
            <a:r>
              <a:rPr lang="en-US" dirty="0" smtClean="0">
                <a:solidFill>
                  <a:schemeClr val="accent1">
                    <a:lumMod val="75000"/>
                  </a:schemeClr>
                </a:solidFill>
              </a:rPr>
              <a:t>General appearance: </a:t>
            </a:r>
            <a:r>
              <a:rPr lang="en-US" dirty="0" smtClean="0"/>
              <a:t>A typical chromosome appears to be consist of : </a:t>
            </a:r>
          </a:p>
          <a:p>
            <a:r>
              <a:rPr lang="en-US" b="1" dirty="0" smtClean="0">
                <a:solidFill>
                  <a:schemeClr val="accent1">
                    <a:lumMod val="75000"/>
                  </a:schemeClr>
                </a:solidFill>
              </a:rPr>
              <a:t>Pellicle</a:t>
            </a:r>
            <a:r>
              <a:rPr lang="en-US" b="1" dirty="0" smtClean="0">
                <a:solidFill>
                  <a:srgbClr val="FF0000"/>
                </a:solidFill>
              </a:rPr>
              <a:t> :</a:t>
            </a:r>
            <a:r>
              <a:rPr lang="en-US" b="1" dirty="0" smtClean="0"/>
              <a:t> </a:t>
            </a:r>
            <a:r>
              <a:rPr lang="en-US" dirty="0" smtClean="0"/>
              <a:t>Each chromosome is bounded by a membrane called pellicle. It is very thin and is formed of </a:t>
            </a:r>
            <a:r>
              <a:rPr lang="en-US" b="1" dirty="0" smtClean="0">
                <a:solidFill>
                  <a:srgbClr val="FF0000"/>
                </a:solidFill>
              </a:rPr>
              <a:t>achromatic</a:t>
            </a:r>
            <a:r>
              <a:rPr lang="en-US" dirty="0" smtClean="0"/>
              <a:t> substance</a:t>
            </a:r>
          </a:p>
          <a:p>
            <a:endParaRPr lang="en-US" dirty="0" smtClean="0"/>
          </a:p>
          <a:p>
            <a:endParaRPr lang="en-US" dirty="0">
              <a:solidFill>
                <a:schemeClr val="accent1">
                  <a:lumMod val="75000"/>
                </a:schemeClr>
              </a:solidFill>
            </a:endParaRPr>
          </a:p>
        </p:txBody>
      </p:sp>
      <p:pic>
        <p:nvPicPr>
          <p:cNvPr id="12290" name="Picture 2" descr="C:\Users\Bilal Khan\Desktop\images 6.jpg"/>
          <p:cNvPicPr>
            <a:picLocks noChangeAspect="1" noChangeArrowheads="1"/>
          </p:cNvPicPr>
          <p:nvPr/>
        </p:nvPicPr>
        <p:blipFill>
          <a:blip r:embed="rId2"/>
          <a:srcRect/>
          <a:stretch>
            <a:fillRect/>
          </a:stretch>
        </p:blipFill>
        <p:spPr bwMode="auto">
          <a:xfrm>
            <a:off x="5943601" y="1219200"/>
            <a:ext cx="3200400" cy="56388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u="sng" dirty="0" smtClean="0">
                <a:solidFill>
                  <a:schemeClr val="accent1">
                    <a:lumMod val="75000"/>
                  </a:schemeClr>
                </a:solidFill>
              </a:rPr>
              <a:t>Protein</a:t>
            </a:r>
            <a:r>
              <a:rPr lang="en-US" dirty="0" smtClean="0"/>
              <a:t/>
            </a:r>
            <a:br>
              <a:rPr lang="en-US" dirty="0" smtClean="0"/>
            </a:br>
            <a:r>
              <a:rPr lang="en-US" dirty="0" smtClean="0"/>
              <a:t>Histones are positively charged proteins due to an abundance of the basic </a:t>
            </a:r>
            <a:r>
              <a:rPr lang="en-US" dirty="0" smtClean="0"/>
              <a:t>amino-acids</a:t>
            </a:r>
            <a:r>
              <a:rPr lang="en-US" dirty="0" smtClean="0"/>
              <a:t>, arginine and lysine. </a:t>
            </a:r>
            <a:endParaRPr lang="en-US" dirty="0" smtClean="0"/>
          </a:p>
          <a:p>
            <a:pPr algn="just"/>
            <a:r>
              <a:rPr lang="en-US" dirty="0" smtClean="0"/>
              <a:t>They </a:t>
            </a:r>
            <a:r>
              <a:rPr lang="en-US" dirty="0" smtClean="0"/>
              <a:t>are thus strongly attached to the negatively charged phosphate groups of the </a:t>
            </a:r>
            <a:r>
              <a:rPr lang="en-US" dirty="0" smtClean="0"/>
              <a:t>DNA.</a:t>
            </a:r>
          </a:p>
          <a:p>
            <a:pPr algn="just"/>
            <a:r>
              <a:rPr lang="en-US" dirty="0" smtClean="0"/>
              <a:t>Further </a:t>
            </a:r>
            <a:r>
              <a:rPr lang="en-US" dirty="0" smtClean="0"/>
              <a:t>coiling occurs when the string of nucleosomes wraps up into higher order coils called Super Coils.</a:t>
            </a:r>
            <a:br>
              <a:rPr lang="en-US" dirty="0" smtClean="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HISTONE PROTIENS</a:t>
            </a:r>
            <a:endParaRPr lang="en-US" dirty="0"/>
          </a:p>
        </p:txBody>
      </p:sp>
      <p:sp>
        <p:nvSpPr>
          <p:cNvPr id="3" name="Content Placeholder 2"/>
          <p:cNvSpPr>
            <a:spLocks noGrp="1"/>
          </p:cNvSpPr>
          <p:nvPr>
            <p:ph idx="1"/>
          </p:nvPr>
        </p:nvSpPr>
        <p:spPr>
          <a:xfrm>
            <a:off x="457200" y="1447800"/>
            <a:ext cx="4572000" cy="5007008"/>
          </a:xfrm>
        </p:spPr>
        <p:txBody>
          <a:bodyPr/>
          <a:lstStyle/>
          <a:p>
            <a:r>
              <a:rPr lang="en-US" dirty="0" smtClean="0"/>
              <a:t>H2A</a:t>
            </a:r>
          </a:p>
          <a:p>
            <a:r>
              <a:rPr lang="en-US" dirty="0" smtClean="0"/>
              <a:t>H2B</a:t>
            </a:r>
          </a:p>
          <a:p>
            <a:r>
              <a:rPr lang="en-US" dirty="0" smtClean="0"/>
              <a:t>H3</a:t>
            </a:r>
          </a:p>
          <a:p>
            <a:r>
              <a:rPr lang="en-US" dirty="0" smtClean="0"/>
              <a:t>H4</a:t>
            </a:r>
            <a:endParaRPr lang="en-US" dirty="0" smtClean="0"/>
          </a:p>
        </p:txBody>
      </p:sp>
      <p:pic>
        <p:nvPicPr>
          <p:cNvPr id="12290" name="Picture 2" descr="C:\Users\Bilal Khan\Desktop\biology-02-01378-g001-1024.png"/>
          <p:cNvPicPr>
            <a:picLocks noChangeAspect="1" noChangeArrowheads="1"/>
          </p:cNvPicPr>
          <p:nvPr/>
        </p:nvPicPr>
        <p:blipFill>
          <a:blip r:embed="rId2"/>
          <a:srcRect/>
          <a:stretch>
            <a:fillRect/>
          </a:stretch>
        </p:blipFill>
        <p:spPr bwMode="auto">
          <a:xfrm>
            <a:off x="3733800" y="1371600"/>
            <a:ext cx="5410200" cy="5486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pic>
        <p:nvPicPr>
          <p:cNvPr id="8194" name="Picture 2" descr="C:\Users\Bilal Khan\Desktop\chromosome_lg_adv.jpg"/>
          <p:cNvPicPr>
            <a:picLocks noGrp="1" noChangeAspect="1" noChangeArrowheads="1"/>
          </p:cNvPicPr>
          <p:nvPr>
            <p:ph idx="1"/>
          </p:nvPr>
        </p:nvPicPr>
        <p:blipFill>
          <a:blip r:embed="rId2"/>
          <a:stretch>
            <a:fillRect/>
          </a:stretch>
        </p:blipFill>
        <p:spPr bwMode="auto">
          <a:xfrm>
            <a:off x="2349500" y="1640681"/>
            <a:ext cx="4445000" cy="4445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sp>
        <p:nvSpPr>
          <p:cNvPr id="3" name="Content Placeholder 2"/>
          <p:cNvSpPr>
            <a:spLocks noGrp="1"/>
          </p:cNvSpPr>
          <p:nvPr>
            <p:ph idx="1"/>
          </p:nvPr>
        </p:nvSpPr>
        <p:spPr>
          <a:xfrm>
            <a:off x="457200" y="1828800"/>
            <a:ext cx="8229600" cy="4626008"/>
          </a:xfrm>
        </p:spPr>
        <p:txBody>
          <a:bodyPr/>
          <a:lstStyle/>
          <a:p>
            <a:r>
              <a:rPr lang="en-US" i="1" u="sng" dirty="0" smtClean="0">
                <a:solidFill>
                  <a:schemeClr val="accent1">
                    <a:lumMod val="75000"/>
                  </a:schemeClr>
                </a:solidFill>
              </a:rPr>
              <a:t>Heterochromatin</a:t>
            </a:r>
            <a:r>
              <a:rPr lang="en-US" dirty="0" smtClean="0"/>
              <a:t/>
            </a:r>
            <a:br>
              <a:rPr lang="en-US" dirty="0" smtClean="0"/>
            </a:br>
            <a:r>
              <a:rPr lang="en-US" dirty="0" smtClean="0"/>
              <a:t>Highly condensed portions of the chromatin are called Heterochromatin.</a:t>
            </a:r>
          </a:p>
          <a:p>
            <a:r>
              <a:rPr lang="en-US" i="1" u="sng" dirty="0" err="1" smtClean="0">
                <a:solidFill>
                  <a:schemeClr val="accent1">
                    <a:lumMod val="75000"/>
                  </a:schemeClr>
                </a:solidFill>
              </a:rPr>
              <a:t>Euchromatin</a:t>
            </a:r>
            <a:r>
              <a:rPr lang="en-US" dirty="0" smtClean="0"/>
              <a:t/>
            </a:r>
            <a:br>
              <a:rPr lang="en-US" dirty="0" smtClean="0"/>
            </a:br>
            <a:r>
              <a:rPr lang="en-US" dirty="0" smtClean="0"/>
              <a:t>The reminder of the chromosome called </a:t>
            </a:r>
            <a:r>
              <a:rPr lang="en-US" dirty="0" err="1" smtClean="0"/>
              <a:t>Euchromatin</a:t>
            </a:r>
            <a:r>
              <a:rPr lang="en-US" dirty="0" smtClean="0"/>
              <a:t> is condensed only during the cell division.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pic>
        <p:nvPicPr>
          <p:cNvPr id="13314" name="Picture 2" descr="C:\Users\Bilal Khan\Desktop\images.jpg"/>
          <p:cNvPicPr>
            <a:picLocks noGrp="1" noChangeAspect="1" noChangeArrowheads="1"/>
          </p:cNvPicPr>
          <p:nvPr>
            <p:ph idx="1"/>
          </p:nvPr>
        </p:nvPicPr>
        <p:blipFill>
          <a:blip r:embed="rId2"/>
          <a:stretch>
            <a:fillRect/>
          </a:stretch>
        </p:blipFill>
        <p:spPr bwMode="auto">
          <a:xfrm>
            <a:off x="1752600" y="1295400"/>
            <a:ext cx="5603732" cy="496801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STRUCTURE</a:t>
            </a:r>
            <a:endParaRPr lang="en-US" dirty="0"/>
          </a:p>
        </p:txBody>
      </p:sp>
      <p:pic>
        <p:nvPicPr>
          <p:cNvPr id="7171" name="Picture 3" descr="C:\Users\Bilal Khan\Desktop\biol_01_img0081.jpg"/>
          <p:cNvPicPr>
            <a:picLocks noGrp="1" noChangeAspect="1" noChangeArrowheads="1"/>
          </p:cNvPicPr>
          <p:nvPr>
            <p:ph idx="1"/>
          </p:nvPr>
        </p:nvPicPr>
        <p:blipFill>
          <a:blip r:embed="rId2"/>
          <a:stretch>
            <a:fillRect/>
          </a:stretch>
        </p:blipFill>
        <p:spPr bwMode="auto">
          <a:xfrm>
            <a:off x="838200" y="1828800"/>
            <a:ext cx="7732540" cy="348853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CHROMOSOME</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1">
                    <a:lumMod val="75000"/>
                  </a:schemeClr>
                </a:solidFill>
              </a:rPr>
              <a:t>Functions of Chromosomes:</a:t>
            </a:r>
            <a:endParaRPr lang="en-US" dirty="0" smtClean="0">
              <a:solidFill>
                <a:schemeClr val="accent1">
                  <a:lumMod val="75000"/>
                </a:schemeClr>
              </a:solidFill>
            </a:endParaRPr>
          </a:p>
          <a:p>
            <a:r>
              <a:rPr lang="en-US" dirty="0" smtClean="0"/>
              <a:t>The role of chromosomes in heredity was suggested independently by Sutton and </a:t>
            </a:r>
            <a:r>
              <a:rPr lang="en-US" dirty="0" err="1" smtClean="0"/>
              <a:t>Bover</a:t>
            </a:r>
            <a:r>
              <a:rPr lang="en-US" dirty="0" smtClean="0"/>
              <a:t> in 1902. This and various other functions of chromosomes may be </a:t>
            </a:r>
            <a:r>
              <a:rPr lang="en-US" dirty="0" err="1" smtClean="0"/>
              <a:t>summarised</a:t>
            </a:r>
            <a:r>
              <a:rPr lang="en-US" dirty="0" smtClean="0"/>
              <a:t> as under.</a:t>
            </a:r>
          </a:p>
        </p:txBody>
      </p:sp>
      <p:pic>
        <p:nvPicPr>
          <p:cNvPr id="19458" name="Picture 2" descr="C:\Users\Bilal Khan\Desktop\images.jpg"/>
          <p:cNvPicPr>
            <a:picLocks noChangeAspect="1" noChangeArrowheads="1"/>
          </p:cNvPicPr>
          <p:nvPr/>
        </p:nvPicPr>
        <p:blipFill>
          <a:blip r:embed="rId2"/>
          <a:srcRect/>
          <a:stretch>
            <a:fillRect/>
          </a:stretch>
        </p:blipFill>
        <p:spPr bwMode="auto">
          <a:xfrm>
            <a:off x="0" y="4924425"/>
            <a:ext cx="9144000" cy="193357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a:xfrm>
            <a:off x="457200" y="1828800"/>
            <a:ext cx="8229600" cy="2917792"/>
          </a:xfrm>
        </p:spPr>
        <p:txBody>
          <a:bodyPr>
            <a:normAutofit fontScale="92500" lnSpcReduction="20000"/>
          </a:bodyPr>
          <a:lstStyle/>
          <a:p>
            <a:r>
              <a:rPr lang="en-US" dirty="0" smtClean="0"/>
              <a:t> It is universally accepted that DNA is the genetic material, and that in eukaryotes almost all the DNA is present in chromosomes. Thus, the most important function of chromosomes is to provide the genetic information for various cellular functions essential for growth, survival, development, reproduction, etc., of organisms.</a:t>
            </a:r>
          </a:p>
          <a:p>
            <a:endParaRPr lang="en-US" dirty="0" smtClean="0"/>
          </a:p>
          <a:p>
            <a:endParaRPr lang="en-US" dirty="0"/>
          </a:p>
        </p:txBody>
      </p:sp>
      <p:pic>
        <p:nvPicPr>
          <p:cNvPr id="20482" name="Picture 2" descr="C:\Users\Bilal Khan\Desktop\images.jpg"/>
          <p:cNvPicPr>
            <a:picLocks noChangeAspect="1" noChangeArrowheads="1"/>
          </p:cNvPicPr>
          <p:nvPr/>
        </p:nvPicPr>
        <p:blipFill>
          <a:blip r:embed="rId2"/>
          <a:srcRect/>
          <a:stretch>
            <a:fillRect/>
          </a:stretch>
        </p:blipFill>
        <p:spPr bwMode="auto">
          <a:xfrm>
            <a:off x="0" y="4876801"/>
            <a:ext cx="9144000" cy="1981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Another very important function of chromosomes is to protect the genetic material (DNA) from being damaged during cell division. </a:t>
            </a:r>
          </a:p>
        </p:txBody>
      </p:sp>
      <p:pic>
        <p:nvPicPr>
          <p:cNvPr id="14338" name="Picture 2" descr="C:\Users\Bilal Khan\Desktop\images.jpg"/>
          <p:cNvPicPr>
            <a:picLocks noChangeAspect="1" noChangeArrowheads="1"/>
          </p:cNvPicPr>
          <p:nvPr/>
        </p:nvPicPr>
        <p:blipFill>
          <a:blip r:embed="rId2"/>
          <a:srcRect/>
          <a:stretch>
            <a:fillRect/>
          </a:stretch>
        </p:blipFill>
        <p:spPr bwMode="auto">
          <a:xfrm>
            <a:off x="0" y="4191001"/>
            <a:ext cx="9144000" cy="2667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Chromosomes are coated with </a:t>
            </a:r>
            <a:r>
              <a:rPr lang="en-US" dirty="0" err="1" smtClean="0"/>
              <a:t>histones</a:t>
            </a:r>
            <a:r>
              <a:rPr lang="en-US" dirty="0" smtClean="0"/>
              <a:t> and other proteins which protect it from both chemical (e.g., enzymes) and physical forces.</a:t>
            </a:r>
          </a:p>
          <a:p>
            <a:endParaRPr lang="en-US" dirty="0"/>
          </a:p>
        </p:txBody>
      </p:sp>
      <p:pic>
        <p:nvPicPr>
          <p:cNvPr id="15362" name="Picture 2" descr="C:\Users\Bilal Khan\Desktop\packaged-chromatin-fibers-400-400-31.jpg"/>
          <p:cNvPicPr>
            <a:picLocks noChangeAspect="1" noChangeArrowheads="1"/>
          </p:cNvPicPr>
          <p:nvPr/>
        </p:nvPicPr>
        <p:blipFill>
          <a:blip r:embed="rId2"/>
          <a:srcRect/>
          <a:stretch>
            <a:fillRect/>
          </a:stretch>
        </p:blipFill>
        <p:spPr bwMode="auto">
          <a:xfrm>
            <a:off x="0" y="3962400"/>
            <a:ext cx="9144000" cy="2895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a:xfrm>
            <a:off x="457200" y="1524000"/>
            <a:ext cx="8229600" cy="4572000"/>
          </a:xfrm>
        </p:spPr>
        <p:txBody>
          <a:bodyPr>
            <a:normAutofit fontScale="77500" lnSpcReduction="20000"/>
          </a:bodyPr>
          <a:lstStyle/>
          <a:p>
            <a:pPr algn="just"/>
            <a:r>
              <a:rPr lang="en-US" dirty="0" smtClean="0">
                <a:solidFill>
                  <a:schemeClr val="accent1">
                    <a:lumMod val="75000"/>
                  </a:schemeClr>
                </a:solidFill>
              </a:rPr>
              <a:t>MATRIX : </a:t>
            </a:r>
            <a:r>
              <a:rPr lang="en-US" dirty="0" smtClean="0"/>
              <a:t>The pellicle membrane encloses a jelly-like substance which is usually called matrix. </a:t>
            </a:r>
          </a:p>
          <a:p>
            <a:pPr algn="just"/>
            <a:r>
              <a:rPr lang="en-US" dirty="0" smtClean="0"/>
              <a:t>In the matrix is present the </a:t>
            </a:r>
            <a:r>
              <a:rPr lang="en-US" b="1" dirty="0" err="1" smtClean="0">
                <a:solidFill>
                  <a:srgbClr val="FF0000"/>
                </a:solidFill>
              </a:rPr>
              <a:t>chromonemata</a:t>
            </a:r>
            <a:r>
              <a:rPr lang="en-US" dirty="0" smtClean="0"/>
              <a:t> (</a:t>
            </a:r>
            <a:r>
              <a:rPr lang="en-US" dirty="0"/>
              <a:t> a chromosome thread that is </a:t>
            </a:r>
            <a:r>
              <a:rPr lang="en-US" u="sng" dirty="0"/>
              <a:t>relatively uncoiled </a:t>
            </a:r>
            <a:r>
              <a:rPr lang="en-US" dirty="0"/>
              <a:t>at early prophase but assumes a spiral form at </a:t>
            </a:r>
            <a:r>
              <a:rPr lang="en-US" dirty="0" smtClean="0"/>
              <a:t>metaphase)</a:t>
            </a:r>
          </a:p>
          <a:p>
            <a:pPr algn="just"/>
            <a:r>
              <a:rPr lang="en-US" dirty="0" smtClean="0"/>
              <a:t>The matrix is also formed of achromatic or </a:t>
            </a:r>
            <a:r>
              <a:rPr lang="en-US" dirty="0" smtClean="0"/>
              <a:t>non-genic </a:t>
            </a:r>
            <a:r>
              <a:rPr lang="en-US" dirty="0" smtClean="0"/>
              <a:t>material.</a:t>
            </a:r>
          </a:p>
          <a:p>
            <a:pPr algn="just"/>
            <a:r>
              <a:rPr lang="en-US" dirty="0" smtClean="0"/>
              <a:t>The function and structure of the matrix is </a:t>
            </a:r>
            <a:r>
              <a:rPr lang="en-US" b="1" dirty="0" smtClean="0">
                <a:solidFill>
                  <a:srgbClr val="FF0000"/>
                </a:solidFill>
              </a:rPr>
              <a:t>not known</a:t>
            </a:r>
            <a:r>
              <a:rPr lang="en-US" dirty="0" smtClean="0"/>
              <a:t>.</a:t>
            </a:r>
          </a:p>
          <a:p>
            <a:pPr algn="just"/>
            <a:r>
              <a:rPr lang="en-US" dirty="0" smtClean="0"/>
              <a:t>Presumably it aids in keeping the </a:t>
            </a:r>
            <a:r>
              <a:rPr lang="en-US" dirty="0" err="1" smtClean="0"/>
              <a:t>chromonemata</a:t>
            </a:r>
            <a:r>
              <a:rPr lang="en-US" dirty="0" smtClean="0"/>
              <a:t> with in </a:t>
            </a:r>
            <a:r>
              <a:rPr lang="en-US" b="1" dirty="0" smtClean="0">
                <a:solidFill>
                  <a:srgbClr val="FF0000"/>
                </a:solidFill>
              </a:rPr>
              <a:t>bounds</a:t>
            </a:r>
            <a:r>
              <a:rPr lang="en-US" dirty="0" smtClean="0"/>
              <a:t> so that the movement of the chromosome during cell division can take place unhindered. </a:t>
            </a:r>
          </a:p>
          <a:p>
            <a:pPr algn="just"/>
            <a:r>
              <a:rPr lang="en-US" dirty="0" smtClean="0"/>
              <a:t>It may also serve as an </a:t>
            </a:r>
            <a:r>
              <a:rPr lang="en-US" b="1" dirty="0" smtClean="0">
                <a:solidFill>
                  <a:srgbClr val="FF0000"/>
                </a:solidFill>
              </a:rPr>
              <a:t>insulating sheath </a:t>
            </a:r>
            <a:r>
              <a:rPr lang="en-US" dirty="0" smtClean="0"/>
              <a:t>for the genes during cell division.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smtClean="0"/>
              <a:t>The properties of chromosomes ensure a precise distribution of DNA (genetic material) to the daughter nuclei during cell division. </a:t>
            </a:r>
          </a:p>
        </p:txBody>
      </p:sp>
      <p:pic>
        <p:nvPicPr>
          <p:cNvPr id="16386" name="Picture 2" descr="C:\Users\Bilal Khan\Desktop\images.jpg"/>
          <p:cNvPicPr>
            <a:picLocks noChangeAspect="1" noChangeArrowheads="1"/>
          </p:cNvPicPr>
          <p:nvPr/>
        </p:nvPicPr>
        <p:blipFill>
          <a:blip r:embed="rId2"/>
          <a:srcRect/>
          <a:stretch>
            <a:fillRect/>
          </a:stretch>
        </p:blipFill>
        <p:spPr bwMode="auto">
          <a:xfrm>
            <a:off x="0" y="4419600"/>
            <a:ext cx="9144000" cy="24384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Centromeres</a:t>
            </a:r>
            <a:r>
              <a:rPr lang="en-US" dirty="0" smtClean="0"/>
              <a:t> of chromosomes perform an important function in chromosome movements during cell division which is due to the contraction of spindle </a:t>
            </a:r>
            <a:r>
              <a:rPr lang="en-US" dirty="0" err="1" smtClean="0"/>
              <a:t>fibres</a:t>
            </a:r>
            <a:r>
              <a:rPr lang="en-US" dirty="0" smtClean="0"/>
              <a:t> attached to the </a:t>
            </a:r>
            <a:r>
              <a:rPr lang="en-US" dirty="0" err="1" smtClean="0"/>
              <a:t>centromeric</a:t>
            </a:r>
            <a:r>
              <a:rPr lang="en-US" dirty="0" smtClean="0"/>
              <a:t> regions of chromosomes.</a:t>
            </a:r>
          </a:p>
          <a:p>
            <a:endParaRPr lang="en-US" dirty="0"/>
          </a:p>
        </p:txBody>
      </p:sp>
      <p:pic>
        <p:nvPicPr>
          <p:cNvPr id="17410" name="Picture 2" descr="C:\Users\Bilal Khan\Desktop\images.jpg"/>
          <p:cNvPicPr>
            <a:picLocks noChangeAspect="1" noChangeArrowheads="1"/>
          </p:cNvPicPr>
          <p:nvPr/>
        </p:nvPicPr>
        <p:blipFill>
          <a:blip r:embed="rId2"/>
          <a:srcRect/>
          <a:stretch>
            <a:fillRect/>
          </a:stretch>
        </p:blipFill>
        <p:spPr bwMode="auto">
          <a:xfrm>
            <a:off x="0" y="4943475"/>
            <a:ext cx="9144000" cy="19145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Gene action in eukaryotes is believed to be regulated through </a:t>
            </a:r>
            <a:r>
              <a:rPr lang="en-US" dirty="0" err="1" smtClean="0"/>
              <a:t>histone</a:t>
            </a:r>
            <a:r>
              <a:rPr lang="en-US" dirty="0" smtClean="0"/>
              <a:t> and non-</a:t>
            </a:r>
            <a:r>
              <a:rPr lang="en-US" dirty="0" err="1" smtClean="0"/>
              <a:t>histone</a:t>
            </a:r>
            <a:r>
              <a:rPr lang="en-US" dirty="0" smtClean="0"/>
              <a:t> proteins associated with chromosomes.</a:t>
            </a:r>
            <a:endParaRPr lang="en-US" dirty="0"/>
          </a:p>
        </p:txBody>
      </p:sp>
      <p:pic>
        <p:nvPicPr>
          <p:cNvPr id="18434" name="Picture 2" descr="C:\Users\Bilal Khan\Desktop\images.jpg"/>
          <p:cNvPicPr>
            <a:picLocks noChangeAspect="1" noChangeArrowheads="1"/>
          </p:cNvPicPr>
          <p:nvPr/>
        </p:nvPicPr>
        <p:blipFill>
          <a:blip r:embed="rId2"/>
          <a:srcRect/>
          <a:stretch>
            <a:fillRect/>
          </a:stretch>
        </p:blipFill>
        <p:spPr bwMode="auto">
          <a:xfrm>
            <a:off x="0" y="3886201"/>
            <a:ext cx="9144000" cy="2971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STRUCTURE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solidFill>
                  <a:schemeClr val="accent1">
                    <a:lumMod val="75000"/>
                  </a:schemeClr>
                </a:solidFill>
              </a:rPr>
              <a:t>Chromonemata</a:t>
            </a:r>
            <a:r>
              <a:rPr lang="en-US" dirty="0" smtClean="0">
                <a:solidFill>
                  <a:schemeClr val="accent1">
                    <a:lumMod val="75000"/>
                  </a:schemeClr>
                </a:solidFill>
              </a:rPr>
              <a:t>:</a:t>
            </a:r>
          </a:p>
          <a:p>
            <a:r>
              <a:rPr lang="en-US" dirty="0" smtClean="0"/>
              <a:t>Within the </a:t>
            </a:r>
            <a:r>
              <a:rPr lang="en-US" b="1" dirty="0" smtClean="0">
                <a:solidFill>
                  <a:srgbClr val="FF0000"/>
                </a:solidFill>
              </a:rPr>
              <a:t>matrix of each chromosome </a:t>
            </a:r>
            <a:r>
              <a:rPr lang="en-US" dirty="0" smtClean="0"/>
              <a:t>are found embedded </a:t>
            </a:r>
            <a:r>
              <a:rPr lang="en-US" b="1" dirty="0" smtClean="0">
                <a:solidFill>
                  <a:srgbClr val="FF0000"/>
                </a:solidFill>
              </a:rPr>
              <a:t>two identical</a:t>
            </a:r>
            <a:r>
              <a:rPr lang="en-US" dirty="0" smtClean="0"/>
              <a:t>, spirally coiled threads, the </a:t>
            </a:r>
            <a:r>
              <a:rPr lang="en-US" dirty="0" err="1" smtClean="0"/>
              <a:t>chromonemata</a:t>
            </a:r>
            <a:r>
              <a:rPr lang="en-US" dirty="0" smtClean="0"/>
              <a:t> or </a:t>
            </a:r>
            <a:r>
              <a:rPr lang="en-US" dirty="0" err="1" smtClean="0"/>
              <a:t>chromonematal</a:t>
            </a:r>
            <a:r>
              <a:rPr lang="en-US" dirty="0" smtClean="0"/>
              <a:t> fibrils. </a:t>
            </a:r>
          </a:p>
          <a:p>
            <a:r>
              <a:rPr lang="en-US" dirty="0" smtClean="0"/>
              <a:t>Both the </a:t>
            </a:r>
            <a:r>
              <a:rPr lang="en-US" dirty="0" err="1" smtClean="0"/>
              <a:t>chromonemata</a:t>
            </a:r>
            <a:r>
              <a:rPr lang="en-US" dirty="0" smtClean="0"/>
              <a:t> are so tightly coiled that they appear as a single thread of about 800 A thickness.</a:t>
            </a:r>
          </a:p>
          <a:p>
            <a:r>
              <a:rPr lang="en-US" dirty="0" smtClean="0"/>
              <a:t>This condition is found during </a:t>
            </a:r>
            <a:r>
              <a:rPr lang="en-US" dirty="0" smtClean="0">
                <a:solidFill>
                  <a:srgbClr val="FF0000"/>
                </a:solidFill>
              </a:rPr>
              <a:t>prophase</a:t>
            </a:r>
            <a:r>
              <a:rPr lang="en-US" dirty="0" smtClean="0"/>
              <a:t> and sometimes during </a:t>
            </a:r>
            <a:r>
              <a:rPr lang="en-US" b="1" dirty="0" err="1" smtClean="0">
                <a:solidFill>
                  <a:srgbClr val="FF0000"/>
                </a:solidFill>
              </a:rPr>
              <a:t>interphase</a:t>
            </a:r>
            <a:endParaRPr lang="en-US"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CHROMOSOME STRUCTURE</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t>The </a:t>
            </a:r>
            <a:r>
              <a:rPr lang="en-US" dirty="0" err="1" smtClean="0"/>
              <a:t>chromonema</a:t>
            </a:r>
            <a:r>
              <a:rPr lang="en-US" dirty="0" smtClean="0"/>
              <a:t> may be composed of 2, 4 or more fibrils </a:t>
            </a:r>
            <a:r>
              <a:rPr lang="en-US" b="1" dirty="0" smtClean="0">
                <a:solidFill>
                  <a:srgbClr val="FF0000"/>
                </a:solidFill>
              </a:rPr>
              <a:t>depending upon the species</a:t>
            </a:r>
            <a:r>
              <a:rPr lang="en-US" dirty="0" smtClean="0"/>
              <a:t>. </a:t>
            </a:r>
          </a:p>
          <a:p>
            <a:pPr algn="just"/>
            <a:r>
              <a:rPr lang="en-US" dirty="0" smtClean="0"/>
              <a:t>This </a:t>
            </a:r>
            <a:r>
              <a:rPr lang="en-US" b="1" dirty="0" smtClean="0">
                <a:solidFill>
                  <a:srgbClr val="FF0000"/>
                </a:solidFill>
              </a:rPr>
              <a:t>number of fibrils </a:t>
            </a:r>
            <a:r>
              <a:rPr lang="en-US" dirty="0" smtClean="0"/>
              <a:t>in the </a:t>
            </a:r>
            <a:r>
              <a:rPr lang="en-US" dirty="0" err="1" smtClean="0"/>
              <a:t>chromonema</a:t>
            </a:r>
            <a:r>
              <a:rPr lang="en-US" dirty="0" smtClean="0"/>
              <a:t> may </a:t>
            </a:r>
            <a:r>
              <a:rPr lang="en-US" dirty="0" smtClean="0">
                <a:solidFill>
                  <a:srgbClr val="FF0000"/>
                </a:solidFill>
              </a:rPr>
              <a:t>depend </a:t>
            </a:r>
            <a:r>
              <a:rPr lang="en-US" dirty="0" smtClean="0"/>
              <a:t>on the different phases since at one phase it may contain </a:t>
            </a:r>
            <a:r>
              <a:rPr lang="en-US" b="1" dirty="0" smtClean="0">
                <a:solidFill>
                  <a:srgbClr val="FF0000"/>
                </a:solidFill>
              </a:rPr>
              <a:t>one fibril </a:t>
            </a:r>
            <a:r>
              <a:rPr lang="en-US" dirty="0" smtClean="0"/>
              <a:t>and at other phase it may contain three or four fibrils. These fibrils of the </a:t>
            </a:r>
            <a:r>
              <a:rPr lang="en-US" dirty="0" err="1" smtClean="0"/>
              <a:t>chromonema</a:t>
            </a:r>
            <a:r>
              <a:rPr lang="en-US" dirty="0" smtClean="0"/>
              <a:t> are tightly coiled with each other. </a:t>
            </a:r>
          </a:p>
          <a:p>
            <a:pPr marL="0" indent="0" algn="ctr">
              <a:buNone/>
            </a:pPr>
            <a:r>
              <a:rPr lang="en-US" b="1" u="sng" dirty="0" smtClean="0">
                <a:solidFill>
                  <a:srgbClr val="00B050"/>
                </a:solidFill>
              </a:rPr>
              <a:t>The coils are of two types. </a:t>
            </a:r>
            <a:r>
              <a:rPr lang="en-US" dirty="0" smtClean="0"/>
              <a:t>—</a:t>
            </a:r>
          </a:p>
          <a:p>
            <a:pPr marL="0" indent="0" algn="just">
              <a:buNone/>
            </a:pPr>
            <a:r>
              <a:rPr lang="en-US" b="1" dirty="0" err="1" smtClean="0">
                <a:solidFill>
                  <a:schemeClr val="accent1">
                    <a:lumMod val="75000"/>
                  </a:schemeClr>
                </a:solidFill>
              </a:rPr>
              <a:t>Paranemic</a:t>
            </a:r>
            <a:r>
              <a:rPr lang="en-US" b="1" dirty="0" smtClean="0">
                <a:solidFill>
                  <a:schemeClr val="accent1">
                    <a:lumMod val="75000"/>
                  </a:schemeClr>
                </a:solidFill>
              </a:rPr>
              <a:t> coils:</a:t>
            </a:r>
          </a:p>
          <a:p>
            <a:pPr algn="just"/>
            <a:r>
              <a:rPr lang="en-US" dirty="0" smtClean="0"/>
              <a:t>When the </a:t>
            </a:r>
            <a:r>
              <a:rPr lang="en-US" dirty="0" err="1" smtClean="0"/>
              <a:t>chromonemal</a:t>
            </a:r>
            <a:r>
              <a:rPr lang="en-US" dirty="0" smtClean="0"/>
              <a:t> fibrils are </a:t>
            </a:r>
            <a:r>
              <a:rPr lang="en-US" b="1" dirty="0" smtClean="0">
                <a:solidFill>
                  <a:srgbClr val="00B050"/>
                </a:solidFill>
              </a:rPr>
              <a:t>easily separable </a:t>
            </a:r>
            <a:r>
              <a:rPr lang="en-US" dirty="0" smtClean="0"/>
              <a:t>from each other, such coils are called </a:t>
            </a:r>
            <a:r>
              <a:rPr lang="en-US" dirty="0" err="1" smtClean="0"/>
              <a:t>paranemic</a:t>
            </a:r>
            <a:r>
              <a:rPr lang="en-US" dirty="0" smtClean="0"/>
              <a:t> coils.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Bilal Khan\Desktop\clip_image006_thumb.jpg"/>
          <p:cNvPicPr>
            <a:picLocks noGrp="1" noChangeAspect="1" noChangeArrowheads="1"/>
          </p:cNvPicPr>
          <p:nvPr>
            <p:ph idx="1"/>
          </p:nvPr>
        </p:nvPicPr>
        <p:blipFill>
          <a:blip r:embed="rId2"/>
          <a:stretch>
            <a:fillRect/>
          </a:stretch>
        </p:blipFill>
        <p:spPr bwMode="auto">
          <a:xfrm>
            <a:off x="5791200" y="2384609"/>
            <a:ext cx="2600325" cy="1628775"/>
          </a:xfrm>
          <a:prstGeom prst="rect">
            <a:avLst/>
          </a:prstGeom>
          <a:noFill/>
        </p:spPr>
      </p:pic>
      <p:sp>
        <p:nvSpPr>
          <p:cNvPr id="5" name="Rectangle 4"/>
          <p:cNvSpPr/>
          <p:nvPr/>
        </p:nvSpPr>
        <p:spPr>
          <a:xfrm>
            <a:off x="533400" y="1905000"/>
            <a:ext cx="4572000" cy="2308324"/>
          </a:xfrm>
          <a:prstGeom prst="rect">
            <a:avLst/>
          </a:prstGeom>
        </p:spPr>
        <p:txBody>
          <a:bodyPr wrap="square">
            <a:spAutoFit/>
          </a:bodyPr>
          <a:lstStyle/>
          <a:p>
            <a:r>
              <a:rPr lang="en-US" sz="2400" b="1" dirty="0" smtClean="0">
                <a:solidFill>
                  <a:schemeClr val="accent1">
                    <a:lumMod val="75000"/>
                  </a:schemeClr>
                </a:solidFill>
              </a:rPr>
              <a:t> </a:t>
            </a:r>
            <a:r>
              <a:rPr lang="en-US" sz="2400" b="1" dirty="0" err="1" smtClean="0">
                <a:solidFill>
                  <a:schemeClr val="accent1">
                    <a:lumMod val="75000"/>
                  </a:schemeClr>
                </a:solidFill>
              </a:rPr>
              <a:t>Plectonemic</a:t>
            </a:r>
            <a:r>
              <a:rPr lang="en-US" sz="2400" b="1" dirty="0" smtClean="0">
                <a:solidFill>
                  <a:schemeClr val="accent1">
                    <a:lumMod val="75000"/>
                  </a:schemeClr>
                </a:solidFill>
              </a:rPr>
              <a:t> coils:</a:t>
            </a:r>
          </a:p>
          <a:p>
            <a:r>
              <a:rPr lang="en-US" sz="2400" dirty="0" smtClean="0"/>
              <a:t>Here the </a:t>
            </a:r>
            <a:r>
              <a:rPr lang="en-US" sz="2400" dirty="0" err="1" smtClean="0"/>
              <a:t>chromonemal</a:t>
            </a:r>
            <a:r>
              <a:rPr lang="en-US" sz="2400" dirty="0" smtClean="0"/>
              <a:t> fibrils are </a:t>
            </a:r>
            <a:r>
              <a:rPr lang="en-US" sz="2400" b="1" dirty="0" smtClean="0">
                <a:solidFill>
                  <a:srgbClr val="FF0000"/>
                </a:solidFill>
              </a:rPr>
              <a:t>closely intertwined </a:t>
            </a:r>
            <a:r>
              <a:rPr lang="en-US" sz="2400" dirty="0" smtClean="0"/>
              <a:t>and they cannot be separated easily. Such coils are called </a:t>
            </a:r>
            <a:r>
              <a:rPr lang="en-US" sz="2400" dirty="0" err="1" smtClean="0"/>
              <a:t>plectonemic</a:t>
            </a:r>
            <a:r>
              <a:rPr lang="en-US" sz="2400" dirty="0" smtClean="0"/>
              <a:t> coils.</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Chromonema</a:t>
            </a:r>
            <a:r>
              <a:rPr lang="en-US" dirty="0" smtClean="0"/>
              <a:t> </a:t>
            </a:r>
            <a:r>
              <a:rPr lang="en-US" dirty="0" err="1" smtClean="0"/>
              <a:t>vs</a:t>
            </a:r>
            <a:r>
              <a:rPr lang="en-US" dirty="0" smtClean="0"/>
              <a:t> chromatid</a:t>
            </a:r>
            <a:endParaRPr lang="en-US" dirty="0"/>
          </a:p>
        </p:txBody>
      </p:sp>
      <p:sp>
        <p:nvSpPr>
          <p:cNvPr id="3" name="Content Placeholder 2"/>
          <p:cNvSpPr>
            <a:spLocks noGrp="1"/>
          </p:cNvSpPr>
          <p:nvPr>
            <p:ph idx="1"/>
          </p:nvPr>
        </p:nvSpPr>
        <p:spPr/>
        <p:txBody>
          <a:bodyPr/>
          <a:lstStyle/>
          <a:p>
            <a:pPr>
              <a:lnSpc>
                <a:spcPct val="200000"/>
              </a:lnSpc>
            </a:pPr>
            <a:r>
              <a:rPr lang="en-US" dirty="0" err="1">
                <a:hlinkClick r:id="rId2" tooltip="Chromonema (page does not exist)"/>
              </a:rPr>
              <a:t>Chromonema</a:t>
            </a:r>
            <a:r>
              <a:rPr lang="en-US" dirty="0"/>
              <a:t> is the </a:t>
            </a:r>
            <a:r>
              <a:rPr lang="en-US" dirty="0" err="1"/>
              <a:t>fibre</a:t>
            </a:r>
            <a:r>
              <a:rPr lang="en-US" dirty="0"/>
              <a:t>-like structure in </a:t>
            </a:r>
            <a:r>
              <a:rPr lang="en-US" dirty="0">
                <a:hlinkClick r:id="rId3" tooltip="Prophase"/>
              </a:rPr>
              <a:t>prophase</a:t>
            </a:r>
            <a:r>
              <a:rPr lang="en-US" dirty="0"/>
              <a:t> in the primary stage of </a:t>
            </a:r>
            <a:r>
              <a:rPr lang="en-US" dirty="0">
                <a:hlinkClick r:id="rId4" tooltip="DNA condensation"/>
              </a:rPr>
              <a:t>DNA condensation</a:t>
            </a:r>
            <a:r>
              <a:rPr lang="en-US" dirty="0"/>
              <a:t>. </a:t>
            </a:r>
            <a:endParaRPr lang="en-US" dirty="0" smtClean="0"/>
          </a:p>
          <a:p>
            <a:pPr>
              <a:lnSpc>
                <a:spcPct val="200000"/>
              </a:lnSpc>
            </a:pPr>
            <a:r>
              <a:rPr lang="en-US" dirty="0" smtClean="0"/>
              <a:t>In</a:t>
            </a:r>
            <a:r>
              <a:rPr lang="en-US" dirty="0"/>
              <a:t> </a:t>
            </a:r>
            <a:r>
              <a:rPr lang="en-US" dirty="0">
                <a:hlinkClick r:id="rId5" tooltip="Metaphase"/>
              </a:rPr>
              <a:t>metaphase</a:t>
            </a:r>
            <a:r>
              <a:rPr lang="en-US" dirty="0" smtClean="0"/>
              <a:t>, they </a:t>
            </a:r>
            <a:r>
              <a:rPr lang="en-US" dirty="0"/>
              <a:t>are called </a:t>
            </a:r>
            <a:r>
              <a:rPr lang="en-US" u="sng" dirty="0">
                <a:hlinkClick r:id="rId6" tooltip="Chromatids"/>
              </a:rPr>
              <a:t>chromatids</a:t>
            </a:r>
            <a:r>
              <a:rPr lang="en-US" dirty="0"/>
              <a:t>.</a:t>
            </a:r>
          </a:p>
        </p:txBody>
      </p:sp>
    </p:spTree>
    <p:extLst>
      <p:ext uri="{BB962C8B-B14F-4D97-AF65-F5344CB8AC3E}">
        <p14:creationId xmlns:p14="http://schemas.microsoft.com/office/powerpoint/2010/main" val="105853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1687</Words>
  <Application>Microsoft Office PowerPoint</Application>
  <PresentationFormat>On-screen Show (4:3)</PresentationFormat>
  <Paragraphs>153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CHROMOSOME STRUCTURE &amp;       FUNCTIONS</vt:lpstr>
      <vt:lpstr>    CHROMOSOME</vt:lpstr>
      <vt:lpstr>      CHROMOSOME</vt:lpstr>
      <vt:lpstr>CHROMOSOME STRUCTURE</vt:lpstr>
      <vt:lpstr>CHROMOSOME STRUCTURE</vt:lpstr>
      <vt:lpstr>CHROMOSOME STRUCTURE</vt:lpstr>
      <vt:lpstr>CHROMOSOME STRUCTURE</vt:lpstr>
      <vt:lpstr>PowerPoint Presentation</vt:lpstr>
      <vt:lpstr>Chromonema vs chromatid</vt:lpstr>
      <vt:lpstr>CHROMOSOME STRUCTURE</vt:lpstr>
      <vt:lpstr>CHROMOSOME STRUCTURE</vt:lpstr>
      <vt:lpstr>CHROMOSOME STRUCTURE</vt:lpstr>
      <vt:lpstr>CHROMOSOME STRUCTURE</vt:lpstr>
      <vt:lpstr>CHROMOSOME STRUCTURE</vt:lpstr>
      <vt:lpstr>CHROMOSOME STRUCTURE</vt:lpstr>
      <vt:lpstr>CHROMOSOME STRUCTURE</vt:lpstr>
      <vt:lpstr>Chromosome structure</vt:lpstr>
      <vt:lpstr>CHROMOSOME STRUCTURE</vt:lpstr>
      <vt:lpstr>PowerPoint Presentation</vt:lpstr>
      <vt:lpstr>CHROMOSOME STRUCTURE</vt:lpstr>
      <vt:lpstr>  CHROMOSOME TYPES</vt:lpstr>
      <vt:lpstr> CHROMOSOME TYPES</vt:lpstr>
      <vt:lpstr> CHROMOSOME TYPES</vt:lpstr>
      <vt:lpstr>  CHROMOSOME TYPES</vt:lpstr>
      <vt:lpstr>  CHROMOSOME TYPES</vt:lpstr>
      <vt:lpstr>   CHROMOSOME TYPES</vt:lpstr>
      <vt:lpstr>CHROMOSOME TYPES</vt:lpstr>
      <vt:lpstr>TYPES OF SEX CHROMOSOME</vt:lpstr>
      <vt:lpstr>TYPES OF SEX CHROMOSOME</vt:lpstr>
      <vt:lpstr>CHROMOSOME TYPES</vt:lpstr>
      <vt:lpstr>PowerPoint Presentation</vt:lpstr>
      <vt:lpstr>Some other chromosome terms</vt:lpstr>
      <vt:lpstr>Some other chromosome terms</vt:lpstr>
      <vt:lpstr>ULTRA STRUCTURE OF                   CHROMOSOME</vt:lpstr>
      <vt:lpstr>CHEMICAL COMPOSITION</vt:lpstr>
      <vt:lpstr>ULTRA STRUCTURE </vt:lpstr>
      <vt:lpstr>ULTRA STRUCTURE </vt:lpstr>
      <vt:lpstr>ULTRA STRUCTURE</vt:lpstr>
      <vt:lpstr>ULTRA STRUCTURE</vt:lpstr>
      <vt:lpstr>ULTRA STRUCTURE</vt:lpstr>
      <vt:lpstr>HISTONE PROTIENS</vt:lpstr>
      <vt:lpstr>ULTRA STRUCTURE</vt:lpstr>
      <vt:lpstr>ULTRA STRUCTURE</vt:lpstr>
      <vt:lpstr>ULTRA STRUCTURE</vt:lpstr>
      <vt:lpstr>ULTRA STRUCTURE</vt:lpstr>
      <vt:lpstr>FUNCTIONS OF CHROMOSOME</vt:lpstr>
      <vt:lpstr>FUNCTIONS</vt:lpstr>
      <vt:lpstr>FUNCTIONS</vt:lpstr>
      <vt:lpstr>FUNCTIONS</vt:lpstr>
      <vt:lpstr>FUNCTIONS</vt:lpstr>
      <vt:lpstr>PowerPoint Presentation</vt:lpstr>
      <vt:lpstr>FUNCTIONS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CHROMOSOME STRUCTURE &amp;       FUNCTIONS</dc:title>
  <dc:creator>Bilal Khan</dc:creator>
  <cp:lastModifiedBy>Shahzad_Pc</cp:lastModifiedBy>
  <cp:revision>86</cp:revision>
  <dcterms:created xsi:type="dcterms:W3CDTF">2015-10-07T10:36:20Z</dcterms:created>
  <dcterms:modified xsi:type="dcterms:W3CDTF">2016-11-12T05:19:40Z</dcterms:modified>
</cp:coreProperties>
</file>