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90" r:id="rId3"/>
    <p:sldId id="257" r:id="rId4"/>
    <p:sldId id="286" r:id="rId5"/>
    <p:sldId id="259" r:id="rId6"/>
    <p:sldId id="289" r:id="rId7"/>
    <p:sldId id="264" r:id="rId8"/>
    <p:sldId id="258" r:id="rId9"/>
    <p:sldId id="261" r:id="rId10"/>
    <p:sldId id="262" r:id="rId11"/>
    <p:sldId id="263" r:id="rId12"/>
    <p:sldId id="265" r:id="rId13"/>
    <p:sldId id="275" r:id="rId14"/>
    <p:sldId id="276" r:id="rId15"/>
    <p:sldId id="260" r:id="rId16"/>
    <p:sldId id="266" r:id="rId17"/>
    <p:sldId id="267" r:id="rId18"/>
    <p:sldId id="268" r:id="rId19"/>
    <p:sldId id="270" r:id="rId20"/>
    <p:sldId id="272" r:id="rId21"/>
    <p:sldId id="273" r:id="rId22"/>
    <p:sldId id="287" r:id="rId23"/>
    <p:sldId id="271" r:id="rId24"/>
    <p:sldId id="283" r:id="rId25"/>
    <p:sldId id="284" r:id="rId26"/>
    <p:sldId id="277" r:id="rId27"/>
    <p:sldId id="278" r:id="rId28"/>
    <p:sldId id="279" r:id="rId29"/>
    <p:sldId id="288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60" d="100"/>
          <a:sy n="60" d="100"/>
        </p:scale>
        <p:origin x="-156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E3CCF-B013-49F2-B696-E37692107B5D}" type="datetimeFigureOut">
              <a:rPr lang="en-US" smtClean="0"/>
              <a:t>17-Nov-16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23DA6-2CDF-40AA-B9C9-987F148DD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DA6-2CDF-40AA-B9C9-987F148DD3E0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DA6-2CDF-40AA-B9C9-987F148DD3E0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FA45-6992-4E9D-8EE7-AD642E2042E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2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17-Nov-16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17-Nov-16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17-Nov-16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17-Nov-16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17-Nov-16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17-Nov-16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17-Nov-16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17-Nov-16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17-Nov-16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17-Nov-16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17-Nov-16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590B83-5870-4912-A6EC-C911BDF128E8}" type="datetimeFigureOut">
              <a:rPr lang="en-US" smtClean="0"/>
              <a:t>17-Nov-16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  </a:t>
            </a:r>
            <a:r>
              <a:rPr lang="en-US" sz="4400" b="1" u="sng" dirty="0" smtClean="0">
                <a:solidFill>
                  <a:srgbClr val="FFFF00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ENDOPLASMIC RETICULUM</a:t>
            </a:r>
            <a:endParaRPr lang="en-US" sz="4400" b="1" u="sng" dirty="0">
              <a:solidFill>
                <a:srgbClr val="FFFF00"/>
              </a:solidFill>
              <a:latin typeface="Aharoni" pitchFamily="2" charset="-79"/>
              <a:ea typeface="BatangChe" pitchFamily="49" charset="-127"/>
              <a:cs typeface="Aharoni" pitchFamily="2" charset="-79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6019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u="sng" dirty="0" smtClean="0"/>
              <a:t>Tubules</a:t>
            </a:r>
            <a:r>
              <a:rPr lang="en-US" sz="3200" dirty="0" smtClean="0"/>
              <a:t>-</a:t>
            </a:r>
            <a:endParaRPr lang="en-US" sz="3200" b="1" u="sng" dirty="0" smtClean="0"/>
          </a:p>
          <a:p>
            <a:r>
              <a:rPr lang="en-US" dirty="0" smtClean="0"/>
              <a:t>These are </a:t>
            </a:r>
            <a:r>
              <a:rPr lang="en-US" u="sng" dirty="0" smtClean="0"/>
              <a:t>irregular branching</a:t>
            </a:r>
            <a:r>
              <a:rPr lang="en-US" dirty="0" smtClean="0"/>
              <a:t> element  which form a network along with other element.</a:t>
            </a:r>
          </a:p>
          <a:p>
            <a:r>
              <a:rPr lang="en-US" dirty="0" smtClean="0"/>
              <a:t>These are </a:t>
            </a:r>
            <a:r>
              <a:rPr lang="en-US" dirty="0" smtClean="0">
                <a:solidFill>
                  <a:srgbClr val="FF0000"/>
                </a:solidFill>
              </a:rPr>
              <a:t>often free of ribosomes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3200" b="1" u="sng" dirty="0" smtClean="0"/>
              <a:t>Vesicles</a:t>
            </a:r>
            <a:r>
              <a:rPr lang="en-US" sz="3200" dirty="0" smtClean="0"/>
              <a:t>-</a:t>
            </a:r>
            <a:endParaRPr lang="en-US" sz="3200" b="1" u="sng" dirty="0" smtClean="0"/>
          </a:p>
          <a:p>
            <a:r>
              <a:rPr lang="en-US" dirty="0" smtClean="0"/>
              <a:t>These are </a:t>
            </a:r>
            <a:r>
              <a:rPr lang="en-US" u="sng" dirty="0" smtClean="0">
                <a:solidFill>
                  <a:srgbClr val="FF0000"/>
                </a:solidFill>
              </a:rPr>
              <a:t>oval</a:t>
            </a:r>
            <a:r>
              <a:rPr lang="en-US" u="sng" dirty="0" smtClean="0"/>
              <a:t> and rounded </a:t>
            </a:r>
            <a:r>
              <a:rPr lang="en-US" dirty="0" smtClean="0"/>
              <a:t>,</a:t>
            </a:r>
            <a:r>
              <a:rPr lang="en-US" u="sng" dirty="0" smtClean="0"/>
              <a:t>vacuole</a:t>
            </a:r>
            <a:r>
              <a:rPr lang="en-US" dirty="0" smtClean="0"/>
              <a:t> like element.</a:t>
            </a:r>
          </a:p>
          <a:p>
            <a:r>
              <a:rPr lang="en-US" dirty="0" smtClean="0"/>
              <a:t>These are also </a:t>
            </a:r>
            <a:r>
              <a:rPr lang="en-US" dirty="0" smtClean="0">
                <a:solidFill>
                  <a:srgbClr val="FF0000"/>
                </a:solidFill>
              </a:rPr>
              <a:t>free of ribosomes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the element of ER freely communicates with one another, and contain a fluid called </a:t>
            </a:r>
            <a:r>
              <a:rPr lang="en-US" u="sng" dirty="0" smtClean="0">
                <a:solidFill>
                  <a:srgbClr val="C00000"/>
                </a:solidFill>
              </a:rPr>
              <a:t>endoplasmic matrix</a:t>
            </a:r>
            <a:r>
              <a:rPr lang="en-US" dirty="0" smtClean="0"/>
              <a:t>, in the ER lumen.</a:t>
            </a:r>
          </a:p>
          <a:p>
            <a:r>
              <a:rPr lang="en-US" dirty="0" smtClean="0"/>
              <a:t>These matrix is </a:t>
            </a:r>
            <a:r>
              <a:rPr lang="en-US" u="sng" dirty="0" smtClean="0"/>
              <a:t>different from cytoplasmic matrix outside </a:t>
            </a:r>
            <a:r>
              <a:rPr lang="en-US" u="sng" smtClean="0"/>
              <a:t>the </a:t>
            </a:r>
            <a:r>
              <a:rPr lang="en-US" u="sng" smtClean="0"/>
              <a:t>ER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2011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791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b="1" u="sng" dirty="0" smtClean="0"/>
              <a:t>Molecular structure </a:t>
            </a:r>
          </a:p>
          <a:p>
            <a:r>
              <a:rPr lang="en-US" dirty="0" smtClean="0"/>
              <a:t>The membrane of ER are composed of </a:t>
            </a:r>
            <a:r>
              <a:rPr lang="en-US" u="sng" dirty="0" smtClean="0">
                <a:solidFill>
                  <a:srgbClr val="C00000"/>
                </a:solidFill>
              </a:rPr>
              <a:t>two layers of phospholipid</a:t>
            </a:r>
            <a:r>
              <a:rPr lang="en-US" dirty="0" smtClean="0"/>
              <a:t> molecules sandwiched by two layers of proteins molecules like other membrane in the cell wall.</a:t>
            </a:r>
          </a:p>
          <a:p>
            <a:pPr>
              <a:buFont typeface="Wingdings" pitchFamily="2" charset="2"/>
              <a:buChar char="q"/>
            </a:pPr>
            <a:r>
              <a:rPr lang="en-US" sz="3200" b="1" u="sng" dirty="0" smtClean="0"/>
              <a:t>Types</a:t>
            </a:r>
          </a:p>
          <a:p>
            <a:r>
              <a:rPr lang="en-US" dirty="0" smtClean="0"/>
              <a:t>The endoplasmic reticulum is of two types:</a:t>
            </a:r>
          </a:p>
          <a:p>
            <a:pPr marL="0" indent="0">
              <a:buNone/>
            </a:pPr>
            <a:r>
              <a:rPr lang="en-US" dirty="0" smtClean="0"/>
              <a:t>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1-</a:t>
            </a:r>
            <a:r>
              <a:rPr lang="en-US" u="sng" dirty="0" smtClean="0">
                <a:solidFill>
                  <a:srgbClr val="C00000"/>
                </a:solidFill>
              </a:rPr>
              <a:t>Smooth endoplasmic reticulum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(SER)</a:t>
            </a:r>
            <a:endParaRPr lang="en-US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2-</a:t>
            </a:r>
            <a:r>
              <a:rPr lang="en-US" u="sng" dirty="0">
                <a:solidFill>
                  <a:srgbClr val="C00000"/>
                </a:solidFill>
              </a:rPr>
              <a:t>R</a:t>
            </a:r>
            <a:r>
              <a:rPr lang="en-US" u="sng" dirty="0" smtClean="0">
                <a:solidFill>
                  <a:srgbClr val="C00000"/>
                </a:solidFill>
              </a:rPr>
              <a:t>ough endoplasmic reticulum  </a:t>
            </a:r>
            <a:r>
              <a:rPr lang="en-US" dirty="0"/>
              <a:t> </a:t>
            </a:r>
            <a:r>
              <a:rPr lang="en-US" dirty="0" smtClean="0"/>
              <a:t>(RER)</a:t>
            </a:r>
            <a:endParaRPr lang="en-US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029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b="1" u="sng" dirty="0" smtClean="0"/>
              <a:t>Endoplasmic Matrix</a:t>
            </a:r>
          </a:p>
          <a:p>
            <a:endParaRPr lang="en-US" dirty="0" smtClean="0"/>
          </a:p>
          <a:p>
            <a:r>
              <a:rPr lang="en-US" dirty="0" smtClean="0"/>
              <a:t>The space inside the tubules and vesicles is filled with a watery medium that is different from the fluid in the cytosol outside the ER.</a:t>
            </a:r>
          </a:p>
          <a:p>
            <a:endParaRPr lang="en-US" dirty="0" smtClean="0"/>
          </a:p>
          <a:p>
            <a:r>
              <a:rPr lang="en-US" dirty="0" smtClean="0"/>
              <a:t>Their </a:t>
            </a:r>
            <a:r>
              <a:rPr lang="en-US" u="sng" dirty="0" smtClean="0"/>
              <a:t>walls are constructed of lipid bilayers </a:t>
            </a:r>
            <a:r>
              <a:rPr lang="en-US" dirty="0" smtClean="0"/>
              <a:t>membranes that contains large amount </a:t>
            </a:r>
            <a:r>
              <a:rPr lang="en-US" u="sng" dirty="0" smtClean="0"/>
              <a:t>of proteins , similar to the cell membrane.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233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944562"/>
          </a:xfrm>
        </p:spPr>
        <p:txBody>
          <a:bodyPr/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Smooth  ER</a:t>
            </a:r>
            <a:endParaRPr lang="en-US" sz="5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848600" cy="5334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Smooth ER  is an arrangement of tubules,vesicles and sacs.  </a:t>
            </a:r>
          </a:p>
          <a:p>
            <a:pPr algn="just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size and structure </a:t>
            </a:r>
            <a:r>
              <a:rPr lang="en-US" dirty="0" smtClean="0"/>
              <a:t>of the SER varies between the cells.</a:t>
            </a:r>
          </a:p>
          <a:p>
            <a:pPr algn="just"/>
            <a:r>
              <a:rPr lang="en-US" dirty="0" smtClean="0"/>
              <a:t>The SER </a:t>
            </a:r>
            <a:r>
              <a:rPr lang="en-US" b="1" dirty="0" smtClean="0">
                <a:solidFill>
                  <a:srgbClr val="FF0000"/>
                </a:solidFill>
              </a:rPr>
              <a:t>can change within a cells lifetime </a:t>
            </a:r>
            <a:r>
              <a:rPr lang="en-US" dirty="0" smtClean="0"/>
              <a:t>to allow the cell to adapt to changes in its function and requirements.</a:t>
            </a:r>
          </a:p>
          <a:p>
            <a:pPr algn="just"/>
            <a:r>
              <a:rPr lang="en-US" dirty="0" smtClean="0"/>
              <a:t>There are no ribosome’s attached to the membrane surface.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98080" cy="5562600"/>
          </a:xfrm>
        </p:spPr>
        <p:txBody>
          <a:bodyPr/>
          <a:lstStyle/>
          <a:p>
            <a:r>
              <a:rPr lang="en-US" dirty="0" smtClean="0"/>
              <a:t>The network of the SER allows there to be enough surface area for the </a:t>
            </a:r>
            <a:r>
              <a:rPr lang="en-US" dirty="0" smtClean="0">
                <a:solidFill>
                  <a:srgbClr val="FF0000"/>
                </a:solidFill>
              </a:rPr>
              <a:t>action or storage of key enzymes </a:t>
            </a:r>
            <a:r>
              <a:rPr lang="en-US" dirty="0" smtClean="0"/>
              <a:t>or the products of the enzymes.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52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6019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 ENDOPLASMIC RETICULIM </a:t>
            </a:r>
            <a:r>
              <a:rPr lang="en-US" dirty="0" smtClean="0"/>
              <a:t>(RER)</a:t>
            </a:r>
          </a:p>
          <a:p>
            <a:endParaRPr lang="en-US" dirty="0" smtClean="0"/>
          </a:p>
          <a:p>
            <a:r>
              <a:rPr lang="en-US" dirty="0" smtClean="0"/>
              <a:t>The surface of the RER is studded with </a:t>
            </a:r>
            <a:r>
              <a:rPr lang="en-US" i="1" u="sng" dirty="0" smtClean="0">
                <a:solidFill>
                  <a:srgbClr val="FF0000"/>
                </a:solidFill>
              </a:rPr>
              <a:t>ribosome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/>
              <a:t>giving it a rough appearance.</a:t>
            </a:r>
          </a:p>
          <a:p>
            <a:r>
              <a:rPr lang="en-US" dirty="0" smtClean="0"/>
              <a:t>It mainly consists of </a:t>
            </a:r>
            <a:r>
              <a:rPr lang="en-US" u="sng" dirty="0" smtClean="0">
                <a:solidFill>
                  <a:srgbClr val="FF0000"/>
                </a:solidFill>
              </a:rPr>
              <a:t>cisternae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membrane of the RER forms </a:t>
            </a:r>
            <a:r>
              <a:rPr lang="en-US" b="1" u="sng" dirty="0" smtClean="0"/>
              <a:t>large double membrane sheets </a:t>
            </a:r>
          </a:p>
          <a:p>
            <a:r>
              <a:rPr lang="en-US" dirty="0"/>
              <a:t>W</a:t>
            </a:r>
            <a:r>
              <a:rPr lang="en-US" dirty="0" smtClean="0"/>
              <a:t>hich is located near and continuous with the outer layer of the </a:t>
            </a:r>
            <a:r>
              <a:rPr lang="en-US" i="1" u="sng" dirty="0" smtClean="0">
                <a:solidFill>
                  <a:srgbClr val="C00000"/>
                </a:solidFill>
              </a:rPr>
              <a:t>nuclear envelope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RER is very imp. in the </a:t>
            </a:r>
            <a:r>
              <a:rPr lang="en-US" b="1" u="sng" dirty="0" smtClean="0">
                <a:solidFill>
                  <a:srgbClr val="FF0000"/>
                </a:solidFill>
              </a:rPr>
              <a:t>synthesis and packaging </a:t>
            </a:r>
            <a:r>
              <a:rPr lang="en-US" dirty="0" smtClean="0"/>
              <a:t>of proteins </a:t>
            </a:r>
          </a:p>
          <a:p>
            <a:r>
              <a:rPr lang="en-US" dirty="0" smtClean="0"/>
              <a:t>Binding site of the ribosome on the RER is the </a:t>
            </a:r>
            <a:r>
              <a:rPr lang="en-US" i="1" u="sng" dirty="0" smtClean="0">
                <a:solidFill>
                  <a:srgbClr val="002060"/>
                </a:solidFill>
              </a:rPr>
              <a:t>translocon</a:t>
            </a:r>
            <a:r>
              <a:rPr 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.</a:t>
            </a:r>
            <a:endParaRPr lang="en-US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8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The ribosomes bound to the RER </a:t>
            </a:r>
            <a:r>
              <a:rPr lang="en-US" dirty="0" smtClean="0">
                <a:solidFill>
                  <a:srgbClr val="FF0000"/>
                </a:solidFill>
              </a:rPr>
              <a:t>at any one time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not a stable part </a:t>
            </a:r>
            <a:r>
              <a:rPr lang="en-US" dirty="0" smtClean="0"/>
              <a:t>of this organelles structure </a:t>
            </a:r>
          </a:p>
          <a:p>
            <a:pPr algn="ctr"/>
            <a:r>
              <a:rPr lang="en-US" u="sng" dirty="0">
                <a:solidFill>
                  <a:srgbClr val="00B0F0"/>
                </a:solidFill>
              </a:rPr>
              <a:t>B</a:t>
            </a:r>
            <a:r>
              <a:rPr lang="en-US" u="sng" dirty="0" smtClean="0">
                <a:solidFill>
                  <a:srgbClr val="00B0F0"/>
                </a:solidFill>
              </a:rPr>
              <a:t>ecause ribosomes are constantly being bound and released from the membranes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Ribosomes only binds to the RER once a specific </a:t>
            </a:r>
            <a:r>
              <a:rPr lang="en-US" i="1" u="sng" dirty="0" smtClean="0">
                <a:solidFill>
                  <a:srgbClr val="FF0000"/>
                </a:solidFill>
              </a:rPr>
              <a:t>protein-nucleic acid complex </a:t>
            </a:r>
            <a:r>
              <a:rPr lang="en-US" dirty="0" smtClean="0"/>
              <a:t>forms in the cytosol.</a:t>
            </a:r>
          </a:p>
          <a:p>
            <a:r>
              <a:rPr lang="en-US" dirty="0" smtClean="0"/>
              <a:t>This special complex forms when a </a:t>
            </a:r>
            <a:r>
              <a:rPr lang="en-US" dirty="0" smtClean="0">
                <a:solidFill>
                  <a:srgbClr val="FF0000"/>
                </a:solidFill>
              </a:rPr>
              <a:t>free ribosome begins translating the mRNA</a:t>
            </a:r>
            <a:r>
              <a:rPr lang="en-US" dirty="0" smtClean="0"/>
              <a:t> of a protein destined for the </a:t>
            </a:r>
            <a:r>
              <a:rPr lang="en-US" u="sng" dirty="0" smtClean="0">
                <a:solidFill>
                  <a:srgbClr val="FF0000"/>
                </a:solidFill>
              </a:rPr>
              <a:t>secretory pathway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first 5-30 amino acid polymerized encode a single peptide, a molecular message that is recognized and bound by a </a:t>
            </a:r>
            <a:r>
              <a:rPr lang="en-US" u="sng" dirty="0" smtClean="0">
                <a:solidFill>
                  <a:srgbClr val="FF0000"/>
                </a:solidFill>
              </a:rPr>
              <a:t>single recognition particle </a:t>
            </a:r>
            <a:r>
              <a:rPr lang="en-US" dirty="0" smtClean="0"/>
              <a:t>(SRP).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93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ribosomes that become attached </a:t>
            </a:r>
            <a:r>
              <a:rPr lang="en-US" dirty="0"/>
              <a:t>to the endoplasmic reticulum </a:t>
            </a:r>
            <a:r>
              <a:rPr lang="en-US" dirty="0">
                <a:solidFill>
                  <a:srgbClr val="FF0000"/>
                </a:solidFill>
              </a:rPr>
              <a:t>synthesize all </a:t>
            </a:r>
            <a:r>
              <a:rPr lang="en-US" dirty="0" smtClean="0">
                <a:solidFill>
                  <a:srgbClr val="FF0000"/>
                </a:solidFill>
              </a:rPr>
              <a:t>proteins</a:t>
            </a:r>
            <a:r>
              <a:rPr lang="en-US" dirty="0"/>
              <a:t>.</a:t>
            </a:r>
          </a:p>
          <a:p>
            <a:r>
              <a:rPr lang="en-US" dirty="0"/>
              <a:t>Most secreted proteins that are stored in the Golgi apparatus, lysosomes, and endosomes.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800" b="1" u="sng" dirty="0" smtClean="0"/>
              <a:t>Protein Transport</a:t>
            </a:r>
          </a:p>
          <a:p>
            <a:r>
              <a:rPr lang="en-US" dirty="0" smtClean="0"/>
              <a:t>As proteins are formed in the endoplasmic reticulum, they are transported through the </a:t>
            </a:r>
            <a:r>
              <a:rPr lang="en-US" u="sng" dirty="0" smtClean="0"/>
              <a:t>tubules</a:t>
            </a:r>
            <a:r>
              <a:rPr lang="en-US" dirty="0" smtClean="0"/>
              <a:t> toward proteins of the SER that lie nearest to </a:t>
            </a:r>
            <a:r>
              <a:rPr lang="en-US" dirty="0" smtClean="0">
                <a:solidFill>
                  <a:srgbClr val="FF0000"/>
                </a:solidFill>
              </a:rPr>
              <a:t>Golgi apparatus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 this point, small transport vesicles composed of small envelopes of </a:t>
            </a:r>
            <a:r>
              <a:rPr lang="en-US" dirty="0" smtClean="0">
                <a:solidFill>
                  <a:srgbClr val="FF0000"/>
                </a:solidFill>
              </a:rPr>
              <a:t>smooth ER  </a:t>
            </a:r>
            <a:r>
              <a:rPr lang="en-US" dirty="0" smtClean="0"/>
              <a:t>continually break away and </a:t>
            </a:r>
            <a:r>
              <a:rPr lang="en-US" dirty="0" smtClean="0">
                <a:solidFill>
                  <a:srgbClr val="FF0000"/>
                </a:solidFill>
              </a:rPr>
              <a:t>diffuse to the deepest </a:t>
            </a:r>
            <a:r>
              <a:rPr lang="en-US" dirty="0" smtClean="0"/>
              <a:t>layer of Golgi apparatus.</a:t>
            </a:r>
          </a:p>
          <a:p>
            <a:r>
              <a:rPr lang="en-US" dirty="0" smtClean="0"/>
              <a:t>Inside this vesicles are the </a:t>
            </a:r>
            <a:r>
              <a:rPr lang="en-US" dirty="0" smtClean="0">
                <a:solidFill>
                  <a:srgbClr val="FF0000"/>
                </a:solidFill>
              </a:rPr>
              <a:t>synthesized proteins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other product from the ER present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5562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/>
              <a:t>Transport vesicles</a:t>
            </a:r>
          </a:p>
          <a:p>
            <a:r>
              <a:rPr lang="en-US" dirty="0" smtClean="0"/>
              <a:t>They are surrounded by coating protein called COP I, COP II.(</a:t>
            </a:r>
            <a:r>
              <a:rPr lang="en-US" b="1" u="sng" dirty="0" smtClean="0">
                <a:solidFill>
                  <a:srgbClr val="FF0000"/>
                </a:solidFill>
              </a:rPr>
              <a:t>Co</a:t>
            </a:r>
            <a:r>
              <a:rPr lang="en-US" dirty="0" smtClean="0"/>
              <a:t>at </a:t>
            </a:r>
            <a:r>
              <a:rPr lang="en-US" b="1" u="sng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rotein complex)</a:t>
            </a:r>
          </a:p>
          <a:p>
            <a:r>
              <a:rPr lang="en-US" dirty="0" smtClean="0"/>
              <a:t>COP II targets vesicles to the </a:t>
            </a:r>
            <a:r>
              <a:rPr lang="en-US" u="sng" dirty="0" smtClean="0"/>
              <a:t>Golgi apparatus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Transparent proteins </a:t>
            </a:r>
            <a:r>
              <a:rPr lang="en-US" u="sng" dirty="0" smtClean="0"/>
              <a:t>from the RER to Golgi apparatus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process is termed as </a:t>
            </a:r>
            <a:r>
              <a:rPr lang="en-US" b="1" u="sng" dirty="0" smtClean="0">
                <a:solidFill>
                  <a:srgbClr val="FF0000"/>
                </a:solidFill>
              </a:rPr>
              <a:t>anterograde transport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COP I transports proteins </a:t>
            </a:r>
            <a:r>
              <a:rPr lang="en-US" u="sng" dirty="0" smtClean="0"/>
              <a:t>from the </a:t>
            </a:r>
            <a:r>
              <a:rPr lang="en-US" u="sng" dirty="0" err="1" smtClean="0"/>
              <a:t>cis</a:t>
            </a:r>
            <a:r>
              <a:rPr lang="en-US" u="sng" dirty="0" smtClean="0"/>
              <a:t> end of the Golgi complex back to the RER.</a:t>
            </a:r>
          </a:p>
          <a:p>
            <a:r>
              <a:rPr lang="en-US" dirty="0" smtClean="0"/>
              <a:t>This process is termed as </a:t>
            </a:r>
            <a:r>
              <a:rPr lang="en-US" b="1" u="sng" dirty="0" smtClean="0">
                <a:solidFill>
                  <a:srgbClr val="FF0000"/>
                </a:solidFill>
              </a:rPr>
              <a:t>retrograde transport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61" y="89339"/>
            <a:ext cx="5873048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7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458200" cy="547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8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534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0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19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8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89120"/>
          </a:xfrm>
        </p:spPr>
        <p:txBody>
          <a:bodyPr/>
          <a:lstStyle/>
          <a:p>
            <a:r>
              <a:rPr lang="en-US" dirty="0" smtClean="0"/>
              <a:t>Second method of transport out of the endoplasmic reticulum involves areas called </a:t>
            </a:r>
            <a:r>
              <a:rPr lang="en-US" u="sng" dirty="0" smtClean="0">
                <a:solidFill>
                  <a:srgbClr val="FF0000"/>
                </a:solidFill>
              </a:rPr>
              <a:t>membrane contact sites.</a:t>
            </a:r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u="sng" dirty="0" smtClean="0"/>
              <a:t>membranes of the endoplasmic reticulum and other organelles are held together </a:t>
            </a:r>
            <a:r>
              <a:rPr lang="en-US" dirty="0" smtClean="0"/>
              <a:t>, allowing the transfer of lipid and other small molecules.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3600" b="1" u="sng" dirty="0" smtClean="0"/>
              <a:t>FUNCTION OF RER-</a:t>
            </a:r>
          </a:p>
          <a:p>
            <a:r>
              <a:rPr lang="en-US" i="1" u="sng" dirty="0" smtClean="0">
                <a:solidFill>
                  <a:srgbClr val="FF0000"/>
                </a:solidFill>
              </a:rPr>
              <a:t>Surface for Ribosomes- </a:t>
            </a:r>
            <a:r>
              <a:rPr lang="en-US" dirty="0" smtClean="0"/>
              <a:t>The RER provides space and ribophorins for the attachment of ribosomes to itself.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Surface for protein synthesis</a:t>
            </a:r>
          </a:p>
          <a:p>
            <a:r>
              <a:rPr lang="en-US" i="1" u="sng" dirty="0" smtClean="0">
                <a:solidFill>
                  <a:srgbClr val="FF0000"/>
                </a:solidFill>
              </a:rPr>
              <a:t>Formation of Glycoprotein- </a:t>
            </a:r>
            <a:r>
              <a:rPr lang="en-US" dirty="0" smtClean="0"/>
              <a:t>Linking of sugars to for glycoprotein starts in the RER and is completed in Golgi complex.</a:t>
            </a:r>
          </a:p>
          <a:p>
            <a:r>
              <a:rPr lang="en-US" dirty="0" smtClean="0"/>
              <a:t> </a:t>
            </a:r>
            <a:r>
              <a:rPr lang="en-US" i="1" u="sng" dirty="0" smtClean="0">
                <a:solidFill>
                  <a:srgbClr val="FF0000"/>
                </a:solidFill>
              </a:rPr>
              <a:t>Synthesis of precursors- </a:t>
            </a:r>
            <a:r>
              <a:rPr lang="en-US" dirty="0" smtClean="0"/>
              <a:t>The RER produce enzyme precursors for the formation of lysosomes by Golgi Complex.</a:t>
            </a:r>
          </a:p>
          <a:p>
            <a:r>
              <a:rPr lang="en-US" dirty="0" smtClean="0"/>
              <a:t> </a:t>
            </a:r>
            <a:r>
              <a:rPr lang="en-US" i="1" u="sng" dirty="0" smtClean="0">
                <a:solidFill>
                  <a:srgbClr val="FF0000"/>
                </a:solidFill>
              </a:rPr>
              <a:t>Smooth ER formation- </a:t>
            </a:r>
            <a:r>
              <a:rPr lang="en-US" dirty="0" smtClean="0"/>
              <a:t>The RER gives rise to the smooth ER by loss of ribosomes.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88" y="499089"/>
            <a:ext cx="4896544" cy="635067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IN" sz="3200" b="1" u="sng" dirty="0" smtClean="0"/>
              <a:t>FUNCTION OF SER</a:t>
            </a:r>
          </a:p>
          <a:p>
            <a:pPr>
              <a:buFont typeface="Wingdings" pitchFamily="2" charset="2"/>
              <a:buChar char="q"/>
            </a:pPr>
            <a:endParaRPr lang="en-IN" sz="2400" dirty="0" smtClean="0"/>
          </a:p>
          <a:p>
            <a:r>
              <a:rPr lang="en-IN" sz="2400" dirty="0"/>
              <a:t> The smooth endoplasmic reticulum </a:t>
            </a:r>
            <a:r>
              <a:rPr lang="en-IN" sz="2400" dirty="0">
                <a:solidFill>
                  <a:srgbClr val="FF0000"/>
                </a:solidFill>
              </a:rPr>
              <a:t>lacks ribosomes </a:t>
            </a:r>
            <a:r>
              <a:rPr lang="en-IN" sz="2400" dirty="0" smtClean="0"/>
              <a:t>and</a:t>
            </a:r>
          </a:p>
          <a:p>
            <a:r>
              <a:rPr lang="en-IN" sz="2400" dirty="0" smtClean="0"/>
              <a:t>Functions in</a:t>
            </a:r>
            <a:r>
              <a:rPr lang="en-IN" sz="2400" dirty="0"/>
              <a:t> </a:t>
            </a:r>
            <a:r>
              <a:rPr lang="en-IN" sz="2400" u="sng" dirty="0">
                <a:solidFill>
                  <a:srgbClr val="FF0000"/>
                </a:solidFill>
              </a:rPr>
              <a:t>lipid metabolism</a:t>
            </a:r>
            <a:r>
              <a:rPr lang="en-IN" sz="2400" u="sng" dirty="0"/>
              <a:t>, </a:t>
            </a:r>
            <a:r>
              <a:rPr lang="en-IN" sz="2400" u="sng" dirty="0">
                <a:solidFill>
                  <a:srgbClr val="FF0000"/>
                </a:solidFill>
              </a:rPr>
              <a:t>carbohydrate</a:t>
            </a:r>
            <a:r>
              <a:rPr lang="en-IN" sz="2400" u="sng" dirty="0"/>
              <a:t> metabolism, and </a:t>
            </a:r>
            <a:r>
              <a:rPr lang="en-IN" sz="2400" u="sng" dirty="0" smtClean="0">
                <a:solidFill>
                  <a:srgbClr val="FF0000"/>
                </a:solidFill>
              </a:rPr>
              <a:t>detoxification</a:t>
            </a:r>
            <a:r>
              <a:rPr lang="en-IN" sz="2400" u="sng" dirty="0" smtClean="0"/>
              <a:t> and </a:t>
            </a:r>
            <a:r>
              <a:rPr lang="en-IN" sz="2400" u="sng" dirty="0"/>
              <a:t>is especially abundant in </a:t>
            </a:r>
            <a:r>
              <a:rPr lang="en-IN" sz="2400" u="sng" dirty="0">
                <a:solidFill>
                  <a:srgbClr val="FF0000"/>
                </a:solidFill>
              </a:rPr>
              <a:t>mammalian liver and gonad cells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It also </a:t>
            </a:r>
            <a:r>
              <a:rPr lang="en-IN" sz="2400" u="sng" dirty="0" smtClean="0">
                <a:solidFill>
                  <a:srgbClr val="FF0000"/>
                </a:solidFill>
              </a:rPr>
              <a:t>synthesizes</a:t>
            </a:r>
            <a:r>
              <a:rPr lang="en-IN" sz="2400" u="sng" dirty="0">
                <a:solidFill>
                  <a:srgbClr val="FF0000"/>
                </a:solidFill>
              </a:rPr>
              <a:t>  </a:t>
            </a:r>
            <a:r>
              <a:rPr lang="en-IN" sz="2400" u="sng" dirty="0" smtClean="0">
                <a:solidFill>
                  <a:srgbClr val="FF0000"/>
                </a:solidFill>
              </a:rPr>
              <a:t>phospholipids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Cells </a:t>
            </a:r>
            <a:r>
              <a:rPr lang="en-IN" sz="2400" dirty="0"/>
              <a:t>which secrete these </a:t>
            </a:r>
            <a:r>
              <a:rPr lang="en-IN" sz="2400" dirty="0" smtClean="0"/>
              <a:t>products</a:t>
            </a:r>
            <a:r>
              <a:rPr lang="en-IN" sz="2400" dirty="0"/>
              <a:t>, </a:t>
            </a:r>
            <a:r>
              <a:rPr lang="en-IN" sz="2400" dirty="0" smtClean="0"/>
              <a:t>such </a:t>
            </a:r>
            <a:r>
              <a:rPr lang="en-IN" sz="2400" dirty="0"/>
              <a:t>as those in the </a:t>
            </a:r>
            <a:r>
              <a:rPr lang="en-IN" sz="2400" dirty="0" smtClean="0"/>
              <a:t>testes</a:t>
            </a:r>
            <a:r>
              <a:rPr lang="en-IN" sz="2400" dirty="0"/>
              <a:t>, ovaries, and skin oil glands have a great deal of smooth endoplasmic reticulum</a:t>
            </a:r>
            <a:r>
              <a:rPr lang="en-IN" sz="2400" dirty="0" smtClean="0"/>
              <a:t>.</a:t>
            </a:r>
          </a:p>
          <a:p>
            <a:pPr>
              <a:buNone/>
            </a:pPr>
            <a:endParaRPr lang="en-IN" sz="2400" dirty="0" smtClean="0"/>
          </a:p>
          <a:p>
            <a:endParaRPr lang="en-IN" sz="2400" dirty="0"/>
          </a:p>
        </p:txBody>
      </p:sp>
      <p:pic>
        <p:nvPicPr>
          <p:cNvPr id="6" name="Content Placeholder 5" descr="s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98504" y="1484784"/>
            <a:ext cx="4038600" cy="4608512"/>
          </a:xfrm>
        </p:spPr>
      </p:pic>
    </p:spTree>
    <p:extLst>
      <p:ext uri="{BB962C8B-B14F-4D97-AF65-F5344CB8AC3E}">
        <p14:creationId xmlns:p14="http://schemas.microsoft.com/office/powerpoint/2010/main" val="22264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Detoxification</a:t>
            </a:r>
            <a:r>
              <a:rPr lang="en-IN" dirty="0" smtClean="0"/>
              <a:t>-The SER brings about detoxification </a:t>
            </a:r>
            <a:r>
              <a:rPr lang="en-IN" u="sng" dirty="0" smtClean="0"/>
              <a:t>in the liver </a:t>
            </a:r>
            <a:r>
              <a:rPr lang="en-IN" dirty="0" smtClean="0"/>
              <a:t>, i.e., converts harmful materials(drugs, poisons) into harmless ones for excretion by the cell.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Formation of organelles- </a:t>
            </a:r>
            <a:r>
              <a:rPr lang="en-IN" dirty="0" smtClean="0"/>
              <a:t>The SER produces Golgi apparatus , lysosomes and vacuoles.</a:t>
            </a:r>
          </a:p>
          <a:p>
            <a:r>
              <a:rPr lang="en-IN" dirty="0" smtClean="0"/>
              <a:t>It also carries out the </a:t>
            </a:r>
            <a:r>
              <a:rPr lang="en-IN" b="1" dirty="0" smtClean="0">
                <a:solidFill>
                  <a:srgbClr val="FF0000"/>
                </a:solidFill>
              </a:rPr>
              <a:t>attachment of receptors </a:t>
            </a:r>
            <a:r>
              <a:rPr lang="en-IN" dirty="0" smtClean="0"/>
              <a:t>on cell membrane proteins and </a:t>
            </a:r>
            <a:r>
              <a:rPr lang="en-IN" dirty="0" smtClean="0">
                <a:solidFill>
                  <a:srgbClr val="FF0000"/>
                </a:solidFill>
              </a:rPr>
              <a:t>steroid metabolism</a:t>
            </a:r>
            <a:r>
              <a:rPr lang="en-IN" dirty="0" smtClean="0"/>
              <a:t>.</a:t>
            </a:r>
          </a:p>
          <a:p>
            <a:r>
              <a:rPr lang="en-IN" dirty="0"/>
              <a:t> In </a:t>
            </a:r>
            <a:r>
              <a:rPr lang="en-IN" b="1" dirty="0">
                <a:solidFill>
                  <a:srgbClr val="FF0000"/>
                </a:solidFill>
              </a:rPr>
              <a:t>muscle cells</a:t>
            </a:r>
            <a:r>
              <a:rPr lang="en-IN" dirty="0"/>
              <a:t>, it regulates </a:t>
            </a:r>
            <a:r>
              <a:rPr lang="en-IN" dirty="0">
                <a:solidFill>
                  <a:srgbClr val="FF0000"/>
                </a:solidFill>
              </a:rPr>
              <a:t>calcium ion </a:t>
            </a:r>
            <a:r>
              <a:rPr lang="en-IN" dirty="0" smtClean="0">
                <a:solidFill>
                  <a:srgbClr val="FF0000"/>
                </a:solidFill>
              </a:rPr>
              <a:t>concentration</a:t>
            </a:r>
          </a:p>
          <a:p>
            <a:r>
              <a:rPr lang="en-IN" dirty="0"/>
              <a:t>The smooth endoplasmic reticulum also contains the enzyme glucose-6-phosphatase, which converts glucose-6-phosphate to glucose, a step in </a:t>
            </a:r>
            <a:r>
              <a:rPr lang="en-IN" dirty="0" smtClean="0"/>
              <a:t>gluconeogenesis.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81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 lnSpcReduction="10000"/>
          </a:bodyPr>
          <a:lstStyle/>
          <a:p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The </a:t>
            </a:r>
            <a:r>
              <a:rPr lang="en-IN" b="1" dirty="0">
                <a:solidFill>
                  <a:srgbClr val="FF0000"/>
                </a:solidFill>
              </a:rPr>
              <a:t>sarcoplasmic reticulum</a:t>
            </a:r>
            <a:r>
              <a:rPr lang="en-IN" dirty="0"/>
              <a:t> (SR</a:t>
            </a:r>
            <a:r>
              <a:rPr lang="en-IN" dirty="0" smtClean="0"/>
              <a:t>) </a:t>
            </a:r>
            <a:r>
              <a:rPr lang="en-IN" dirty="0"/>
              <a:t>is smooth ER found in smooth and striated muscle. </a:t>
            </a:r>
            <a:endParaRPr lang="en-IN" dirty="0" smtClean="0"/>
          </a:p>
          <a:p>
            <a:r>
              <a:rPr lang="en-IN" dirty="0"/>
              <a:t>The only structural </a:t>
            </a:r>
            <a:r>
              <a:rPr lang="en-IN" dirty="0">
                <a:solidFill>
                  <a:srgbClr val="FF0000"/>
                </a:solidFill>
              </a:rPr>
              <a:t>difference</a:t>
            </a:r>
            <a:r>
              <a:rPr lang="en-IN" dirty="0"/>
              <a:t> between this organelle and the smooth endoplasmic reticulum is the </a:t>
            </a:r>
            <a:r>
              <a:rPr lang="en-IN" b="1" dirty="0">
                <a:solidFill>
                  <a:srgbClr val="FF0000"/>
                </a:solidFill>
              </a:rPr>
              <a:t>medley of proteins</a:t>
            </a:r>
            <a:r>
              <a:rPr lang="en-IN" dirty="0"/>
              <a:t> they have, both bound to their membranes and drifting within the confines of their lumens. This fundamental difference is indicative of their </a:t>
            </a:r>
            <a:r>
              <a:rPr lang="en-IN" dirty="0" smtClean="0"/>
              <a:t>functions.</a:t>
            </a:r>
          </a:p>
          <a:p>
            <a:pPr algn="ctr"/>
            <a:r>
              <a:rPr lang="en-IN" dirty="0"/>
              <a:t> </a:t>
            </a:r>
            <a:r>
              <a:rPr lang="en-IN" b="1" dirty="0">
                <a:solidFill>
                  <a:srgbClr val="FF0000"/>
                </a:solidFill>
              </a:rPr>
              <a:t>The endoplasmic reticulum synthesizes molecules, while the sarcoplasmic reticulum stores and pumps calcium ions.</a:t>
            </a:r>
            <a:endParaRPr lang="en-IN" b="1" dirty="0" smtClean="0">
              <a:solidFill>
                <a:srgbClr val="FF00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58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052736"/>
            <a:ext cx="8147248" cy="5400600"/>
          </a:xfrm>
        </p:spPr>
        <p:txBody>
          <a:bodyPr/>
          <a:lstStyle/>
          <a:p>
            <a:r>
              <a:rPr lang="en-IN" dirty="0"/>
              <a:t>The sarcoplasmic reticulum contains large stores of calcium, which it </a:t>
            </a:r>
            <a:r>
              <a:rPr lang="en-IN" b="1" dirty="0">
                <a:solidFill>
                  <a:srgbClr val="FF0000"/>
                </a:solidFill>
              </a:rPr>
              <a:t>sequesters</a:t>
            </a:r>
            <a:r>
              <a:rPr lang="en-IN" dirty="0"/>
              <a:t> and then releases when the muscle cell is stimulated</a:t>
            </a:r>
            <a:r>
              <a:rPr lang="en-IN" dirty="0" smtClean="0"/>
              <a:t>.</a:t>
            </a:r>
          </a:p>
          <a:p>
            <a:r>
              <a:rPr lang="en-IN" dirty="0"/>
              <a:t> It plays a major role in excitation-contraction </a:t>
            </a:r>
            <a:r>
              <a:rPr lang="en-IN" dirty="0" smtClean="0"/>
              <a:t>coupling</a:t>
            </a:r>
            <a:r>
              <a:rPr lang="en-IN" dirty="0"/>
              <a:t> </a:t>
            </a:r>
            <a:r>
              <a:rPr lang="en-IN" dirty="0" smtClean="0"/>
              <a:t>in muscles cells.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36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45819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4864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In the </a:t>
            </a:r>
            <a:r>
              <a:rPr lang="en-US" u="sng" dirty="0" smtClean="0"/>
              <a:t>year 1945-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lace like membranes </a:t>
            </a:r>
            <a:r>
              <a:rPr lang="en-US" dirty="0" smtClean="0"/>
              <a:t>of the endoplasmic reticulum were first seen in the cytoplasm of </a:t>
            </a:r>
            <a:r>
              <a:rPr lang="en-US" dirty="0" smtClean="0">
                <a:solidFill>
                  <a:srgbClr val="FF0000"/>
                </a:solidFill>
              </a:rPr>
              <a:t>chick embryo </a:t>
            </a:r>
            <a:r>
              <a:rPr lang="en-US" dirty="0" smtClean="0"/>
              <a:t>cells. </a:t>
            </a:r>
          </a:p>
          <a:p>
            <a:r>
              <a:rPr lang="en-US" dirty="0" smtClean="0"/>
              <a:t>These are membrane bound channels, seen in the form of a network of delicate </a:t>
            </a:r>
            <a:r>
              <a:rPr lang="en-US" dirty="0" smtClean="0">
                <a:solidFill>
                  <a:srgbClr val="FF0000"/>
                </a:solidFill>
              </a:rPr>
              <a:t>strands and vesicles </a:t>
            </a:r>
            <a:r>
              <a:rPr lang="en-US" dirty="0" smtClean="0"/>
              <a:t>in the cytoplasm.</a:t>
            </a:r>
          </a:p>
          <a:p>
            <a:r>
              <a:rPr lang="en-US" dirty="0" smtClean="0"/>
              <a:t>These are </a:t>
            </a:r>
            <a:r>
              <a:rPr lang="en-US" dirty="0" smtClean="0">
                <a:solidFill>
                  <a:srgbClr val="FF0000"/>
                </a:solidFill>
              </a:rPr>
              <a:t>single  membrane cell </a:t>
            </a:r>
            <a:r>
              <a:rPr lang="en-US" dirty="0" smtClean="0"/>
              <a:t>organelles.</a:t>
            </a:r>
          </a:p>
          <a:p>
            <a:r>
              <a:rPr lang="en-US" dirty="0" smtClean="0"/>
              <a:t>These form an interconnected network of </a:t>
            </a:r>
            <a:r>
              <a:rPr lang="en-US" dirty="0" smtClean="0">
                <a:solidFill>
                  <a:srgbClr val="FF0000"/>
                </a:solidFill>
              </a:rPr>
              <a:t>tubules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vesicles and cisternae </a:t>
            </a:r>
            <a:r>
              <a:rPr lang="en-US" dirty="0" smtClean="0"/>
              <a:t>with in cells.</a:t>
            </a:r>
          </a:p>
          <a:p>
            <a:r>
              <a:rPr lang="en-US" dirty="0" smtClean="0"/>
              <a:t>ER are considered as </a:t>
            </a:r>
            <a:r>
              <a:rPr lang="en-US" dirty="0" smtClean="0">
                <a:solidFill>
                  <a:srgbClr val="FF0000"/>
                </a:solidFill>
              </a:rPr>
              <a:t>one of the components of cytoskeleton </a:t>
            </a:r>
            <a:r>
              <a:rPr lang="en-US" dirty="0" smtClean="0"/>
              <a:t>along with microtubules,microfilaments and intermediate filaments.</a:t>
            </a:r>
          </a:p>
          <a:p>
            <a:r>
              <a:rPr lang="en-US" dirty="0" smtClean="0"/>
              <a:t>These are first of all observed </a:t>
            </a:r>
            <a:r>
              <a:rPr lang="en-US" i="1" u="sng" dirty="0" smtClean="0">
                <a:solidFill>
                  <a:srgbClr val="FF0000"/>
                </a:solidFill>
              </a:rPr>
              <a:t>by Porter, Claude and </a:t>
            </a:r>
            <a:r>
              <a:rPr lang="en-US" i="1" u="sng" dirty="0" err="1" smtClean="0">
                <a:solidFill>
                  <a:srgbClr val="FF0000"/>
                </a:solidFill>
              </a:rPr>
              <a:t>Fullam</a:t>
            </a:r>
            <a:r>
              <a:rPr lang="en-US" i="1" u="sng" dirty="0" smtClean="0">
                <a:solidFill>
                  <a:srgbClr val="FF0000"/>
                </a:solidFill>
              </a:rPr>
              <a:t> in (1945) as a network. </a:t>
            </a:r>
            <a:endParaRPr lang="en-US" i="1" u="sng" dirty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term ”Endoplasmic reticulum” was first used by </a:t>
            </a:r>
            <a:r>
              <a:rPr lang="en-US" b="1" u="sng" dirty="0" smtClean="0">
                <a:solidFill>
                  <a:srgbClr val="FF0000"/>
                </a:solidFill>
              </a:rPr>
              <a:t>Porter and Fullman (1952)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181600"/>
          </a:xfrm>
        </p:spPr>
        <p:txBody>
          <a:bodyPr/>
          <a:lstStyle/>
          <a:p>
            <a:pPr marL="0" lvl="0" indent="0">
              <a:buClrTx/>
              <a:buSzTx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Berlin Sans FB" pitchFamily="34" charset="0"/>
              </a:rPr>
              <a:t>ENDOPLASMIC</a:t>
            </a:r>
            <a:r>
              <a:rPr lang="en-US" sz="3200" dirty="0">
                <a:solidFill>
                  <a:prstClr val="black"/>
                </a:solidFill>
                <a:latin typeface="Berlin Sans FB" pitchFamily="34" charset="0"/>
              </a:rPr>
              <a:t> - “within the cytoplasm”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Berlin Sans FB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Berlin Sans FB" pitchFamily="34" charset="0"/>
              </a:rPr>
              <a:t>RETICULUM</a:t>
            </a:r>
            <a:r>
              <a:rPr lang="en-US" sz="3200" dirty="0">
                <a:solidFill>
                  <a:prstClr val="black"/>
                </a:solidFill>
                <a:latin typeface="Berlin Sans FB" pitchFamily="34" charset="0"/>
              </a:rPr>
              <a:t> - Latin for a “a little net”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Berlin Sans FB" pitchFamily="34" charset="0"/>
              </a:rPr>
              <a:t>-  </a:t>
            </a:r>
            <a:r>
              <a:rPr lang="en-US" sz="3200" dirty="0">
                <a:solidFill>
                  <a:srgbClr val="FF0000"/>
                </a:solidFill>
                <a:latin typeface="Berlin Sans FB" pitchFamily="34" charset="0"/>
              </a:rPr>
              <a:t>extensive network </a:t>
            </a:r>
            <a:r>
              <a:rPr lang="en-US" sz="3200" dirty="0">
                <a:solidFill>
                  <a:prstClr val="black"/>
                </a:solidFill>
                <a:latin typeface="Berlin Sans FB" pitchFamily="34" charset="0"/>
              </a:rPr>
              <a:t>of </a:t>
            </a:r>
            <a:r>
              <a:rPr lang="en-US" sz="3200" dirty="0">
                <a:solidFill>
                  <a:srgbClr val="FF0000"/>
                </a:solidFill>
                <a:latin typeface="Berlin Sans FB" pitchFamily="34" charset="0"/>
              </a:rPr>
              <a:t>folded membranes </a:t>
            </a:r>
            <a:r>
              <a:rPr lang="en-US" sz="3200" dirty="0">
                <a:solidFill>
                  <a:prstClr val="black"/>
                </a:solidFill>
                <a:latin typeface="Berlin Sans FB" pitchFamily="34" charset="0"/>
              </a:rPr>
              <a:t>that extends from the nuclear envelope </a:t>
            </a:r>
            <a:r>
              <a:rPr lang="en-US" sz="3200" dirty="0">
                <a:solidFill>
                  <a:srgbClr val="FF0000"/>
                </a:solidFill>
                <a:latin typeface="Berlin Sans FB" pitchFamily="34" charset="0"/>
              </a:rPr>
              <a:t>to which it is connected,</a:t>
            </a:r>
            <a:r>
              <a:rPr lang="en-US" sz="3200" dirty="0">
                <a:solidFill>
                  <a:prstClr val="black"/>
                </a:solidFill>
                <a:latin typeface="Berlin Sans FB" pitchFamily="34" charset="0"/>
              </a:rPr>
              <a:t> throughout the cytoplasm.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en-PH" sz="3200" dirty="0">
                <a:solidFill>
                  <a:prstClr val="black"/>
                </a:solidFill>
                <a:latin typeface="Berlin Sans FB" pitchFamily="34" charset="0"/>
              </a:rPr>
              <a:t> divided into two sub-compartments,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PH" sz="3200" b="1" dirty="0">
                <a:solidFill>
                  <a:prstClr val="black"/>
                </a:solidFill>
                <a:latin typeface="Berlin Sans FB" pitchFamily="34" charset="0"/>
              </a:rPr>
              <a:t>	rough ER </a:t>
            </a:r>
            <a:r>
              <a:rPr lang="en-PH" sz="3200" dirty="0">
                <a:solidFill>
                  <a:prstClr val="black"/>
                </a:solidFill>
                <a:latin typeface="Berlin Sans FB" pitchFamily="34" charset="0"/>
              </a:rPr>
              <a:t>and </a:t>
            </a:r>
            <a:r>
              <a:rPr lang="en-PH" sz="3200" b="1" dirty="0">
                <a:solidFill>
                  <a:prstClr val="black"/>
                </a:solidFill>
                <a:latin typeface="Berlin Sans FB" pitchFamily="34" charset="0"/>
              </a:rPr>
              <a:t>smooth ER</a:t>
            </a:r>
            <a:endParaRPr lang="en-US" sz="3200" b="1" dirty="0">
              <a:solidFill>
                <a:prstClr val="black"/>
              </a:solidFill>
              <a:latin typeface="Berlin Sans FB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943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sz="3600" u="sng" dirty="0" smtClean="0"/>
              <a:t>Location</a:t>
            </a:r>
          </a:p>
          <a:p>
            <a:r>
              <a:rPr lang="en-US" dirty="0" smtClean="0"/>
              <a:t>Present in almost all eukaryotic cell.</a:t>
            </a:r>
          </a:p>
          <a:p>
            <a:r>
              <a:rPr lang="en-US" dirty="0" smtClean="0"/>
              <a:t>The ER often occupies most of the cytoplasm.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sz="3600" u="sng" dirty="0" smtClean="0"/>
              <a:t>Amount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ER varies in </a:t>
            </a:r>
            <a:r>
              <a:rPr lang="en-US" dirty="0" smtClean="0">
                <a:solidFill>
                  <a:srgbClr val="FF0000"/>
                </a:solidFill>
              </a:rPr>
              <a:t>amount from cell to cell</a:t>
            </a:r>
            <a:r>
              <a:rPr lang="en-US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In spermatocytes</a:t>
            </a:r>
            <a:r>
              <a:rPr lang="en-US" dirty="0" smtClean="0"/>
              <a:t>, it is represented by </a:t>
            </a:r>
            <a:r>
              <a:rPr lang="en-US" dirty="0" smtClean="0">
                <a:solidFill>
                  <a:srgbClr val="FF0000"/>
                </a:solidFill>
              </a:rPr>
              <a:t>a few </a:t>
            </a:r>
            <a:r>
              <a:rPr lang="en-US" dirty="0" smtClean="0"/>
              <a:t>vacuoles only.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the cells of </a:t>
            </a:r>
            <a:r>
              <a:rPr lang="en-US" b="1" dirty="0" smtClean="0"/>
              <a:t>adipose tissue</a:t>
            </a:r>
            <a:r>
              <a:rPr lang="en-US" dirty="0" smtClean="0"/>
              <a:t>, it is quite simple, having the form of a </a:t>
            </a:r>
            <a:r>
              <a:rPr lang="en-US" dirty="0" smtClean="0">
                <a:solidFill>
                  <a:srgbClr val="FF0000"/>
                </a:solidFill>
              </a:rPr>
              <a:t>few tubules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cells that are </a:t>
            </a:r>
            <a:r>
              <a:rPr lang="en-US" b="1" dirty="0" smtClean="0">
                <a:solidFill>
                  <a:srgbClr val="FF0000"/>
                </a:solidFill>
              </a:rPr>
              <a:t>actively synthesizing proteins</a:t>
            </a:r>
            <a:r>
              <a:rPr lang="en-US" dirty="0" smtClean="0"/>
              <a:t>, such as liver and pancreatic cells and fibroblast, have </a:t>
            </a:r>
            <a:r>
              <a:rPr lang="en-US" dirty="0" smtClean="0">
                <a:solidFill>
                  <a:srgbClr val="FF0000"/>
                </a:solidFill>
              </a:rPr>
              <a:t>abundant </a:t>
            </a:r>
            <a:r>
              <a:rPr lang="en-US" dirty="0" smtClean="0"/>
              <a:t>ER.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Endoplasmic reticulum forms </a:t>
            </a:r>
            <a:r>
              <a:rPr lang="en-US" b="1" dirty="0" smtClean="0">
                <a:solidFill>
                  <a:srgbClr val="FF0000"/>
                </a:solidFill>
              </a:rPr>
              <a:t>30-60 %</a:t>
            </a:r>
            <a:r>
              <a:rPr lang="en-US" dirty="0" smtClean="0"/>
              <a:t> of the total membrane in a cell.</a:t>
            </a:r>
          </a:p>
          <a:p>
            <a:pPr marL="0" indent="0">
              <a:buNone/>
            </a:pPr>
            <a:endParaRPr lang="en-US" sz="4000" u="sng" dirty="0" smtClean="0"/>
          </a:p>
        </p:txBody>
      </p:sp>
    </p:spTree>
    <p:extLst>
      <p:ext uri="{BB962C8B-B14F-4D97-AF65-F5344CB8AC3E}">
        <p14:creationId xmlns:p14="http://schemas.microsoft.com/office/powerpoint/2010/main" val="33772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propedia.org/sites/repropedia/files/spermatogen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3914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334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b="1" u="sng" dirty="0" smtClean="0"/>
              <a:t>Origin of endoplasmic reticulum</a:t>
            </a:r>
          </a:p>
          <a:p>
            <a:r>
              <a:rPr lang="en-US" dirty="0" smtClean="0"/>
              <a:t>At present </a:t>
            </a:r>
            <a:r>
              <a:rPr lang="en-US" b="1" u="sng" dirty="0" smtClean="0">
                <a:solidFill>
                  <a:srgbClr val="FF0000"/>
                </a:solidFill>
              </a:rPr>
              <a:t>manner of origin </a:t>
            </a:r>
            <a:r>
              <a:rPr lang="en-US" dirty="0" smtClean="0"/>
              <a:t>of the endoplasmic is </a:t>
            </a:r>
            <a:r>
              <a:rPr lang="en-US" dirty="0" smtClean="0">
                <a:solidFill>
                  <a:srgbClr val="FF0000"/>
                </a:solidFill>
              </a:rPr>
              <a:t>not definitely known</a:t>
            </a:r>
            <a:r>
              <a:rPr lang="en-US" dirty="0" smtClean="0"/>
              <a:t>. The most concrete hypothesis is that the </a:t>
            </a:r>
            <a:r>
              <a:rPr lang="en-US" b="1" u="sng" dirty="0" smtClean="0"/>
              <a:t>ER is “budded” off from the nuclear envelope (wischnitzer, 1974).</a:t>
            </a:r>
          </a:p>
          <a:p>
            <a:endParaRPr lang="en-US" b="1" u="sng" dirty="0" smtClean="0"/>
          </a:p>
          <a:p>
            <a:r>
              <a:rPr lang="en-US" dirty="0" smtClean="0"/>
              <a:t>The ER appears to arise from the outer membrane of the nuclear envelope by </a:t>
            </a:r>
            <a:r>
              <a:rPr lang="en-US" dirty="0" smtClean="0">
                <a:solidFill>
                  <a:srgbClr val="FF0000"/>
                </a:solidFill>
              </a:rPr>
              <a:t>out folding </a:t>
            </a:r>
            <a:r>
              <a:rPr lang="en-US" dirty="0" smtClean="0"/>
              <a:t>, or from the plasma membrane by </a:t>
            </a:r>
            <a:r>
              <a:rPr lang="en-US" dirty="0" smtClean="0">
                <a:solidFill>
                  <a:srgbClr val="FF0000"/>
                </a:solidFill>
              </a:rPr>
              <a:t>in folding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smooth ER seem to arise from the rough ER </a:t>
            </a:r>
            <a:r>
              <a:rPr lang="en-US" dirty="0" smtClean="0"/>
              <a:t>by detachment of ribosomes.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are two basic morphological types of ER namely RER and SER.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endoplasmicreticulumfig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209800"/>
            <a:ext cx="7924800" cy="4277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5943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/>
              <a:t>PHYSICAL STRUCTURE-</a:t>
            </a:r>
          </a:p>
          <a:p>
            <a:r>
              <a:rPr lang="en-US" dirty="0" smtClean="0"/>
              <a:t>The ER is 3-dimensional network of intracellular. It is formed of three types of element:</a:t>
            </a:r>
          </a:p>
          <a:p>
            <a:pPr marL="0" indent="0">
              <a:buNone/>
            </a:pPr>
            <a:r>
              <a:rPr lang="en-US" sz="2800" dirty="0" smtClean="0"/>
              <a:t>                               1-Cisternae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2-Tubules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3-Vesicles</a:t>
            </a:r>
          </a:p>
          <a:p>
            <a:pPr>
              <a:buFont typeface="Wingdings" pitchFamily="2" charset="2"/>
              <a:buChar char="q"/>
            </a:pPr>
            <a:r>
              <a:rPr lang="en-US" sz="3200" b="1" u="sng" dirty="0" smtClean="0"/>
              <a:t>Cisternae</a:t>
            </a:r>
            <a:r>
              <a:rPr lang="en-US" sz="3200" dirty="0" smtClean="0"/>
              <a:t>-</a:t>
            </a:r>
            <a:endParaRPr lang="en-US" sz="3200" b="1" u="sng" dirty="0" smtClean="0"/>
          </a:p>
          <a:p>
            <a:r>
              <a:rPr lang="en-US" sz="2800" dirty="0" smtClean="0"/>
              <a:t>These are </a:t>
            </a:r>
            <a:r>
              <a:rPr lang="en-US" sz="2800" u="sng" dirty="0" smtClean="0"/>
              <a:t>flattened</a:t>
            </a:r>
            <a:r>
              <a:rPr lang="en-US" sz="2800" dirty="0" smtClean="0"/>
              <a:t> , </a:t>
            </a:r>
            <a:r>
              <a:rPr lang="en-US" sz="2800" u="sng" dirty="0" smtClean="0"/>
              <a:t>unbranched</a:t>
            </a:r>
            <a:r>
              <a:rPr lang="en-US" sz="2800" dirty="0" smtClean="0"/>
              <a:t>, </a:t>
            </a:r>
            <a:r>
              <a:rPr lang="en-US" sz="2800" u="sng" dirty="0" smtClean="0"/>
              <a:t>sac-like element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They lie in stacks </a:t>
            </a:r>
            <a:r>
              <a:rPr lang="en-US" sz="2800" dirty="0" smtClean="0">
                <a:solidFill>
                  <a:srgbClr val="FF0000"/>
                </a:solidFill>
              </a:rPr>
              <a:t>parallel to one </a:t>
            </a:r>
            <a:r>
              <a:rPr lang="en-US" sz="2800" dirty="0" smtClean="0"/>
              <a:t>another.</a:t>
            </a:r>
          </a:p>
          <a:p>
            <a:r>
              <a:rPr lang="en-US" sz="2800" dirty="0" smtClean="0"/>
              <a:t>They bear ribosomes on the surface that, therefore, appears rough.</a:t>
            </a:r>
          </a:p>
          <a:p>
            <a:r>
              <a:rPr lang="en-US" sz="2800" dirty="0" smtClean="0"/>
              <a:t>It contain </a:t>
            </a:r>
            <a:r>
              <a:rPr lang="en-US" sz="2800" b="1" dirty="0" smtClean="0">
                <a:solidFill>
                  <a:srgbClr val="FF0000"/>
                </a:solidFill>
              </a:rPr>
              <a:t>glycoproteins</a:t>
            </a:r>
            <a:r>
              <a:rPr lang="en-US" sz="2800" dirty="0" smtClean="0"/>
              <a:t> named </a:t>
            </a:r>
            <a:r>
              <a:rPr lang="en-US" sz="2800" i="1" u="sng" dirty="0" err="1" smtClean="0">
                <a:solidFill>
                  <a:srgbClr val="C00000"/>
                </a:solidFill>
              </a:rPr>
              <a:t>ribophorin</a:t>
            </a:r>
            <a:r>
              <a:rPr lang="en-US" sz="2800" i="1" u="sng" dirty="0" smtClean="0">
                <a:solidFill>
                  <a:srgbClr val="C00000"/>
                </a:solidFill>
              </a:rPr>
              <a:t>-I</a:t>
            </a:r>
            <a:r>
              <a:rPr lang="en-US" sz="2800" dirty="0" smtClean="0"/>
              <a:t> &amp; </a:t>
            </a:r>
            <a:r>
              <a:rPr lang="en-US" sz="2800" i="1" u="sng" dirty="0" err="1" smtClean="0">
                <a:solidFill>
                  <a:srgbClr val="C00000"/>
                </a:solidFill>
              </a:rPr>
              <a:t>ribophorin</a:t>
            </a:r>
            <a:r>
              <a:rPr lang="en-US" sz="2800" i="1" u="sng" dirty="0" smtClean="0">
                <a:solidFill>
                  <a:srgbClr val="C00000"/>
                </a:solidFill>
              </a:rPr>
              <a:t>-II</a:t>
            </a:r>
            <a:r>
              <a:rPr lang="en-US" sz="2800" dirty="0" smtClean="0"/>
              <a:t> that bind the ribosomes.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464</TotalTime>
  <Words>1248</Words>
  <Application>Microsoft Office PowerPoint</Application>
  <PresentationFormat>On-screen Show (4:3)</PresentationFormat>
  <Paragraphs>137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  ENDOPLASMIC RETICULUM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Smooth  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SR</vt:lpstr>
      <vt:lpstr>PowerPoint Presentation</vt:lpstr>
      <vt:lpstr>PowerPoint Presentation</vt:lpstr>
      <vt:lpstr>                            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ENDOPLASMIC RETICULUM</dc:title>
  <dc:creator>abc</dc:creator>
  <cp:lastModifiedBy>Shahzad_Pc</cp:lastModifiedBy>
  <cp:revision>45</cp:revision>
  <dcterms:created xsi:type="dcterms:W3CDTF">2014-01-24T12:32:15Z</dcterms:created>
  <dcterms:modified xsi:type="dcterms:W3CDTF">2016-11-17T04:22:08Z</dcterms:modified>
</cp:coreProperties>
</file>