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5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3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7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57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1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83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4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6E8CDB-FB7A-4DD5-ACEF-AC13B5CF9CD9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86DF6FA-629D-47CF-A7BE-834B28A5C20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65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DNA EXTRACTION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6000" b="1" dirty="0" smtClean="0"/>
              <a:t>(Inorganic Salt Based Extraction)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2261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2610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After extraction conformation of DNA</a:t>
            </a:r>
            <a:r>
              <a:rPr lang="en-US" b="1" dirty="0" smtClean="0"/>
              <a:t>…..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2711"/>
            <a:ext cx="10515600" cy="46642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12800" dirty="0" smtClean="0"/>
              <a:t>Conformation of DNA is done by method </a:t>
            </a:r>
          </a:p>
          <a:p>
            <a:pPr marL="0" indent="0" algn="ctr">
              <a:buNone/>
            </a:pPr>
            <a:r>
              <a:rPr lang="en-US" sz="12800" b="1" u="sng" dirty="0" smtClean="0">
                <a:solidFill>
                  <a:srgbClr val="FF0000"/>
                </a:solidFill>
              </a:rPr>
              <a:t>AGAROSE GEL ELECTROPHORESIS</a:t>
            </a:r>
            <a:r>
              <a:rPr lang="en-US" sz="12800" dirty="0" smtClean="0"/>
              <a:t>. </a:t>
            </a:r>
          </a:p>
          <a:p>
            <a:r>
              <a:rPr lang="en-US" sz="12800" dirty="0" smtClean="0"/>
              <a:t> 1% agarose gel </a:t>
            </a:r>
            <a:r>
              <a:rPr lang="en-US" sz="12800" dirty="0" err="1" smtClean="0"/>
              <a:t>prepration</a:t>
            </a:r>
            <a:r>
              <a:rPr lang="en-US" sz="1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800" dirty="0" smtClean="0"/>
              <a:t>In the tray the loading gel capacity is 200ml. So, we take 2g agarose and dissolve in 98ml (TAE)  distilled water.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800" dirty="0" smtClean="0"/>
              <a:t>Pre weight the solution.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800" dirty="0" smtClean="0"/>
              <a:t>Boil for 1 to 2 min in microwave oven.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800" dirty="0" smtClean="0"/>
              <a:t>Again weight. (if error is there than add distilled water)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2800" dirty="0" smtClean="0"/>
              <a:t>Take some time to lower down the temperature now pour it in tray gently.</a:t>
            </a:r>
          </a:p>
          <a:p>
            <a:pPr marL="514350" indent="-514350">
              <a:buFont typeface="+mj-lt"/>
              <a:buAutoNum type="arabicPeriod"/>
            </a:pPr>
            <a:endParaRPr lang="en-US" sz="12800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290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Loading of sample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dirty="0" smtClean="0"/>
              <a:t>After gel formation the samples of DNA along with the dye are loaded in the valves.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5</a:t>
            </a:r>
            <a:r>
              <a:rPr lang="en-US" sz="3200" dirty="0" smtClean="0">
                <a:latin typeface="Century" panose="02040604050505020304" pitchFamily="18" charset="0"/>
              </a:rPr>
              <a:t>µl </a:t>
            </a:r>
            <a:r>
              <a:rPr lang="en-US" sz="3200" dirty="0" smtClean="0"/>
              <a:t>dye + 5</a:t>
            </a:r>
            <a:r>
              <a:rPr lang="en-US" sz="3200" dirty="0" smtClean="0">
                <a:latin typeface="Century" panose="02040604050505020304" pitchFamily="18" charset="0"/>
              </a:rPr>
              <a:t>µ</a:t>
            </a:r>
            <a:r>
              <a:rPr lang="en-US" sz="3200" dirty="0" smtClean="0"/>
              <a:t>l DNA sample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Pour in valve gently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Power on the electricity and monitor time by time.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4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>
            <a:off x="2807368" y="5871411"/>
            <a:ext cx="6577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DNA conformation the GEL ELECTROPHORSIS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First thing you have to done……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FF0000"/>
                </a:solidFill>
              </a:rPr>
              <a:t>Solution preparation</a:t>
            </a:r>
            <a:r>
              <a:rPr lang="en-US" sz="3600" dirty="0" smtClean="0"/>
              <a:t>:</a:t>
            </a:r>
          </a:p>
          <a:p>
            <a:pPr marL="0" indent="0" algn="just">
              <a:buNone/>
            </a:pPr>
            <a:r>
              <a:rPr lang="en-US" sz="3600" dirty="0" smtClean="0"/>
              <a:t>In solution preparation first have to prepare </a:t>
            </a:r>
            <a:r>
              <a:rPr lang="en-US" sz="3600" b="1" u="sng" dirty="0" smtClean="0">
                <a:solidFill>
                  <a:srgbClr val="FF0000"/>
                </a:solidFill>
              </a:rPr>
              <a:t>stock solution</a:t>
            </a:r>
            <a:r>
              <a:rPr lang="en-US" sz="36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1M Tris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0.5M EDTA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5 M NaCl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1% SDS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30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to prepare Molar solution?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03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 </a:t>
            </a:r>
            <a:r>
              <a:rPr lang="en-US" sz="2800" b="1" dirty="0"/>
              <a:t>M</a:t>
            </a:r>
            <a:r>
              <a:rPr lang="en-US" sz="2800" b="1" dirty="0" smtClean="0"/>
              <a:t>olecular weight in 1000 ml  (g/L)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So to prepare 1M Tris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121g/ 1000 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0.5 M EDTA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186g/1000 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5M NaCl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292.5g/ 1000 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1% SDS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1 g/100 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b="1" dirty="0" smtClean="0"/>
              <a:t>Important solutions have to prepare before Extraction: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</a:t>
            </a:r>
            <a:r>
              <a:rPr lang="en-US" sz="4000" b="1" dirty="0" smtClean="0"/>
              <a:t>(</a:t>
            </a:r>
            <a:r>
              <a:rPr lang="en-US" sz="4000" b="1" u="sng" dirty="0" smtClean="0">
                <a:solidFill>
                  <a:srgbClr val="FF0000"/>
                </a:solidFill>
              </a:rPr>
              <a:t>Lysis Buffer</a:t>
            </a:r>
            <a:r>
              <a:rPr lang="en-US" sz="4000" b="1" dirty="0" smtClean="0"/>
              <a:t>)</a:t>
            </a:r>
          </a:p>
          <a:p>
            <a:pPr marL="0" indent="0">
              <a:buNone/>
            </a:pPr>
            <a:r>
              <a:rPr lang="en-US" sz="3200" dirty="0" smtClean="0"/>
              <a:t>For 50ml </a:t>
            </a:r>
            <a:r>
              <a:rPr lang="en-US" sz="3200" b="1" dirty="0" smtClean="0">
                <a:solidFill>
                  <a:srgbClr val="FF0000"/>
                </a:solidFill>
              </a:rPr>
              <a:t>lysis Buffer working solution </a:t>
            </a:r>
          </a:p>
          <a:p>
            <a:r>
              <a:rPr lang="en-US" sz="3200" u="sng" dirty="0" smtClean="0">
                <a:solidFill>
                  <a:srgbClr val="00B050"/>
                </a:solidFill>
              </a:rPr>
              <a:t>50mM Tris </a:t>
            </a:r>
            <a:r>
              <a:rPr lang="en-US" sz="3200" u="sng" dirty="0">
                <a:solidFill>
                  <a:srgbClr val="00B050"/>
                </a:solidFill>
              </a:rPr>
              <a:t> </a:t>
            </a:r>
            <a:r>
              <a:rPr lang="en-US" sz="3200" u="sng" dirty="0" smtClean="0">
                <a:solidFill>
                  <a:srgbClr val="00B050"/>
                </a:solidFill>
              </a:rPr>
              <a:t>        (2.5 ml)</a:t>
            </a:r>
            <a:endParaRPr lang="en-US" sz="3200" u="sng" dirty="0" smtClean="0">
              <a:solidFill>
                <a:srgbClr val="00B050"/>
              </a:solidFill>
            </a:endParaRPr>
          </a:p>
          <a:p>
            <a:r>
              <a:rPr lang="en-US" sz="3200" u="sng" dirty="0" smtClean="0">
                <a:solidFill>
                  <a:srgbClr val="00B050"/>
                </a:solidFill>
              </a:rPr>
              <a:t>50mM </a:t>
            </a:r>
            <a:r>
              <a:rPr lang="en-US" sz="3200" u="sng" dirty="0" smtClean="0">
                <a:solidFill>
                  <a:srgbClr val="00B050"/>
                </a:solidFill>
              </a:rPr>
              <a:t>EDTA</a:t>
            </a:r>
            <a:r>
              <a:rPr lang="en-US" sz="3200" u="sng" dirty="0">
                <a:solidFill>
                  <a:srgbClr val="00B050"/>
                </a:solidFill>
              </a:rPr>
              <a:t> </a:t>
            </a:r>
            <a:r>
              <a:rPr lang="en-US" sz="3200" u="sng" dirty="0" smtClean="0">
                <a:solidFill>
                  <a:srgbClr val="00B050"/>
                </a:solidFill>
              </a:rPr>
              <a:t>       (5  ml)</a:t>
            </a:r>
            <a:endParaRPr lang="en-US" sz="3200" u="sng" dirty="0" smtClean="0">
              <a:solidFill>
                <a:srgbClr val="00B050"/>
              </a:solidFill>
            </a:endParaRPr>
          </a:p>
          <a:p>
            <a:r>
              <a:rPr lang="en-US" sz="3200" u="sng" dirty="0" smtClean="0">
                <a:solidFill>
                  <a:srgbClr val="00B050"/>
                </a:solidFill>
              </a:rPr>
              <a:t>100mM </a:t>
            </a:r>
            <a:r>
              <a:rPr lang="en-US" sz="3200" u="sng" dirty="0" err="1" smtClean="0">
                <a:solidFill>
                  <a:srgbClr val="00B050"/>
                </a:solidFill>
              </a:rPr>
              <a:t>NaCl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u="sng" dirty="0">
                <a:solidFill>
                  <a:srgbClr val="00B050"/>
                </a:solidFill>
              </a:rPr>
              <a:t> </a:t>
            </a:r>
            <a:r>
              <a:rPr lang="en-US" sz="3200" u="sng" dirty="0" smtClean="0">
                <a:solidFill>
                  <a:srgbClr val="00B050"/>
                </a:solidFill>
              </a:rPr>
              <a:t>      (1 ml)</a:t>
            </a:r>
            <a:endParaRPr lang="en-US" sz="3200" u="sng" dirty="0" smtClean="0">
              <a:solidFill>
                <a:srgbClr val="00B050"/>
              </a:solidFill>
            </a:endParaRPr>
          </a:p>
          <a:p>
            <a:r>
              <a:rPr lang="en-US" sz="3200" u="sng" dirty="0" smtClean="0">
                <a:solidFill>
                  <a:srgbClr val="00B050"/>
                </a:solidFill>
              </a:rPr>
              <a:t>0.5g </a:t>
            </a:r>
            <a:r>
              <a:rPr lang="en-US" sz="3200" u="sng" dirty="0" smtClean="0">
                <a:solidFill>
                  <a:srgbClr val="00B050"/>
                </a:solidFill>
              </a:rPr>
              <a:t>SDS</a:t>
            </a:r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19" y="1845735"/>
            <a:ext cx="5089731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(calculation of final volume)</a:t>
            </a:r>
          </a:p>
          <a:p>
            <a:r>
              <a:rPr lang="en-US" dirty="0" smtClean="0"/>
              <a:t>(initial conc.)(initial vol) = (final conc) (final vol)</a:t>
            </a:r>
          </a:p>
          <a:p>
            <a:r>
              <a:rPr lang="en-US" dirty="0" smtClean="0"/>
              <a:t>(1000 </a:t>
            </a:r>
            <a:r>
              <a:rPr lang="en-US" dirty="0" err="1" smtClean="0"/>
              <a:t>mM</a:t>
            </a:r>
            <a:r>
              <a:rPr lang="en-US" dirty="0" smtClean="0"/>
              <a:t>) (A) =(50ml) (50ml)</a:t>
            </a:r>
          </a:p>
          <a:p>
            <a:r>
              <a:rPr lang="en-US" dirty="0"/>
              <a:t> </a:t>
            </a:r>
            <a:r>
              <a:rPr lang="en-US" dirty="0" smtClean="0"/>
              <a:t> A =  (50ml) (50mM) / (1000mM)</a:t>
            </a:r>
          </a:p>
          <a:p>
            <a:r>
              <a:rPr lang="en-US" dirty="0"/>
              <a:t> </a:t>
            </a:r>
            <a:r>
              <a:rPr lang="en-US" dirty="0" smtClean="0"/>
              <a:t>A =(2.5 ml)</a:t>
            </a:r>
          </a:p>
          <a:p>
            <a:r>
              <a:rPr lang="en-US" dirty="0" smtClean="0"/>
              <a:t>(A) = final volume of Tris used in solution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210614"/>
            <a:ext cx="10558101" cy="4658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</a:t>
            </a:r>
            <a:r>
              <a:rPr lang="en-US" dirty="0" smtClean="0"/>
              <a:t>                                        </a:t>
            </a:r>
            <a:r>
              <a:rPr lang="en-US" sz="3600" dirty="0" smtClean="0"/>
              <a:t> </a:t>
            </a:r>
            <a:r>
              <a:rPr lang="en-US" sz="5800" b="1" dirty="0" smtClean="0"/>
              <a:t>(Proteinase K Buffer)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5800" dirty="0" smtClean="0"/>
              <a:t>For 20ml proteinase K Buffer working solution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u="sng" dirty="0" smtClean="0">
                <a:solidFill>
                  <a:srgbClr val="FF0000"/>
                </a:solidFill>
              </a:rPr>
              <a:t>100mM Tris </a:t>
            </a:r>
            <a:r>
              <a:rPr lang="en-US" sz="5800" b="1" u="sng" dirty="0" smtClean="0">
                <a:solidFill>
                  <a:srgbClr val="FF0000"/>
                </a:solidFill>
              </a:rPr>
              <a:t>(2ml)</a:t>
            </a:r>
            <a:endParaRPr lang="en-US" sz="5800" b="1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u="sng" dirty="0" smtClean="0">
                <a:solidFill>
                  <a:srgbClr val="FF0000"/>
                </a:solidFill>
              </a:rPr>
              <a:t>50mM </a:t>
            </a:r>
            <a:r>
              <a:rPr lang="en-US" sz="5800" b="1" u="sng" dirty="0" smtClean="0">
                <a:solidFill>
                  <a:srgbClr val="FF0000"/>
                </a:solidFill>
              </a:rPr>
              <a:t>EDTA (2ml)</a:t>
            </a:r>
            <a:endParaRPr lang="en-US" sz="5800" b="1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800" b="1" u="sng" dirty="0" smtClean="0">
                <a:solidFill>
                  <a:srgbClr val="FF0000"/>
                </a:solidFill>
              </a:rPr>
              <a:t>500mM </a:t>
            </a:r>
            <a:r>
              <a:rPr lang="en-US" sz="5800" b="1" u="sng" dirty="0" err="1" smtClean="0">
                <a:solidFill>
                  <a:srgbClr val="FF0000"/>
                </a:solidFill>
              </a:rPr>
              <a:t>NaCl</a:t>
            </a:r>
            <a:r>
              <a:rPr lang="en-US" sz="5800" b="1" u="sng" dirty="0" smtClean="0">
                <a:solidFill>
                  <a:srgbClr val="FF0000"/>
                </a:solidFill>
              </a:rPr>
              <a:t> (2ml)</a:t>
            </a:r>
            <a:endParaRPr lang="en-US" sz="5800" b="1" u="sng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5800" dirty="0" smtClean="0"/>
              <a:t>200µg/ml </a:t>
            </a:r>
            <a:r>
              <a:rPr lang="en-US" sz="5800" dirty="0" smtClean="0"/>
              <a:t>(Proteinase K</a:t>
            </a:r>
            <a:r>
              <a:rPr lang="en-US" sz="5800" dirty="0" smtClean="0"/>
              <a:t>)</a:t>
            </a:r>
            <a:endParaRPr lang="en-US" sz="5800" dirty="0"/>
          </a:p>
        </p:txBody>
      </p:sp>
    </p:spTree>
    <p:extLst>
      <p:ext uri="{BB962C8B-B14F-4D97-AF65-F5344CB8AC3E}">
        <p14:creationId xmlns:p14="http://schemas.microsoft.com/office/powerpoint/2010/main" val="14829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267" y="508000"/>
            <a:ext cx="10913533" cy="5668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</a:t>
            </a:r>
            <a:r>
              <a:rPr lang="en-US" sz="3200" b="1" dirty="0" smtClean="0"/>
              <a:t> (TAE stock buffer)</a:t>
            </a:r>
          </a:p>
          <a:p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121g of Tris Base in 200 ml Distilled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Add 28.6 ml Glacial </a:t>
            </a:r>
            <a:r>
              <a:rPr lang="en-US" sz="3200" u="sng" dirty="0" smtClean="0">
                <a:solidFill>
                  <a:srgbClr val="FF0000"/>
                </a:solidFill>
              </a:rPr>
              <a:t>Acetic acid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Add 50 ml of 0.5 M EDTA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And raise up to 500 ml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36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37397"/>
          </a:xfrm>
        </p:spPr>
        <p:txBody>
          <a:bodyPr/>
          <a:lstStyle/>
          <a:p>
            <a:r>
              <a:rPr lang="en-US" dirty="0" smtClean="0"/>
              <a:t>              </a:t>
            </a:r>
            <a:r>
              <a:rPr lang="en-US" sz="3600" b="1" dirty="0" smtClean="0">
                <a:solidFill>
                  <a:srgbClr val="FF0000"/>
                </a:solidFill>
              </a:rPr>
              <a:t>Method of DNA extraction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95663"/>
            <a:ext cx="10241280" cy="44734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2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About 1g of the fish flesh will be homogenized and taken into Eppendorf microtubule (2 ml).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Add 550 µL of </a:t>
            </a:r>
            <a:r>
              <a:rPr lang="en-US" sz="3200" dirty="0" err="1" smtClean="0"/>
              <a:t>Lysis</a:t>
            </a:r>
            <a:r>
              <a:rPr lang="en-US" sz="3200" dirty="0" smtClean="0"/>
              <a:t> buffer +7 µL Proteinase K.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Sample containing Eppendorf microtubule (ml) immediately incubated in water bath at 50 ºC for 12 hrs.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 smtClean="0"/>
              <a:t>600 </a:t>
            </a:r>
            <a:r>
              <a:rPr lang="en-US" sz="3600" dirty="0" smtClean="0"/>
              <a:t>µL</a:t>
            </a:r>
            <a:r>
              <a:rPr lang="en-US" sz="3200" dirty="0" smtClean="0"/>
              <a:t> </a:t>
            </a:r>
            <a:r>
              <a:rPr lang="en-US" sz="3600" dirty="0" smtClean="0"/>
              <a:t>NaCl</a:t>
            </a:r>
            <a:r>
              <a:rPr lang="en-US" sz="3200" dirty="0" smtClean="0"/>
              <a:t> solution added and centrifuges for 10 min at 12000 rpm.</a:t>
            </a:r>
          </a:p>
        </p:txBody>
      </p:sp>
    </p:spTree>
    <p:extLst>
      <p:ext uri="{BB962C8B-B14F-4D97-AF65-F5344CB8AC3E}">
        <p14:creationId xmlns:p14="http://schemas.microsoft.com/office/powerpoint/2010/main" val="33321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sz="3200" dirty="0"/>
              <a:t>Now supernatant will be removed and for </a:t>
            </a:r>
            <a:r>
              <a:rPr lang="en-US" sz="3200" b="1" u="sng" dirty="0">
                <a:solidFill>
                  <a:srgbClr val="FF0000"/>
                </a:solidFill>
              </a:rPr>
              <a:t>precipitating DNA </a:t>
            </a:r>
            <a:r>
              <a:rPr lang="en-US" sz="3200" dirty="0"/>
              <a:t>add 70% cold ethanol</a:t>
            </a:r>
            <a:r>
              <a:rPr lang="en-US" sz="3200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Eppendorf after adding Ethanol will be incubate at -20 ºC for 2 hrs.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Again the samples will be centrifuge 10 min at 12000 rpm.</a:t>
            </a:r>
          </a:p>
        </p:txBody>
      </p:sp>
    </p:spTree>
    <p:extLst>
      <p:ext uri="{BB962C8B-B14F-4D97-AF65-F5344CB8AC3E}">
        <p14:creationId xmlns:p14="http://schemas.microsoft.com/office/powerpoint/2010/main" val="6428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25052"/>
            <a:ext cx="10058400" cy="3944041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Now white pellet will appear and the </a:t>
            </a:r>
            <a:r>
              <a:rPr lang="en-US" sz="3200" b="1" u="sng" dirty="0">
                <a:solidFill>
                  <a:srgbClr val="FF0000"/>
                </a:solidFill>
              </a:rPr>
              <a:t>washing sample </a:t>
            </a:r>
            <a:r>
              <a:rPr lang="en-US" sz="3200" dirty="0"/>
              <a:t>will be done with 70% ethanol.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The DNA sample will be again </a:t>
            </a:r>
            <a:r>
              <a:rPr lang="en-US" sz="3200" b="1" u="sng" dirty="0">
                <a:solidFill>
                  <a:srgbClr val="FF0000"/>
                </a:solidFill>
              </a:rPr>
              <a:t>suspended</a:t>
            </a:r>
            <a:r>
              <a:rPr lang="en-US" sz="3200" dirty="0"/>
              <a:t> with distilled water.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051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154</TotalTime>
  <Words>533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</vt:lpstr>
      <vt:lpstr>Retrospect</vt:lpstr>
      <vt:lpstr>DNA EXTRACTION (Inorganic Salt Based Extraction)</vt:lpstr>
      <vt:lpstr>First thing you have to done……</vt:lpstr>
      <vt:lpstr>How to prepare Molar solution?</vt:lpstr>
      <vt:lpstr>Important solutions have to prepare before Extraction:</vt:lpstr>
      <vt:lpstr>PowerPoint Presentation</vt:lpstr>
      <vt:lpstr>PowerPoint Presentation</vt:lpstr>
      <vt:lpstr>              Method of DNA extraction</vt:lpstr>
      <vt:lpstr>Conti…….</vt:lpstr>
      <vt:lpstr>Conti…….</vt:lpstr>
      <vt:lpstr>After extraction conformation of DNA…..</vt:lpstr>
      <vt:lpstr>Loading of sample: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EXTRACTION</dc:title>
  <dc:creator>Mahrukh Yaqoob</dc:creator>
  <cp:lastModifiedBy>Mahrukh Yaqoob</cp:lastModifiedBy>
  <cp:revision>20</cp:revision>
  <dcterms:created xsi:type="dcterms:W3CDTF">2016-08-25T13:26:20Z</dcterms:created>
  <dcterms:modified xsi:type="dcterms:W3CDTF">2016-08-29T16:09:37Z</dcterms:modified>
</cp:coreProperties>
</file>