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309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AB60-5765-45E7-8D9A-03F3993FE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4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9/7/2015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.wikipedia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406640" cy="147218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Preparation of permanent whole mount (demonstration)</a:t>
            </a:r>
            <a:endParaRPr lang="en-IN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4437112"/>
            <a:ext cx="2923416" cy="1752600"/>
          </a:xfrm>
        </p:spPr>
        <p:txBody>
          <a:bodyPr/>
          <a:lstStyle/>
          <a:p>
            <a:r>
              <a:rPr lang="en-US" dirty="0" smtClean="0"/>
              <a:t>Dr. Shahzad Ali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1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 descr="HIST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376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IST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3" y="1746250"/>
            <a:ext cx="6405462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28571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Simple Fixatives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Formalin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/>
          </a:p>
        </p:txBody>
      </p:sp>
      <p:pic>
        <p:nvPicPr>
          <p:cNvPr id="16388" name="Picture 6" descr="6407F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924050"/>
            <a:ext cx="3924300" cy="3924300"/>
          </a:xfrm>
          <a:noFill/>
        </p:spPr>
      </p:pic>
    </p:spTree>
    <p:extLst>
      <p:ext uri="{BB962C8B-B14F-4D97-AF65-F5344CB8AC3E}">
        <p14:creationId xmlns:p14="http://schemas.microsoft.com/office/powerpoint/2010/main" val="353946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3608" y="620688"/>
            <a:ext cx="7795592" cy="5399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The most commonly used fixative is </a:t>
            </a:r>
            <a:r>
              <a:rPr lang="en-US" sz="2000" b="1" dirty="0" smtClean="0">
                <a:solidFill>
                  <a:srgbClr val="FF0000"/>
                </a:solidFill>
              </a:rPr>
              <a:t>Formalin</a:t>
            </a:r>
            <a:r>
              <a:rPr lang="en-US" sz="2000" dirty="0" smtClean="0"/>
              <a:t> 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It is prepared by mixing 40 % Formaldehyde gas in 100 w/v of distilled water.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The resultant mixture is 100 %  Formalin.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Routinely,</a:t>
            </a:r>
            <a:r>
              <a:rPr lang="en-US" sz="2000" dirty="0" smtClean="0"/>
              <a:t> 10 % formalin is used which is prepared by mixing 10 ml of 100 % formalin in 90 ml of distilled water.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MECHANISM OF ACTION: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   It forms </a:t>
            </a:r>
            <a:r>
              <a:rPr lang="en-US" sz="2000" b="1" u="sng" dirty="0" smtClean="0">
                <a:solidFill>
                  <a:srgbClr val="FF0000"/>
                </a:solidFill>
              </a:rPr>
              <a:t>cross links </a:t>
            </a:r>
            <a:r>
              <a:rPr lang="en-US" sz="2000" u="sng" dirty="0" smtClean="0"/>
              <a:t>between amino acids of proteins </a:t>
            </a:r>
            <a:r>
              <a:rPr lang="en-US" sz="2000" dirty="0" smtClean="0"/>
              <a:t>thereby making them insoluble.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   It fixes 4 mm thick tissue in 8 hours . </a:t>
            </a:r>
          </a:p>
        </p:txBody>
      </p:sp>
    </p:spTree>
    <p:extLst>
      <p:ext uri="{BB962C8B-B14F-4D97-AF65-F5344CB8AC3E}">
        <p14:creationId xmlns:p14="http://schemas.microsoft.com/office/powerpoint/2010/main" val="662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smtClean="0"/>
              <a:t>ADVANTAGES 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Rapid penetration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Easy availability &amp; cheap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Does not </a:t>
            </a:r>
            <a:r>
              <a:rPr lang="en-US" sz="1800" dirty="0" err="1" smtClean="0"/>
              <a:t>overharden</a:t>
            </a:r>
            <a:r>
              <a:rPr lang="en-US" sz="1800" dirty="0" smtClean="0"/>
              <a:t> the tissue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Fixes lipids for frozen sections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Ideal for mailing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smtClean="0"/>
              <a:t>DISADVANTAGES: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Irritant to the nose, the eyes and mucous membranes</a:t>
            </a:r>
          </a:p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1800" dirty="0" smtClean="0"/>
              <a:t>Formation of precipitate of paraformaldehyde which can be prevented by adding 11- 16 % methanol.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3256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Simple Fixatives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76400"/>
            <a:ext cx="7164090" cy="4800600"/>
          </a:xfrm>
        </p:spPr>
        <p:txBody>
          <a:bodyPr/>
          <a:lstStyle/>
          <a:p>
            <a:r>
              <a:rPr lang="en-US" sz="2400" dirty="0" err="1" smtClean="0"/>
              <a:t>Glutaraldehyde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Potassium Dichromate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Mercuric Chloride 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09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Simple Fixatives (contd.)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47800"/>
            <a:ext cx="7170000" cy="4800600"/>
          </a:xfrm>
        </p:spPr>
        <p:txBody>
          <a:bodyPr/>
          <a:lstStyle/>
          <a:p>
            <a:r>
              <a:rPr lang="en-US" sz="2400" dirty="0" smtClean="0"/>
              <a:t>Picric acid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Zenker's</a:t>
            </a:r>
            <a:r>
              <a:rPr lang="en-US" sz="2400" dirty="0" smtClean="0"/>
              <a:t> fluid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Zenker’s</a:t>
            </a:r>
            <a:r>
              <a:rPr lang="en-US" sz="2400" dirty="0" smtClean="0"/>
              <a:t> Formal (</a:t>
            </a:r>
            <a:r>
              <a:rPr lang="en-US" sz="2400" dirty="0" err="1" smtClean="0"/>
              <a:t>Helly’s</a:t>
            </a:r>
            <a:r>
              <a:rPr lang="en-US" sz="2400" dirty="0" smtClean="0"/>
              <a:t> Fluid)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Bouin’s</a:t>
            </a:r>
            <a:r>
              <a:rPr lang="en-US" sz="2400" dirty="0" smtClean="0"/>
              <a:t> Fluid</a:t>
            </a:r>
            <a:endParaRPr lang="en-IN" sz="2400" dirty="0"/>
          </a:p>
        </p:txBody>
      </p:sp>
      <p:pic>
        <p:nvPicPr>
          <p:cNvPr id="4" name="Picture 5" descr="fxbou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823" y="3645024"/>
            <a:ext cx="39604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Compound Fixatives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Microanatomical</a:t>
            </a:r>
            <a:r>
              <a:rPr lang="en-US" sz="2000" dirty="0" smtClean="0"/>
              <a:t> fixatives: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These are used to preserve the </a:t>
            </a:r>
            <a:r>
              <a:rPr lang="en-US" sz="2000" b="1" dirty="0" smtClean="0">
                <a:solidFill>
                  <a:srgbClr val="FF0000"/>
                </a:solidFill>
              </a:rPr>
              <a:t>anatomy</a:t>
            </a:r>
            <a:r>
              <a:rPr lang="en-US" sz="2000" dirty="0" smtClean="0"/>
              <a:t> of the tissue.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Cytological fixatives: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These are used to fix </a:t>
            </a:r>
            <a:r>
              <a:rPr lang="en-US" sz="2000" b="1" dirty="0" smtClean="0">
                <a:solidFill>
                  <a:srgbClr val="FF0000"/>
                </a:solidFill>
              </a:rPr>
              <a:t>intracellular</a:t>
            </a:r>
            <a:r>
              <a:rPr lang="en-US" sz="2000" dirty="0" smtClean="0"/>
              <a:t> structures.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Histochemical</a:t>
            </a:r>
            <a:r>
              <a:rPr lang="en-US" sz="2000" dirty="0" smtClean="0"/>
              <a:t> fixatives 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These are used to demonstrate the </a:t>
            </a:r>
            <a:r>
              <a:rPr lang="en-US" sz="2000" b="1" dirty="0" smtClean="0">
                <a:solidFill>
                  <a:srgbClr val="FF0000"/>
                </a:solidFill>
              </a:rPr>
              <a:t>chemical constituents </a:t>
            </a:r>
            <a:r>
              <a:rPr lang="en-US" sz="2000" dirty="0" smtClean="0"/>
              <a:t>of the cell. 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5578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Microanatomical</a:t>
            </a:r>
            <a:r>
              <a:rPr lang="en-US" sz="2800" dirty="0" smtClean="0"/>
              <a:t> Fixatives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10 % Formal saline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It is a </a:t>
            </a:r>
            <a:r>
              <a:rPr lang="en-US" sz="2000" dirty="0" err="1" smtClean="0"/>
              <a:t>microanatomical</a:t>
            </a:r>
            <a:r>
              <a:rPr lang="en-US" sz="2000" dirty="0" smtClean="0"/>
              <a:t> fixative.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Ideal for fixation of brain.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Buffered formalin: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Due to the presence of buffer, the pH of the solution remains at neutral or near neutral.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As a result, Formalin pigment formation doesn’t take place. </a:t>
            </a:r>
          </a:p>
        </p:txBody>
      </p:sp>
    </p:spTree>
    <p:extLst>
      <p:ext uri="{BB962C8B-B14F-4D97-AF65-F5344CB8AC3E}">
        <p14:creationId xmlns:p14="http://schemas.microsoft.com/office/powerpoint/2010/main" val="198853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96752"/>
            <a:ext cx="7308106" cy="4919464"/>
          </a:xfrm>
        </p:spPr>
        <p:txBody>
          <a:bodyPr/>
          <a:lstStyle/>
          <a:p>
            <a:r>
              <a:rPr lang="en-US" dirty="0" smtClean="0"/>
              <a:t>Cytological Fixatives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Nuclear fixatives :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Carnoy’s</a:t>
            </a:r>
            <a:r>
              <a:rPr lang="en-US" sz="2000" dirty="0" smtClean="0"/>
              <a:t> Fluid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   Clarke’s Fluid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Newcomer’s Fluid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Flemming’s</a:t>
            </a:r>
            <a:r>
              <a:rPr lang="en-US" sz="2000" dirty="0" smtClean="0"/>
              <a:t> Fluid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 Cytoplasmic Fixatives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Champy’s</a:t>
            </a:r>
            <a:r>
              <a:rPr lang="en-US" sz="2000" dirty="0" smtClean="0"/>
              <a:t> Fluid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Regaud’s</a:t>
            </a:r>
            <a:r>
              <a:rPr lang="en-US" sz="2000" dirty="0" smtClean="0"/>
              <a:t> Fluid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08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476672"/>
            <a:ext cx="7632848" cy="599728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HISTOLOGY </a:t>
            </a:r>
            <a:r>
              <a:rPr lang="en-US" sz="2000" dirty="0" smtClean="0"/>
              <a:t>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It is the branch of science which deals with the gross &amp; microscopic study of normal tissue 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HISTOPATHOLOGY </a:t>
            </a:r>
            <a:r>
              <a:rPr lang="en-US" sz="2000" dirty="0" smtClean="0"/>
              <a:t>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It is the branch of science which deals with the gross &amp; microscopic study of tissue affected by disease.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Tissue for study can be obtained from: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Biopsies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Autopsies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915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Histochemical</a:t>
            </a:r>
            <a:r>
              <a:rPr lang="en-US" sz="2800" dirty="0" smtClean="0"/>
              <a:t> Fixatives: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      Formal saline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      Cold acetone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      Absolute alcohol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026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00050" indent="-400050" algn="ctr"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Decalcification: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2000" dirty="0" smtClean="0"/>
              <a:t>It is the process of removal of the calcium salts from the specimen.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The various agents used for decalcifying are; 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Nitric acid</a:t>
            </a:r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Hydrochloric acid</a:t>
            </a:r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Formic acid</a:t>
            </a:r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Picric acid</a:t>
            </a:r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Acetic acid</a:t>
            </a:r>
          </a:p>
          <a:p>
            <a:pPr marL="400050" indent="-40005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Citric acid</a:t>
            </a:r>
          </a:p>
        </p:txBody>
      </p:sp>
    </p:spTree>
    <p:extLst>
      <p:ext uri="{BB962C8B-B14F-4D97-AF65-F5344CB8AC3E}">
        <p14:creationId xmlns:p14="http://schemas.microsoft.com/office/powerpoint/2010/main" val="45196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201"/>
            <a:ext cx="7028010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Dehydration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600" dirty="0" smtClean="0"/>
              <a:t>   </a:t>
            </a:r>
            <a:r>
              <a:rPr lang="en-US" sz="2000" dirty="0" smtClean="0"/>
              <a:t>It is the process in which the </a:t>
            </a:r>
            <a:r>
              <a:rPr lang="en-US" sz="2000" b="1" dirty="0" smtClean="0">
                <a:solidFill>
                  <a:srgbClr val="FF0000"/>
                </a:solidFill>
              </a:rPr>
              <a:t>water content </a:t>
            </a:r>
            <a:r>
              <a:rPr lang="en-US" sz="2000" dirty="0" smtClean="0"/>
              <a:t>in the tissue to be processed  is </a:t>
            </a:r>
            <a:r>
              <a:rPr lang="en-US" sz="2000" b="1" dirty="0" smtClean="0">
                <a:solidFill>
                  <a:srgbClr val="FF0000"/>
                </a:solidFill>
              </a:rPr>
              <a:t>completely reduced by passing </a:t>
            </a:r>
            <a:r>
              <a:rPr lang="en-US" sz="2000" dirty="0" smtClean="0"/>
              <a:t>the tissue through </a:t>
            </a:r>
            <a:r>
              <a:rPr lang="en-US" sz="2000" b="1" dirty="0" smtClean="0">
                <a:solidFill>
                  <a:srgbClr val="FF0000"/>
                </a:solidFill>
              </a:rPr>
              <a:t>increasing concentrations </a:t>
            </a:r>
            <a:r>
              <a:rPr lang="en-US" sz="2000" dirty="0" smtClean="0"/>
              <a:t>of dehydrating agents.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The various dehydrating agents used are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Ethyl alcohol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Acetone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Isopropyl alcohol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0409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The duration of the procedure can be noted down as;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70 %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70 %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95 % alcohol – 1 hour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95 %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Absolute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Absolute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Absolute alcohol – 1 hour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dirty="0" smtClean="0"/>
              <a:t>Dehydration is done so that the wax  </a:t>
            </a:r>
            <a:r>
              <a:rPr lang="en-US" sz="2000" dirty="0" err="1" smtClean="0"/>
              <a:t>i.e</a:t>
            </a:r>
            <a:r>
              <a:rPr lang="en-US" sz="2000" dirty="0" smtClean="0"/>
              <a:t> Paraffin wax, which is used for impregnation, can be easily miscible as it is immiscible with water.</a:t>
            </a:r>
          </a:p>
        </p:txBody>
      </p:sp>
    </p:spTree>
    <p:extLst>
      <p:ext uri="{BB962C8B-B14F-4D97-AF65-F5344CB8AC3E}">
        <p14:creationId xmlns:p14="http://schemas.microsoft.com/office/powerpoint/2010/main" val="3405921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CLEARING ( DEALCOHOLIZATION):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52600"/>
            <a:ext cx="7308106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2000" dirty="0" smtClean="0"/>
              <a:t>It is  the procedure where the alcohol in the tissue is </a:t>
            </a:r>
            <a:r>
              <a:rPr lang="en-US" sz="2000" b="1" dirty="0" smtClean="0">
                <a:solidFill>
                  <a:srgbClr val="FF0000"/>
                </a:solidFill>
              </a:rPr>
              <a:t>replaced by </a:t>
            </a:r>
            <a:r>
              <a:rPr lang="en-US" sz="2000" dirty="0" smtClean="0"/>
              <a:t>a fluid which will dissolve the wax used for impregnating the tissues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The various clearing agents used are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Cedar wood oil : The best agent but is expensive.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Benzene : It is  carcinogenic.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Xylene : It is most commonly used.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 Chloroform: Toxic and expensive.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3550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Impregnation: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447800"/>
            <a:ext cx="7314016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In this, the tissue is kept in a wax bath containing molten paraffin wax for 6 – 8 hours .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The wax is infiltrated deeply in the tissue which increases the </a:t>
            </a:r>
            <a:r>
              <a:rPr lang="en-US" sz="2000" b="1" dirty="0" smtClean="0">
                <a:solidFill>
                  <a:srgbClr val="FF0000"/>
                </a:solidFill>
              </a:rPr>
              <a:t>optical differentiation </a:t>
            </a:r>
            <a:r>
              <a:rPr lang="en-US" sz="2000" dirty="0" smtClean="0"/>
              <a:t>&amp; hardens the tissue &amp; helps in easy sectioning of the tissue.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546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The various waxes which are used are,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Paraffin wax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Paraplast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Paraplast</a:t>
            </a:r>
            <a:r>
              <a:rPr lang="en-US" sz="2000" dirty="0" smtClean="0"/>
              <a:t> plus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Gelatin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Celloidin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151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None/>
            </a:pPr>
            <a:r>
              <a:rPr lang="en-US" sz="2800" dirty="0" smtClean="0"/>
              <a:t>Jar containing molten paraffin wax: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32772" name="Picture 4" descr="imag1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5074"/>
            <a:ext cx="6781799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27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Embedding:</a:t>
            </a:r>
            <a:endParaRPr lang="en-US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It is done by </a:t>
            </a:r>
            <a:r>
              <a:rPr lang="en-US" sz="2000" b="1" u="sng" dirty="0" smtClean="0">
                <a:solidFill>
                  <a:srgbClr val="FF0000"/>
                </a:solidFill>
              </a:rPr>
              <a:t>transferring the tissue </a:t>
            </a:r>
            <a:r>
              <a:rPr lang="en-US" sz="2000" dirty="0" smtClean="0"/>
              <a:t>which has been cleared of the alcohol to a </a:t>
            </a:r>
            <a:r>
              <a:rPr lang="en-US" sz="2000" dirty="0" err="1" smtClean="0">
                <a:solidFill>
                  <a:srgbClr val="FF0000"/>
                </a:solidFill>
              </a:rPr>
              <a:t>mould</a:t>
            </a:r>
            <a:r>
              <a:rPr lang="en-US" sz="2000" dirty="0" smtClean="0">
                <a:solidFill>
                  <a:srgbClr val="FF0000"/>
                </a:solidFill>
              </a:rPr>
              <a:t> filled with molten wax </a:t>
            </a:r>
            <a:r>
              <a:rPr lang="en-US" sz="2000" dirty="0" smtClean="0"/>
              <a:t>&amp; is allowed to </a:t>
            </a:r>
            <a:r>
              <a:rPr lang="en-US" sz="2000" dirty="0" smtClean="0">
                <a:solidFill>
                  <a:srgbClr val="FF0000"/>
                </a:solidFill>
              </a:rPr>
              <a:t>cool</a:t>
            </a:r>
            <a:r>
              <a:rPr lang="en-US" sz="2000" dirty="0" smtClean="0"/>
              <a:t> &amp; </a:t>
            </a:r>
            <a:r>
              <a:rPr lang="en-US" sz="2000" dirty="0" smtClean="0">
                <a:solidFill>
                  <a:srgbClr val="FF0000"/>
                </a:solidFill>
              </a:rPr>
              <a:t>solidify.</a:t>
            </a:r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After solidification, a </a:t>
            </a:r>
            <a:r>
              <a:rPr lang="en-US" sz="2000" dirty="0" smtClean="0">
                <a:solidFill>
                  <a:srgbClr val="FF0000"/>
                </a:solidFill>
              </a:rPr>
              <a:t>wax block </a:t>
            </a:r>
            <a:r>
              <a:rPr lang="en-US" sz="2000" dirty="0" smtClean="0"/>
              <a:t>is obtained which is then sectioned to obtain ribbons.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995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ctr" eaLnBrk="1" hangingPunct="1">
              <a:lnSpc>
                <a:spcPct val="80000"/>
              </a:lnSpc>
              <a:buNone/>
            </a:pPr>
            <a:r>
              <a:rPr lang="en-US" sz="32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Types of </a:t>
            </a:r>
            <a:r>
              <a:rPr lang="en-US" sz="2000" b="1" dirty="0" err="1" smtClean="0">
                <a:solidFill>
                  <a:srgbClr val="FF0000"/>
                </a:solidFill>
              </a:rPr>
              <a:t>Moulds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A.     </a:t>
            </a:r>
            <a:r>
              <a:rPr lang="en-US" sz="2000" dirty="0" err="1" smtClean="0"/>
              <a:t>Leuckhart’s</a:t>
            </a:r>
            <a:r>
              <a:rPr lang="en-US" sz="2000" dirty="0" smtClean="0"/>
              <a:t> </a:t>
            </a:r>
            <a:r>
              <a:rPr lang="en-US" sz="2000" dirty="0" err="1" smtClean="0"/>
              <a:t>Moulds</a:t>
            </a:r>
            <a:r>
              <a:rPr lang="en-US" sz="2000" dirty="0" smtClean="0"/>
              <a:t>: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        </a:t>
            </a:r>
            <a:r>
              <a:rPr lang="en-US" sz="2000" b="1" dirty="0" smtClean="0">
                <a:solidFill>
                  <a:srgbClr val="FF0000"/>
                </a:solidFill>
              </a:rPr>
              <a:t>L- shaped brass pieces </a:t>
            </a:r>
            <a:r>
              <a:rPr lang="en-US" sz="2000" dirty="0" smtClean="0"/>
              <a:t>which is placed in opposing positions &amp; can be manipulated to increase or decrease the size of the block to be prepared.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B.     Glass or Metal petri dishes :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C.     Watch glass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 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en-US" sz="2000" dirty="0" smtClean="0"/>
              <a:t>D.     Paper boats 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383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Biopsies</a:t>
            </a:r>
            <a:br>
              <a:rPr lang="en-US" dirty="0" smtClean="0"/>
            </a:br>
            <a:r>
              <a:rPr lang="en-US" sz="2000" dirty="0">
                <a:effectLst/>
              </a:rPr>
              <a:t>A </a:t>
            </a:r>
            <a:r>
              <a:rPr lang="en-US" sz="2000" b="1" dirty="0">
                <a:effectLst/>
              </a:rPr>
              <a:t>biopsy</a:t>
            </a:r>
            <a:r>
              <a:rPr lang="en-US" sz="2000" dirty="0">
                <a:effectLst/>
              </a:rPr>
              <a:t> is a sample of tissue taken from the body in order to examine it more closely. A doctor should recommend a </a:t>
            </a:r>
            <a:r>
              <a:rPr lang="en-US" sz="2000" b="1" dirty="0">
                <a:effectLst/>
              </a:rPr>
              <a:t>biopsy</a:t>
            </a:r>
            <a:r>
              <a:rPr lang="en-US" sz="2000" dirty="0">
                <a:effectLst/>
              </a:rPr>
              <a:t> when an </a:t>
            </a:r>
            <a:r>
              <a:rPr lang="en-US" sz="2000" b="1" u="sng" dirty="0">
                <a:solidFill>
                  <a:srgbClr val="FF0000"/>
                </a:solidFill>
                <a:effectLst/>
              </a:rPr>
              <a:t>initial test </a:t>
            </a:r>
            <a:r>
              <a:rPr lang="en-US" sz="2000" dirty="0">
                <a:effectLst/>
              </a:rPr>
              <a:t>suggests an area of tissue in the body isn't normal. Doctors may call an area of abnormal tissue a lesion, a tumor, or a mass.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43277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2920"/>
            <a:ext cx="3672408" cy="280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/>
              <a:t>Leuckhart’s</a:t>
            </a:r>
            <a:r>
              <a:rPr lang="en-US" sz="2000" dirty="0"/>
              <a:t> </a:t>
            </a:r>
            <a:r>
              <a:rPr lang="en-US" sz="2000" dirty="0" err="1" smtClean="0"/>
              <a:t>moulds</a:t>
            </a:r>
            <a:r>
              <a:rPr lang="en-US" sz="2000" dirty="0" smtClean="0"/>
              <a:t> :</a:t>
            </a:r>
          </a:p>
        </p:txBody>
      </p:sp>
      <p:pic>
        <p:nvPicPr>
          <p:cNvPr id="34820" name="Picture 4" descr="embedding_moulds_l_sha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292129" cy="28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Paraffin block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36868" name="Picture 7" descr="paraffin-wax-food-g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Section Cutting :</a:t>
            </a: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marL="571500" indent="-5715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It is the procedure in which the </a:t>
            </a:r>
            <a:r>
              <a:rPr lang="en-US" sz="2000" b="1" dirty="0" smtClean="0">
                <a:solidFill>
                  <a:srgbClr val="FF0000"/>
                </a:solidFill>
              </a:rPr>
              <a:t>blocks</a:t>
            </a:r>
            <a:r>
              <a:rPr lang="en-US" sz="2000" dirty="0" smtClean="0"/>
              <a:t> which have been prepared are </a:t>
            </a:r>
            <a:r>
              <a:rPr lang="en-US" sz="2000" b="1" dirty="0" smtClean="0">
                <a:solidFill>
                  <a:srgbClr val="FF0000"/>
                </a:solidFill>
              </a:rPr>
              <a:t>cut or sectioned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thin strips </a:t>
            </a:r>
            <a:r>
              <a:rPr lang="en-US" sz="2000" dirty="0" smtClean="0"/>
              <a:t>of varying thickness are prepared.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The instrument by which this is done is called as a Microtome.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 TYPES OF MICROTOMES: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Sliding </a:t>
            </a:r>
          </a:p>
          <a:p>
            <a:pPr marL="571500" indent="-571500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Rotary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87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Rotary Microtome: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It is the most commonly used.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Also known as  </a:t>
            </a:r>
            <a:r>
              <a:rPr lang="en-US" sz="2000" dirty="0" err="1" smtClean="0"/>
              <a:t>Minnot’s</a:t>
            </a:r>
            <a:r>
              <a:rPr lang="en-US" sz="2000" dirty="0" smtClean="0"/>
              <a:t> Rotary microtome.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In this the Block holder moves </a:t>
            </a:r>
            <a:r>
              <a:rPr lang="en-US" sz="2000" b="1" dirty="0" smtClean="0">
                <a:solidFill>
                  <a:srgbClr val="FF0000"/>
                </a:solidFill>
              </a:rPr>
              <a:t>up and down </a:t>
            </a:r>
            <a:r>
              <a:rPr lang="en-US" sz="2000" dirty="0" smtClean="0"/>
              <a:t>while the knife remains fixed.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It is </a:t>
            </a:r>
            <a:r>
              <a:rPr lang="en-US" sz="2000" b="1" dirty="0" smtClean="0">
                <a:solidFill>
                  <a:srgbClr val="FF0000"/>
                </a:solidFill>
              </a:rPr>
              <a:t>suitable for </a:t>
            </a:r>
            <a:r>
              <a:rPr lang="en-US" sz="2000" dirty="0" smtClean="0"/>
              <a:t>cutting of </a:t>
            </a:r>
            <a:r>
              <a:rPr lang="en-US" sz="2000" b="1" dirty="0" smtClean="0">
                <a:solidFill>
                  <a:srgbClr val="FF0000"/>
                </a:solidFill>
              </a:rPr>
              <a:t>small tissues &amp; serial sections </a:t>
            </a:r>
            <a:r>
              <a:rPr lang="en-US" sz="2000" dirty="0" smtClean="0"/>
              <a:t>can be taken on it. </a:t>
            </a:r>
          </a:p>
        </p:txBody>
      </p:sp>
    </p:spTree>
    <p:extLst>
      <p:ext uri="{BB962C8B-B14F-4D97-AF65-F5344CB8AC3E}">
        <p14:creationId xmlns:p14="http://schemas.microsoft.com/office/powerpoint/2010/main" val="2673861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2000" dirty="0" smtClean="0"/>
              <a:t>Parts of a Microtome ( Rotary ) 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Block holder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Knife clamp screws 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Knife clamps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Block adjustment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Thickness gauge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z="2000" dirty="0" smtClean="0"/>
              <a:t>Operating handle.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159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17" y="1771360"/>
            <a:ext cx="5485715" cy="4153480"/>
          </a:xfrm>
        </p:spPr>
      </p:pic>
    </p:spTree>
    <p:extLst>
      <p:ext uri="{BB962C8B-B14F-4D97-AF65-F5344CB8AC3E}">
        <p14:creationId xmlns:p14="http://schemas.microsoft.com/office/powerpoint/2010/main" val="387154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99" y="304800"/>
            <a:ext cx="760407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Tissue floatation bath: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752600"/>
            <a:ext cx="4176464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It is a thermostatically controlled water bath with the inside </a:t>
            </a:r>
            <a:r>
              <a:rPr lang="en-US" sz="2000" dirty="0" err="1" smtClean="0"/>
              <a:t>coloured</a:t>
            </a:r>
            <a:r>
              <a:rPr lang="en-US" sz="2000" dirty="0" smtClean="0"/>
              <a:t> black.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It is maintained at a temperature maintained 5 – 6 degree below the melting point of paraffin wax.</a:t>
            </a:r>
          </a:p>
        </p:txBody>
      </p:sp>
      <p:pic>
        <p:nvPicPr>
          <p:cNvPr id="49156" name="Picture 6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1988840"/>
            <a:ext cx="2805434" cy="2487910"/>
          </a:xfrm>
          <a:noFill/>
        </p:spPr>
      </p:pic>
    </p:spTree>
    <p:extLst>
      <p:ext uri="{BB962C8B-B14F-4D97-AF65-F5344CB8AC3E}">
        <p14:creationId xmlns:p14="http://schemas.microsoft.com/office/powerpoint/2010/main" val="113776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7975"/>
            <a:ext cx="8001000" cy="1216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100" dirty="0" smtClean="0"/>
              <a:t>Electronic tissue floatation bath:</a:t>
            </a:r>
          </a:p>
        </p:txBody>
      </p:sp>
      <p:pic>
        <p:nvPicPr>
          <p:cNvPr id="50180" name="Picture 4" descr="imag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4"/>
            <a:ext cx="6629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Picture 4" descr="HIST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854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4" descr="HIST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854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100" dirty="0" smtClean="0"/>
              <a:t>HISTOTECHNIQUES:</a:t>
            </a:r>
          </a:p>
          <a:p>
            <a:pPr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The techniques for processing the tissues, whether biopsies, larger specimen removed at surgery, or tissues from autopsy  so as to enable the pathologist to study them under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188869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Staining :</a:t>
            </a: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Staining of the section is done to bring out the particular details in the tissue under study 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most commonly </a:t>
            </a:r>
            <a:r>
              <a:rPr lang="en-US" sz="2000" dirty="0" smtClean="0"/>
              <a:t>used stain in routine practice is </a:t>
            </a:r>
            <a:r>
              <a:rPr lang="en-US" sz="2000" dirty="0" err="1" smtClean="0"/>
              <a:t>Haematoxylin</a:t>
            </a:r>
            <a:r>
              <a:rPr lang="en-US" sz="2000" dirty="0" smtClean="0"/>
              <a:t> &amp; eosin stain.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56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Procedure :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Deparaffinization</a:t>
            </a:r>
            <a:r>
              <a:rPr lang="en-US" sz="2000" dirty="0" smtClean="0"/>
              <a:t> with xylene.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Hydration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Wash under water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Stain with </a:t>
            </a:r>
            <a:r>
              <a:rPr lang="en-US" sz="2000" dirty="0" err="1" smtClean="0"/>
              <a:t>Haematoxylin</a:t>
            </a:r>
            <a:r>
              <a:rPr lang="en-US" sz="2000" dirty="0" smtClean="0"/>
              <a:t> for 15 min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Wash with water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Differentiate with 1 % acid alcohol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Wash with water for 10 min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Stain with 1% Eosin for 2 min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Wash with water.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Dehydration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Clearing with xylene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Dry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Mount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317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Result :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          The nucleus stains Blue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          The cytoplasm stains pink.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026" name="Picture 2" descr="C:\Users\Saket\Desktop\Emphysema_H_and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5283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8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Mounting</a:t>
            </a:r>
            <a:r>
              <a:rPr lang="en-US" dirty="0" smtClean="0"/>
              <a:t>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296" indent="0" eaLnBrk="1" hangingPunct="1"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Adhesives  used for fixing the sections on the slides 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Albumin solution ( Mayor’s egg albumin)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Starch paste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Gelatin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43969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Mountants</a:t>
            </a:r>
            <a:r>
              <a:rPr lang="en-US" sz="2000" dirty="0" smtClean="0"/>
              <a:t> :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 DPX ( </a:t>
            </a:r>
            <a:r>
              <a:rPr lang="en-US" sz="2000" dirty="0" err="1" smtClean="0"/>
              <a:t>Distrene</a:t>
            </a:r>
            <a:r>
              <a:rPr lang="en-US" sz="2000" dirty="0" smtClean="0"/>
              <a:t> </a:t>
            </a:r>
            <a:r>
              <a:rPr lang="en-US" sz="2000" dirty="0" err="1" smtClean="0"/>
              <a:t>Dibutyl</a:t>
            </a:r>
            <a:r>
              <a:rPr lang="en-US" sz="2000" dirty="0" smtClean="0"/>
              <a:t> phthalate Xylene ).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Canada Balsam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err="1" smtClean="0"/>
              <a:t>Colophonium</a:t>
            </a:r>
            <a:r>
              <a:rPr lang="en-US" sz="2000" dirty="0" smtClean="0"/>
              <a:t> resin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err="1" smtClean="0"/>
              <a:t>Terpene</a:t>
            </a:r>
            <a:r>
              <a:rPr lang="en-US" sz="2000" dirty="0" smtClean="0"/>
              <a:t> resin </a:t>
            </a:r>
          </a:p>
        </p:txBody>
      </p:sp>
    </p:spTree>
    <p:extLst>
      <p:ext uri="{BB962C8B-B14F-4D97-AF65-F5344CB8AC3E}">
        <p14:creationId xmlns:p14="http://schemas.microsoft.com/office/powerpoint/2010/main" val="170326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3" descr="HIST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39683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5" name="Picture 4" descr="HIST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39900"/>
            <a:ext cx="6400800" cy="4216400"/>
          </a:xfrm>
          <a:noFill/>
        </p:spPr>
      </p:pic>
    </p:spTree>
    <p:extLst>
      <p:ext uri="{BB962C8B-B14F-4D97-AF65-F5344CB8AC3E}">
        <p14:creationId xmlns:p14="http://schemas.microsoft.com/office/powerpoint/2010/main" val="1635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Automation: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Automated tissue processor: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All the before mentioned procedures </a:t>
            </a:r>
            <a:r>
              <a:rPr lang="en-US" sz="2000" dirty="0" err="1" smtClean="0"/>
              <a:t>upto</a:t>
            </a:r>
            <a:r>
              <a:rPr lang="en-US" sz="2000" dirty="0" smtClean="0"/>
              <a:t> the impregnation step can be done automatically in a single, unmanned instrument , which is the Automated Tissue processor.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Advantages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It provides constant agitation during every step which ensures better fixation &amp; processing.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It reduces the work load &amp; in turns improves the overall output of the laboratory.</a:t>
            </a:r>
          </a:p>
        </p:txBody>
      </p:sp>
    </p:spTree>
    <p:extLst>
      <p:ext uri="{BB962C8B-B14F-4D97-AF65-F5344CB8AC3E}">
        <p14:creationId xmlns:p14="http://schemas.microsoft.com/office/powerpoint/2010/main" val="35607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1" name="Picture 4" descr="HIST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</p:spTree>
    <p:extLst>
      <p:ext uri="{BB962C8B-B14F-4D97-AF65-F5344CB8AC3E}">
        <p14:creationId xmlns:p14="http://schemas.microsoft.com/office/powerpoint/2010/main" val="205897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4" descr="HIST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403648" y="1231218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Automatic </a:t>
            </a:r>
            <a:r>
              <a:rPr lang="en-US" sz="2400" dirty="0" err="1" smtClean="0"/>
              <a:t>stainer</a:t>
            </a:r>
            <a:r>
              <a:rPr lang="en-US" sz="2400" dirty="0" smtClean="0"/>
              <a:t>: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086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 smtClean="0"/>
              <a:t>Protocols followed in </a:t>
            </a:r>
            <a:r>
              <a:rPr lang="en-US" sz="2300" dirty="0" err="1" smtClean="0"/>
              <a:t>Histotechniques</a:t>
            </a:r>
            <a:r>
              <a:rPr lang="en-US" sz="2300" dirty="0" smtClean="0"/>
              <a:t> ;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300" dirty="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Receipt &amp; Identification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Labeling of the specimen with numbering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Fixation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Dehydration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Clearing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Impregnation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Embedding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Section cutting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Staining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300" dirty="0" smtClean="0"/>
              <a:t>Mounting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591385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4" descr="HIST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746250"/>
            <a:ext cx="6400800" cy="42037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187624" y="1214735"/>
            <a:ext cx="291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Automatic </a:t>
            </a:r>
            <a:r>
              <a:rPr lang="en-US" sz="2400" dirty="0" err="1" smtClean="0"/>
              <a:t>stainer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79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of Medical Laboratory Technology. – </a:t>
            </a:r>
            <a:r>
              <a:rPr lang="en-US" dirty="0" err="1" smtClean="0"/>
              <a:t>Ramnik</a:t>
            </a:r>
            <a:r>
              <a:rPr lang="en-US" dirty="0" smtClean="0"/>
              <a:t> </a:t>
            </a:r>
            <a:r>
              <a:rPr lang="en-US" dirty="0" err="1" smtClean="0"/>
              <a:t>Sood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Histotechnology</a:t>
            </a:r>
            <a:r>
              <a:rPr lang="en-US" dirty="0" smtClean="0"/>
              <a:t> and </a:t>
            </a:r>
            <a:r>
              <a:rPr lang="en-US" dirty="0" err="1" smtClean="0"/>
              <a:t>Cytotechnology</a:t>
            </a:r>
            <a:r>
              <a:rPr lang="en-US" dirty="0" smtClean="0"/>
              <a:t>- </a:t>
            </a:r>
            <a:r>
              <a:rPr lang="en-US" dirty="0" err="1" smtClean="0"/>
              <a:t>Manipal</a:t>
            </a:r>
            <a:r>
              <a:rPr lang="en-US" dirty="0" smtClean="0"/>
              <a:t> Academy of Higher Education.</a:t>
            </a:r>
          </a:p>
          <a:p>
            <a:r>
              <a:rPr lang="en-IN" dirty="0" smtClean="0">
                <a:hlinkClick r:id="rId2"/>
              </a:rPr>
              <a:t>www.en.wikipedia.org</a:t>
            </a:r>
            <a:endParaRPr lang="en-IN" dirty="0" smtClean="0"/>
          </a:p>
          <a:p>
            <a:pPr marL="82296" indent="0">
              <a:buNone/>
            </a:pPr>
            <a:r>
              <a:rPr lang="en-IN" dirty="0" smtClean="0"/>
              <a:t>http</a:t>
            </a:r>
            <a:r>
              <a:rPr lang="en-IN" dirty="0"/>
              <a:t>://en.wikipedia.org/wiki/File:Emphysema_H_and_E.jpg</a:t>
            </a:r>
          </a:p>
        </p:txBody>
      </p:sp>
    </p:spTree>
    <p:extLst>
      <p:ext uri="{BB962C8B-B14F-4D97-AF65-F5344CB8AC3E}">
        <p14:creationId xmlns:p14="http://schemas.microsoft.com/office/powerpoint/2010/main" val="14630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91000" y="47244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>
                <a:latin typeface="Vladimir Script" pitchFamily="66" charset="0"/>
              </a:rPr>
              <a:t>Thank You !</a:t>
            </a:r>
            <a:endParaRPr lang="en-IN" sz="600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04800"/>
            <a:ext cx="7992888" cy="12160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Specimen identification and labeling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52600"/>
            <a:ext cx="403244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700" dirty="0" smtClean="0"/>
              <a:t>Tissue specimen received in the surgical pathology laboratory have a </a:t>
            </a:r>
            <a:r>
              <a:rPr lang="en-US" sz="1700" b="1" dirty="0" smtClean="0">
                <a:solidFill>
                  <a:srgbClr val="FF0066"/>
                </a:solidFill>
              </a:rPr>
              <a:t>request form</a:t>
            </a:r>
            <a:r>
              <a:rPr lang="en-US" sz="1700" dirty="0" smtClean="0"/>
              <a:t> that lists the patient information and history along with a description of the site of origin.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700" dirty="0" smtClean="0"/>
              <a:t>The specimen are accessioned by giving them a </a:t>
            </a:r>
            <a:r>
              <a:rPr lang="en-US" sz="1700" b="1" dirty="0" smtClean="0">
                <a:solidFill>
                  <a:srgbClr val="FF0066"/>
                </a:solidFill>
              </a:rPr>
              <a:t>number</a:t>
            </a:r>
            <a:r>
              <a:rPr lang="en-US" sz="1700" dirty="0" smtClean="0"/>
              <a:t> that will identify each specimen for each patient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1700" dirty="0" smtClean="0"/>
          </a:p>
        </p:txBody>
      </p:sp>
      <p:pic>
        <p:nvPicPr>
          <p:cNvPr id="10244" name="Picture 6" descr="HIST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90" y="1752600"/>
            <a:ext cx="2806196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1575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Fixation</a:t>
            </a: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 It is a process in which a specimen is treated by exposing it to a fixative for a particular period of time in order to </a:t>
            </a:r>
            <a:r>
              <a:rPr lang="en-US" sz="2000" b="1" dirty="0" smtClean="0">
                <a:solidFill>
                  <a:srgbClr val="FF0000"/>
                </a:solidFill>
              </a:rPr>
              <a:t>facilitate the succeeding steps</a:t>
            </a:r>
            <a:r>
              <a:rPr lang="en-US" sz="2000" dirty="0" smtClean="0"/>
              <a:t>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The purpose of fixation is to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preserve </a:t>
            </a:r>
            <a:r>
              <a:rPr lang="en-US" altLang="zh-TW" sz="2000" b="1" dirty="0" smtClean="0">
                <a:solidFill>
                  <a:srgbClr val="FF0000"/>
                </a:solidFill>
                <a:ea typeface="新細明體" charset="-120"/>
              </a:rPr>
              <a:t>tissues permanently </a:t>
            </a:r>
            <a:r>
              <a:rPr lang="en-US" altLang="zh-TW" sz="2000" dirty="0" smtClean="0">
                <a:ea typeface="新細明體" charset="-120"/>
              </a:rPr>
              <a:t>in as life-like a state as possible.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The fixative should be 15 – 20 times more in volume then the specimen.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2200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Aims of Fixation :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It should prevent autolysis &amp; putrefaction of the cell.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It should penetrate evenly and rapidly.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It should harden the tissues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Should not cause shrinkage or swelling of the cells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Must not react with the receptor sites &amp; thus must not </a:t>
            </a:r>
            <a:r>
              <a:rPr lang="en-US" sz="2000" dirty="0" err="1" smtClean="0"/>
              <a:t>interefere</a:t>
            </a:r>
            <a:r>
              <a:rPr lang="en-US" sz="2000" dirty="0" smtClean="0"/>
              <a:t> with the staining procedure.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It must be cheap and easily available.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The bits should of the size of approximately 2 x 2 cm &amp; 4- 6 micrometer in thickness for optimum fixation to take place.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These bits are then placed in </a:t>
            </a:r>
            <a:r>
              <a:rPr lang="en-US" sz="2000" b="1" dirty="0" smtClean="0">
                <a:solidFill>
                  <a:srgbClr val="FF0000"/>
                </a:solidFill>
              </a:rPr>
              <a:t>metal cassettes or capsules </a:t>
            </a:r>
            <a:r>
              <a:rPr lang="en-US" sz="2000" dirty="0" smtClean="0"/>
              <a:t>which are then placed in the fixative.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Tiny biopsies or small specimen can be wrapped in a filter paper and then put in a cassette &amp; fixed.</a:t>
            </a:r>
          </a:p>
        </p:txBody>
      </p:sp>
    </p:spTree>
    <p:extLst>
      <p:ext uri="{BB962C8B-B14F-4D97-AF65-F5344CB8AC3E}">
        <p14:creationId xmlns:p14="http://schemas.microsoft.com/office/powerpoint/2010/main" val="21876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643</TotalTime>
  <Words>1481</Words>
  <Application>Microsoft Office PowerPoint</Application>
  <PresentationFormat>On-screen Show (4:3)</PresentationFormat>
  <Paragraphs>329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Solstice</vt:lpstr>
      <vt:lpstr>Preparation of permanent whole mount (demonstration)</vt:lpstr>
      <vt:lpstr>PowerPoint Presentation</vt:lpstr>
      <vt:lpstr>Biopsies A biopsy is a sample of tissue taken from the body in order to examine it more closely. A doctor should recommend a biopsy when an initial test suggests an area of tissue in the body isn't normal. Doctors may call an area of abnormal tissue a lesion, a tumor, or a mass.  </vt:lpstr>
      <vt:lpstr>PowerPoint Presentation</vt:lpstr>
      <vt:lpstr>PowerPoint Presentation</vt:lpstr>
      <vt:lpstr>Specimen identification and labeling:</vt:lpstr>
      <vt:lpstr>Fixation</vt:lpstr>
      <vt:lpstr>PowerPoint Presentation</vt:lpstr>
      <vt:lpstr>PowerPoint Presentation</vt:lpstr>
      <vt:lpstr>PowerPoint Presentation</vt:lpstr>
      <vt:lpstr>PowerPoint Presentation</vt:lpstr>
      <vt:lpstr>Simple Fixatives</vt:lpstr>
      <vt:lpstr>PowerPoint Presentation</vt:lpstr>
      <vt:lpstr>PowerPoint Presentation</vt:lpstr>
      <vt:lpstr>Other Simple Fixatives</vt:lpstr>
      <vt:lpstr>Other Simple Fixatives (contd.)</vt:lpstr>
      <vt:lpstr>Compound Fixatives</vt:lpstr>
      <vt:lpstr>PowerPoint Presentation</vt:lpstr>
      <vt:lpstr>PowerPoint Presentation</vt:lpstr>
      <vt:lpstr>PowerPoint Presentation</vt:lpstr>
      <vt:lpstr>Decalcification:</vt:lpstr>
      <vt:lpstr>                       Dehydration:                     </vt:lpstr>
      <vt:lpstr>PowerPoint Presentation</vt:lpstr>
      <vt:lpstr> CLEARING ( DEALCOHOLIZATION):</vt:lpstr>
      <vt:lpstr>Impregnation:</vt:lpstr>
      <vt:lpstr>PowerPoint Presentation</vt:lpstr>
      <vt:lpstr>        </vt:lpstr>
      <vt:lpstr> Embedding:</vt:lpstr>
      <vt:lpstr>PowerPoint Presentation</vt:lpstr>
      <vt:lpstr>PowerPoint Presentation</vt:lpstr>
      <vt:lpstr>PowerPoint Presentation</vt:lpstr>
      <vt:lpstr> Section Cutting :</vt:lpstr>
      <vt:lpstr>PowerPoint Presentation</vt:lpstr>
      <vt:lpstr>PowerPoint Presentation</vt:lpstr>
      <vt:lpstr>PowerPoint Presentation</vt:lpstr>
      <vt:lpstr> Tissue floatation bath:</vt:lpstr>
      <vt:lpstr>PowerPoint Presentation</vt:lpstr>
      <vt:lpstr>PowerPoint Presentation</vt:lpstr>
      <vt:lpstr>PowerPoint Presentation</vt:lpstr>
      <vt:lpstr> Staining :</vt:lpstr>
      <vt:lpstr>PowerPoint Presentation</vt:lpstr>
      <vt:lpstr>PowerPoint Presentation</vt:lpstr>
      <vt:lpstr>Mounting:</vt:lpstr>
      <vt:lpstr>PowerPoint Presentation</vt:lpstr>
      <vt:lpstr>PowerPoint Presentation</vt:lpstr>
      <vt:lpstr>PowerPoint Presentation</vt:lpstr>
      <vt:lpstr>Automation:</vt:lpstr>
      <vt:lpstr>PowerPoint Presentation</vt:lpstr>
      <vt:lpstr>PowerPoint Presentation</vt:lpstr>
      <vt:lpstr>PowerPoint Presentation</vt:lpstr>
      <vt:lpstr>References: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Saket</dc:creator>
  <cp:lastModifiedBy>Shahzad ali pc</cp:lastModifiedBy>
  <cp:revision>35</cp:revision>
  <dcterms:created xsi:type="dcterms:W3CDTF">2012-08-19T07:59:01Z</dcterms:created>
  <dcterms:modified xsi:type="dcterms:W3CDTF">2015-09-07T08:32:11Z</dcterms:modified>
</cp:coreProperties>
</file>