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69" r:id="rId16"/>
    <p:sldId id="270" r:id="rId17"/>
    <p:sldId id="272"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t>Applied Microbiology</a:t>
            </a:r>
            <a:endParaRPr lang="en-US" b="1" dirty="0"/>
          </a:p>
        </p:txBody>
      </p:sp>
      <p:sp>
        <p:nvSpPr>
          <p:cNvPr id="3" name="Subtitle 2"/>
          <p:cNvSpPr>
            <a:spLocks noGrp="1"/>
          </p:cNvSpPr>
          <p:nvPr>
            <p:ph type="subTitle" idx="1"/>
          </p:nvPr>
        </p:nvSpPr>
        <p:spPr>
          <a:xfrm>
            <a:off x="2743200" y="3733800"/>
            <a:ext cx="6400800" cy="1752600"/>
          </a:xfrm>
        </p:spPr>
        <p:txBody>
          <a:bodyPr/>
          <a:lstStyle/>
          <a:p>
            <a:r>
              <a:rPr lang="en-US" dirty="0" smtClean="0"/>
              <a:t>    By Dr. Ali </a:t>
            </a:r>
            <a:r>
              <a:rPr lang="en-US" dirty="0" err="1" smtClean="0"/>
              <a:t>Hussain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Generalized terms</a:t>
            </a:r>
            <a:endParaRPr lang="en-US" b="1" dirty="0"/>
          </a:p>
        </p:txBody>
      </p:sp>
      <p:sp>
        <p:nvSpPr>
          <p:cNvPr id="3" name="Content Placeholder 2"/>
          <p:cNvSpPr>
            <a:spLocks noGrp="1"/>
          </p:cNvSpPr>
          <p:nvPr>
            <p:ph idx="1"/>
          </p:nvPr>
        </p:nvSpPr>
        <p:spPr/>
        <p:txBody>
          <a:bodyPr/>
          <a:lstStyle/>
          <a:p>
            <a:pPr>
              <a:buNone/>
            </a:pPr>
            <a:r>
              <a:rPr lang="en-US" b="1" dirty="0" smtClean="0"/>
              <a:t>Disinfectant:</a:t>
            </a:r>
            <a:r>
              <a:rPr lang="en-US" dirty="0" smtClean="0"/>
              <a:t> Kills the growing forms but not the resistant forms</a:t>
            </a:r>
          </a:p>
          <a:p>
            <a:pPr>
              <a:buNone/>
            </a:pPr>
            <a:r>
              <a:rPr lang="en-US" b="1" dirty="0" smtClean="0"/>
              <a:t>Antiseptic:</a:t>
            </a:r>
            <a:r>
              <a:rPr lang="en-US" dirty="0" smtClean="0"/>
              <a:t> Prevents growth of microorganisms</a:t>
            </a:r>
          </a:p>
          <a:p>
            <a:pPr>
              <a:buNone/>
            </a:pPr>
            <a:r>
              <a:rPr lang="en-US" b="1" dirty="0" smtClean="0"/>
              <a:t>Antibiotic:</a:t>
            </a:r>
            <a:r>
              <a:rPr lang="en-US" dirty="0" smtClean="0"/>
              <a:t> ?</a:t>
            </a:r>
          </a:p>
          <a:p>
            <a:pPr>
              <a:buNone/>
            </a:pPr>
            <a:r>
              <a:rPr lang="en-US" b="1" dirty="0" smtClean="0"/>
              <a:t>Chemotherapy:</a:t>
            </a:r>
            <a:r>
              <a:rPr lang="en-US" dirty="0" smtClean="0"/>
              <a:t> Treatment of a disease by the use of chemicals</a:t>
            </a:r>
          </a:p>
          <a:p>
            <a:pPr>
              <a:buNone/>
            </a:pPr>
            <a:r>
              <a:rPr lang="en-US" b="1" dirty="0" smtClean="0"/>
              <a:t>Chemotherapeutic agents:</a:t>
            </a: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Host-microbe interactions</a:t>
            </a:r>
            <a:endParaRPr lang="en-US" b="1" dirty="0">
              <a:solidFill>
                <a:srgbClr val="00B050"/>
              </a:solidFill>
            </a:endParaRPr>
          </a:p>
        </p:txBody>
      </p:sp>
      <p:sp>
        <p:nvSpPr>
          <p:cNvPr id="3" name="Content Placeholder 2"/>
          <p:cNvSpPr>
            <a:spLocks noGrp="1"/>
          </p:cNvSpPr>
          <p:nvPr>
            <p:ph idx="1"/>
          </p:nvPr>
        </p:nvSpPr>
        <p:spPr>
          <a:xfrm>
            <a:off x="457200" y="1066800"/>
            <a:ext cx="8229600" cy="5791200"/>
          </a:xfrm>
        </p:spPr>
        <p:txBody>
          <a:bodyPr>
            <a:normAutofit fontScale="85000" lnSpcReduction="20000"/>
          </a:bodyPr>
          <a:lstStyle/>
          <a:p>
            <a:pPr>
              <a:buNone/>
            </a:pPr>
            <a:r>
              <a:rPr lang="en-US" dirty="0" smtClean="0"/>
              <a:t>				</a:t>
            </a:r>
            <a:r>
              <a:rPr lang="en-US" b="1" u="sng" dirty="0" smtClean="0"/>
              <a:t>Terminology</a:t>
            </a:r>
          </a:p>
          <a:p>
            <a:pPr>
              <a:buNone/>
            </a:pPr>
            <a:r>
              <a:rPr lang="en-US" b="1" dirty="0" smtClean="0"/>
              <a:t>Pathogens</a:t>
            </a:r>
          </a:p>
          <a:p>
            <a:pPr>
              <a:buNone/>
            </a:pPr>
            <a:r>
              <a:rPr lang="en-US" b="1" dirty="0" smtClean="0"/>
              <a:t>Localized infection</a:t>
            </a:r>
          </a:p>
          <a:p>
            <a:pPr>
              <a:buNone/>
            </a:pPr>
            <a:r>
              <a:rPr lang="en-US" b="1" dirty="0" smtClean="0"/>
              <a:t>Generalized infection</a:t>
            </a:r>
          </a:p>
          <a:p>
            <a:pPr>
              <a:buNone/>
            </a:pPr>
            <a:r>
              <a:rPr lang="en-US" b="1" dirty="0" smtClean="0"/>
              <a:t>Toxins</a:t>
            </a:r>
          </a:p>
          <a:p>
            <a:pPr>
              <a:buNone/>
            </a:pPr>
            <a:r>
              <a:rPr lang="en-US" b="1" dirty="0" smtClean="0"/>
              <a:t>Neurotoxins</a:t>
            </a:r>
          </a:p>
          <a:p>
            <a:pPr>
              <a:buNone/>
            </a:pPr>
            <a:r>
              <a:rPr lang="en-US" b="1" dirty="0" err="1" smtClean="0"/>
              <a:t>Enterotoxins</a:t>
            </a:r>
            <a:endParaRPr lang="en-US" b="1" dirty="0" smtClean="0"/>
          </a:p>
          <a:p>
            <a:pPr>
              <a:buNone/>
            </a:pPr>
            <a:r>
              <a:rPr lang="en-US" b="1" dirty="0" err="1" smtClean="0"/>
              <a:t>Hemolysins</a:t>
            </a:r>
            <a:endParaRPr lang="en-US" b="1" dirty="0" smtClean="0"/>
          </a:p>
          <a:p>
            <a:pPr>
              <a:buNone/>
            </a:pPr>
            <a:r>
              <a:rPr lang="en-US" b="1" dirty="0" smtClean="0"/>
              <a:t>Virulence factors</a:t>
            </a:r>
          </a:p>
          <a:p>
            <a:pPr>
              <a:buNone/>
            </a:pPr>
            <a:r>
              <a:rPr lang="en-US" b="1" dirty="0" smtClean="0"/>
              <a:t>Chronic infections: </a:t>
            </a:r>
            <a:r>
              <a:rPr lang="en-US" dirty="0" smtClean="0"/>
              <a:t>Has a long duration</a:t>
            </a:r>
          </a:p>
          <a:p>
            <a:pPr>
              <a:buNone/>
            </a:pPr>
            <a:r>
              <a:rPr lang="en-US" b="1" dirty="0" smtClean="0"/>
              <a:t>Acute infections: </a:t>
            </a:r>
            <a:r>
              <a:rPr lang="en-US" dirty="0" smtClean="0"/>
              <a:t>Has a short and relatively severe course</a:t>
            </a:r>
          </a:p>
          <a:p>
            <a:pPr>
              <a:buNone/>
            </a:pPr>
            <a:r>
              <a:rPr lang="en-US" b="1" dirty="0" smtClean="0"/>
              <a:t>Attenuated germs</a:t>
            </a:r>
          </a:p>
          <a:p>
            <a:pPr>
              <a:buNone/>
            </a:pPr>
            <a:r>
              <a:rPr lang="en-US" b="1" dirty="0" smtClean="0"/>
              <a:t>Susceptible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lstStyle/>
          <a:p>
            <a:pPr>
              <a:buNone/>
            </a:pPr>
            <a:r>
              <a:rPr lang="en-US" dirty="0" smtClean="0"/>
              <a:t>			</a:t>
            </a:r>
            <a:r>
              <a:rPr lang="en-US" b="1" u="sng" dirty="0" smtClean="0"/>
              <a:t>Mechanism of infection</a:t>
            </a:r>
          </a:p>
          <a:p>
            <a:pPr marL="514350" indent="-514350">
              <a:buAutoNum type="arabicPeriod"/>
            </a:pPr>
            <a:r>
              <a:rPr lang="en-US" dirty="0" smtClean="0"/>
              <a:t>Attack to a susceptible organism</a:t>
            </a:r>
          </a:p>
          <a:p>
            <a:pPr marL="514350" indent="-514350">
              <a:buAutoNum type="arabicPeriod"/>
            </a:pPr>
            <a:r>
              <a:rPr lang="en-US" dirty="0" smtClean="0"/>
              <a:t>Route preparation</a:t>
            </a:r>
          </a:p>
          <a:p>
            <a:pPr marL="514350" indent="-514350">
              <a:buAutoNum type="arabicPeriod"/>
            </a:pPr>
            <a:r>
              <a:rPr lang="en-US" dirty="0" smtClean="0"/>
              <a:t>Switching of genes on and/or off</a:t>
            </a:r>
          </a:p>
          <a:p>
            <a:pPr marL="514350" indent="-514350">
              <a:buAutoNum type="arabicPeriod"/>
            </a:pPr>
            <a:r>
              <a:rPr lang="en-US" dirty="0" smtClean="0"/>
              <a:t>Growth of the microbe and production of metabolites / toxins</a:t>
            </a:r>
          </a:p>
          <a:p>
            <a:pPr marL="514350" indent="-514350">
              <a:buAutoNum type="arabicPeriod"/>
            </a:pPr>
            <a:endParaRPr lang="en-US" dirty="0" smtClean="0"/>
          </a:p>
          <a:p>
            <a:pPr marL="514350" indent="-514350">
              <a:buAutoNum type="arabicPeriod"/>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solidFill>
                  <a:srgbClr val="00B050"/>
                </a:solidFill>
              </a:rPr>
              <a:t>Microbial Resistance Against Antibiotics</a:t>
            </a:r>
            <a:endParaRPr lang="en-US" sz="3600" b="1" dirty="0">
              <a:solidFill>
                <a:srgbClr val="00B050"/>
              </a:solidFill>
            </a:endParaRPr>
          </a:p>
        </p:txBody>
      </p:sp>
      <p:sp>
        <p:nvSpPr>
          <p:cNvPr id="3" name="Content Placeholder 2"/>
          <p:cNvSpPr>
            <a:spLocks noGrp="1"/>
          </p:cNvSpPr>
          <p:nvPr>
            <p:ph idx="1"/>
          </p:nvPr>
        </p:nvSpPr>
        <p:spPr>
          <a:xfrm>
            <a:off x="457200" y="609600"/>
            <a:ext cx="8229600" cy="5867400"/>
          </a:xfrm>
        </p:spPr>
        <p:txBody>
          <a:bodyPr>
            <a:noAutofit/>
          </a:bodyPr>
          <a:lstStyle/>
          <a:p>
            <a:pPr>
              <a:buNone/>
            </a:pPr>
            <a:endParaRPr lang="en-US" sz="2800" dirty="0" smtClean="0"/>
          </a:p>
          <a:p>
            <a:pPr>
              <a:buNone/>
            </a:pPr>
            <a:r>
              <a:rPr lang="en-US" dirty="0" smtClean="0"/>
              <a:t>There are two ways that can happen.</a:t>
            </a:r>
          </a:p>
          <a:p>
            <a:pPr marL="514350" indent="-514350">
              <a:buAutoNum type="arabicPeriod"/>
            </a:pPr>
            <a:r>
              <a:rPr lang="en-US" b="1" u="sng" dirty="0" smtClean="0"/>
              <a:t>Spontaneous mutation in the bacterial DNA</a:t>
            </a:r>
          </a:p>
          <a:p>
            <a:pPr marL="514350" indent="-514350" algn="just">
              <a:buNone/>
            </a:pPr>
            <a:r>
              <a:rPr lang="en-US" dirty="0" smtClean="0"/>
              <a:t>Many antibiotics work by inactivating an essential bacterial protein. Genetic change can </a:t>
            </a:r>
            <a:r>
              <a:rPr lang="en-US" b="1" dirty="0" smtClean="0"/>
              <a:t>remove</a:t>
            </a:r>
            <a:r>
              <a:rPr lang="en-US" dirty="0" smtClean="0"/>
              <a:t> that protein. Also, </a:t>
            </a:r>
            <a:r>
              <a:rPr lang="en-US" b="1" dirty="0" smtClean="0"/>
              <a:t>mutations</a:t>
            </a:r>
            <a:r>
              <a:rPr lang="en-US" dirty="0" smtClean="0"/>
              <a:t> in the target protein can prevent the antibiotic from binding or it if does bind, prevent it from inactivating the target protein.</a:t>
            </a:r>
          </a:p>
          <a:p>
            <a:pPr algn="just">
              <a:buNone/>
            </a:pPr>
            <a:r>
              <a:rPr lang="en-US" dirty="0" smtClean="0"/>
              <a:t>Genetic change can also lead to </a:t>
            </a:r>
            <a:r>
              <a:rPr lang="en-US" b="1" dirty="0" smtClean="0"/>
              <a:t>increased production</a:t>
            </a:r>
            <a:r>
              <a:rPr lang="en-US" dirty="0" smtClean="0"/>
              <a:t> of the antibiotic’s target enzyme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algn="just">
              <a:buNone/>
            </a:pPr>
            <a:r>
              <a:rPr lang="en-US" dirty="0" smtClean="0"/>
              <a:t>so that there are too many of them and the antibiotics cannot inactivate them all. Alternatively, the bacterium may produce an </a:t>
            </a:r>
            <a:r>
              <a:rPr lang="en-US" b="1" dirty="0" smtClean="0"/>
              <a:t>antibiotic-inactivating enzyme</a:t>
            </a:r>
            <a:r>
              <a:rPr lang="en-US" dirty="0" smtClean="0"/>
              <a:t>. As well, the bacterium may </a:t>
            </a:r>
            <a:r>
              <a:rPr lang="en-US" b="1" dirty="0" smtClean="0"/>
              <a:t>alter the permeability</a:t>
            </a:r>
            <a:r>
              <a:rPr lang="en-US" dirty="0" smtClean="0"/>
              <a:t> of its cell membrane, or wall to the antibiotic. </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a:bodyPr>
          <a:lstStyle/>
          <a:p>
            <a:pPr>
              <a:buNone/>
            </a:pPr>
            <a:r>
              <a:rPr lang="en-US" b="1" dirty="0" smtClean="0"/>
              <a:t>2. </a:t>
            </a:r>
            <a:r>
              <a:rPr lang="en-US" b="1" u="sng" dirty="0" smtClean="0"/>
              <a:t>Transfer of antibiotic-resistant genes</a:t>
            </a:r>
          </a:p>
          <a:p>
            <a:pPr algn="just">
              <a:buNone/>
            </a:pPr>
            <a:r>
              <a:rPr lang="en-US" dirty="0" smtClean="0"/>
              <a:t>The second way for a bacterium to gain resistance is for an existing </a:t>
            </a:r>
            <a:r>
              <a:rPr lang="en-US" b="1" dirty="0" smtClean="0"/>
              <a:t>antibiotic-resistant gene to transfer</a:t>
            </a:r>
            <a:r>
              <a:rPr lang="en-US" dirty="0" smtClean="0"/>
              <a:t> from one bacterium to another bacterium. Microbiologist, Doctor John </a:t>
            </a:r>
            <a:r>
              <a:rPr lang="en-US" dirty="0" err="1" smtClean="0"/>
              <a:t>Turnidge</a:t>
            </a:r>
            <a:r>
              <a:rPr lang="en-US" dirty="0" smtClean="0"/>
              <a:t>, says they literally borrow their resistance genes from </a:t>
            </a:r>
            <a:r>
              <a:rPr lang="en-US" dirty="0" err="1" smtClean="0"/>
              <a:t>neighbouring</a:t>
            </a:r>
            <a:r>
              <a:rPr lang="en-US" dirty="0" smtClean="0"/>
              <a:t> bugs. "They’re the original life forms almost, so for thousands of millions of years they’ve had a chance to work out ways to survive and one of those is to borrow genes from other bacteria to survive."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lnSpcReduction="20000"/>
          </a:bodyPr>
          <a:lstStyle/>
          <a:p>
            <a:pPr algn="ctr">
              <a:buNone/>
            </a:pPr>
            <a:r>
              <a:rPr lang="en-US" sz="3900" b="1" dirty="0" smtClean="0"/>
              <a:t>How does resistance spread?</a:t>
            </a:r>
            <a:endParaRPr lang="en-US" b="1" dirty="0" smtClean="0"/>
          </a:p>
          <a:p>
            <a:pPr algn="just">
              <a:buNone/>
            </a:pPr>
            <a:r>
              <a:rPr lang="en-US" sz="3500" b="1" dirty="0" smtClean="0"/>
              <a:t>1. </a:t>
            </a:r>
            <a:r>
              <a:rPr lang="en-US" sz="3500" b="1" u="sng" dirty="0" smtClean="0"/>
              <a:t>More use—more resistance!</a:t>
            </a:r>
          </a:p>
          <a:p>
            <a:pPr algn="just">
              <a:buNone/>
            </a:pPr>
            <a:r>
              <a:rPr lang="en-US" sz="3500" dirty="0" smtClean="0"/>
              <a:t>"Antibiotic resistance is an inevitable consequence of [antibiotic] use, the more you use them the more resistance you will get." Says Associate Professor </a:t>
            </a:r>
            <a:r>
              <a:rPr lang="en-US" sz="3500" dirty="0" err="1" smtClean="0"/>
              <a:t>Collignon</a:t>
            </a:r>
            <a:r>
              <a:rPr lang="en-US" sz="3500" dirty="0" smtClean="0"/>
              <a:t>.</a:t>
            </a:r>
          </a:p>
          <a:p>
            <a:pPr algn="just">
              <a:buNone/>
            </a:pPr>
            <a:r>
              <a:rPr lang="en-US" sz="3500" b="1" dirty="0" smtClean="0"/>
              <a:t>2. </a:t>
            </a:r>
            <a:r>
              <a:rPr lang="en-US" sz="3500" b="1" u="sng" dirty="0" smtClean="0"/>
              <a:t>Spread from one bacterium to the other and one host to the other host</a:t>
            </a:r>
          </a:p>
          <a:p>
            <a:pPr algn="just">
              <a:buNone/>
            </a:pPr>
            <a:r>
              <a:rPr lang="en-US" sz="3500" dirty="0" smtClean="0"/>
              <a:t>As well as the transfer of antibiotic resistance genes directly from one bacterium to another, resistance also spreads through the </a:t>
            </a:r>
            <a:r>
              <a:rPr lang="en-US" sz="3500" b="1" dirty="0" smtClean="0"/>
              <a:t>movement</a:t>
            </a:r>
            <a:r>
              <a:rPr lang="en-US" sz="3500" dirty="0" smtClean="0"/>
              <a:t> of bacteria from one host to another either directly or indirectly, for example, through food, water or even contact between animals - including humans. </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lnSpcReduction="10000"/>
          </a:bodyPr>
          <a:lstStyle/>
          <a:p>
            <a:pPr algn="just">
              <a:buNone/>
            </a:pPr>
            <a:r>
              <a:rPr lang="en-US" b="1" dirty="0" smtClean="0"/>
              <a:t>3. </a:t>
            </a:r>
            <a:r>
              <a:rPr lang="en-US" b="1" u="sng" dirty="0" smtClean="0"/>
              <a:t>Resistant bacteria after the action of an antibiotic, spread with any competition with the other bacteria as they had died/killed</a:t>
            </a:r>
          </a:p>
          <a:p>
            <a:pPr algn="just">
              <a:buNone/>
            </a:pPr>
            <a:r>
              <a:rPr lang="en-US" dirty="0" smtClean="0"/>
              <a:t>Antibiotics, like herbicides or pesticides, </a:t>
            </a:r>
            <a:r>
              <a:rPr lang="en-US" b="1" dirty="0" smtClean="0"/>
              <a:t>select</a:t>
            </a:r>
            <a:r>
              <a:rPr lang="en-US" dirty="0" smtClean="0"/>
              <a:t> for antibiotic resistant bacteria. When an antibiotic attacks a particular bacterial infection there is always the chance that, within a population of bacteria, there will be some members with resistance. Those not killed are now free to multiply without any competition from the sensitive strains. Antibiotics can also wipe out friendly bacteria, which would otherwise compete with the resistant strain for resources. </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lnSpcReduction="20000"/>
          </a:bodyPr>
          <a:lstStyle/>
          <a:p>
            <a:pPr algn="just">
              <a:buNone/>
            </a:pPr>
            <a:r>
              <a:rPr lang="en-US" b="1" u="sng" dirty="0" smtClean="0"/>
              <a:t>4. Offering of resistance in harmless bacteria and then in the targeted ones</a:t>
            </a:r>
          </a:p>
          <a:p>
            <a:pPr algn="just">
              <a:buNone/>
            </a:pPr>
            <a:r>
              <a:rPr lang="en-US" sz="3500" dirty="0" smtClean="0"/>
              <a:t>And to make matters worse, antibiotics can also </a:t>
            </a:r>
            <a:r>
              <a:rPr lang="en-US" sz="3500" b="1" dirty="0" smtClean="0"/>
              <a:t>increase resistance</a:t>
            </a:r>
            <a:r>
              <a:rPr lang="en-US" sz="3500" dirty="0" smtClean="0"/>
              <a:t> emerging in harmless bacteria which can, under certain conditions such as in an immune suppressed patient, become aggressive and cause infection. Just the existence of antibiotic resistant bacteria, harmful or not, increases the likelihood of resistance being passed on to other bacteria. Resistance is a natural phenomenon perhaps as old as bacterium themselves. However, we have contributed to an increase in the rate of antibiotic resistance through the increased transmission of infection and the misuse of antibiotics.</a:t>
            </a: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buNone/>
            </a:pPr>
            <a:r>
              <a:rPr lang="en-US" b="1" dirty="0" smtClean="0"/>
              <a:t>What is applied &amp; basic microbiology?</a:t>
            </a:r>
          </a:p>
          <a:p>
            <a:pPr>
              <a:buNone/>
            </a:pPr>
            <a:r>
              <a:rPr lang="en-US" b="1" dirty="0" smtClean="0"/>
              <a:t>How to </a:t>
            </a:r>
            <a:r>
              <a:rPr lang="en-US" b="1" smtClean="0"/>
              <a:t>handle microbes?</a:t>
            </a:r>
            <a:endParaRPr lang="en-US" b="1" dirty="0" smtClean="0"/>
          </a:p>
          <a:p>
            <a:pPr>
              <a:buNone/>
            </a:pPr>
            <a:r>
              <a:rPr lang="en-US" b="1" dirty="0" smtClean="0"/>
              <a:t>Control of microorganisms</a:t>
            </a:r>
          </a:p>
          <a:p>
            <a:pPr>
              <a:buNone/>
            </a:pPr>
            <a:r>
              <a:rPr lang="en-US" dirty="0" smtClean="0"/>
              <a:t>		</a:t>
            </a:r>
            <a:r>
              <a:rPr lang="en-US" b="1" dirty="0" smtClean="0"/>
              <a:t>a.</a:t>
            </a:r>
            <a:r>
              <a:rPr lang="en-US" dirty="0" smtClean="0"/>
              <a:t> By physical agents</a:t>
            </a:r>
          </a:p>
          <a:p>
            <a:pPr>
              <a:buNone/>
            </a:pPr>
            <a:r>
              <a:rPr lang="en-US" dirty="0" smtClean="0"/>
              <a:t>		</a:t>
            </a:r>
            <a:r>
              <a:rPr lang="en-US" b="1" dirty="0" smtClean="0"/>
              <a:t>b.</a:t>
            </a:r>
            <a:r>
              <a:rPr lang="en-US" dirty="0" smtClean="0"/>
              <a:t> By chemical agents</a:t>
            </a:r>
          </a:p>
          <a:p>
            <a:pPr>
              <a:buNone/>
            </a:pPr>
            <a:r>
              <a:rPr lang="en-US" dirty="0" smtClean="0"/>
              <a:t>		</a:t>
            </a:r>
            <a:r>
              <a:rPr lang="en-US" b="1" dirty="0" smtClean="0"/>
              <a:t>c.</a:t>
            </a:r>
            <a:r>
              <a:rPr lang="en-US" dirty="0" smtClean="0"/>
              <a:t> By antibiotics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Physical agents</a:t>
            </a:r>
            <a:endParaRPr lang="en-US" b="1" dirty="0">
              <a:solidFill>
                <a:srgbClr val="00B050"/>
              </a:solidFill>
            </a:endParaRPr>
          </a:p>
        </p:txBody>
      </p:sp>
      <p:sp>
        <p:nvSpPr>
          <p:cNvPr id="3" name="Content Placeholder 2"/>
          <p:cNvSpPr>
            <a:spLocks noGrp="1"/>
          </p:cNvSpPr>
          <p:nvPr>
            <p:ph idx="1"/>
          </p:nvPr>
        </p:nvSpPr>
        <p:spPr/>
        <p:txBody>
          <a:bodyPr/>
          <a:lstStyle/>
          <a:p>
            <a:pPr>
              <a:buNone/>
            </a:pPr>
            <a:r>
              <a:rPr lang="en-US" b="1" dirty="0" smtClean="0"/>
              <a:t>Generalized terms</a:t>
            </a:r>
          </a:p>
          <a:p>
            <a:pPr marL="514350" indent="-514350">
              <a:buAutoNum type="arabicPeriod"/>
            </a:pPr>
            <a:r>
              <a:rPr lang="en-US" dirty="0" smtClean="0"/>
              <a:t>Death</a:t>
            </a:r>
          </a:p>
          <a:p>
            <a:pPr marL="514350" indent="-514350">
              <a:buAutoNum type="arabicPeriod"/>
            </a:pPr>
            <a:r>
              <a:rPr lang="en-US" dirty="0" smtClean="0"/>
              <a:t>Growth</a:t>
            </a:r>
            <a:endParaRPr lang="en-US" b="1" dirty="0" smtClean="0"/>
          </a:p>
          <a:p>
            <a:pPr marL="514350" indent="-514350">
              <a:buAutoNum type="arabicPeriod"/>
            </a:pPr>
            <a:r>
              <a:rPr lang="en-US" dirty="0" smtClean="0"/>
              <a:t>Viable</a:t>
            </a:r>
          </a:p>
          <a:p>
            <a:pPr marL="514350" indent="-514350">
              <a:buAutoNum type="arabicPeriod"/>
            </a:pPr>
            <a:r>
              <a:rPr lang="en-US" dirty="0" smtClean="0"/>
              <a:t>Vegetative cells</a:t>
            </a:r>
          </a:p>
          <a:p>
            <a:pPr marL="514350" indent="-514350">
              <a:buAutoNum type="arabicPeriod"/>
            </a:pPr>
            <a:r>
              <a:rPr lang="en-US" dirty="0" smtClean="0"/>
              <a:t>Spores</a:t>
            </a:r>
          </a:p>
          <a:p>
            <a:pPr marL="514350" indent="-514350">
              <a:buAutoNum type="arabicPeriod"/>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lnSpcReduction="10000"/>
          </a:bodyPr>
          <a:lstStyle/>
          <a:p>
            <a:pPr marL="514350" indent="-514350">
              <a:buAutoNum type="arabicPeriod"/>
            </a:pPr>
            <a:r>
              <a:rPr lang="en-US" b="1" dirty="0" smtClean="0"/>
              <a:t>Heat</a:t>
            </a:r>
          </a:p>
          <a:p>
            <a:pPr marL="514350" indent="-514350">
              <a:buNone/>
            </a:pPr>
            <a:r>
              <a:rPr lang="en-US" dirty="0" smtClean="0"/>
              <a:t>	</a:t>
            </a:r>
            <a:r>
              <a:rPr lang="en-US" b="1" dirty="0" smtClean="0"/>
              <a:t>a.</a:t>
            </a:r>
            <a:r>
              <a:rPr lang="en-US" dirty="0" smtClean="0"/>
              <a:t> Moist heat (4-20 min at 120</a:t>
            </a:r>
            <a:r>
              <a:rPr lang="en-US" baseline="30000" dirty="0" smtClean="0"/>
              <a:t>o</a:t>
            </a:r>
            <a:r>
              <a:rPr lang="en-US" dirty="0" smtClean="0"/>
              <a:t>C)</a:t>
            </a:r>
          </a:p>
          <a:p>
            <a:pPr marL="514350" indent="-514350">
              <a:buNone/>
            </a:pPr>
            <a:r>
              <a:rPr lang="en-US" dirty="0" smtClean="0"/>
              <a:t>			</a:t>
            </a:r>
            <a:r>
              <a:rPr lang="en-US" b="1" dirty="0" err="1" smtClean="0"/>
              <a:t>i</a:t>
            </a:r>
            <a:r>
              <a:rPr lang="en-US" b="1" dirty="0" smtClean="0"/>
              <a:t>.</a:t>
            </a:r>
            <a:r>
              <a:rPr lang="en-US" dirty="0" smtClean="0"/>
              <a:t> Autoclaving-Steam under pressure</a:t>
            </a:r>
          </a:p>
          <a:p>
            <a:pPr marL="514350" indent="-514350">
              <a:buNone/>
            </a:pPr>
            <a:r>
              <a:rPr lang="en-US" dirty="0" smtClean="0"/>
              <a:t>			15 lb/in</a:t>
            </a:r>
            <a:r>
              <a:rPr lang="en-US" baseline="30000" dirty="0" smtClean="0"/>
              <a:t>2 </a:t>
            </a:r>
            <a:r>
              <a:rPr lang="en-US" dirty="0" smtClean="0"/>
              <a:t>at 121</a:t>
            </a:r>
            <a:r>
              <a:rPr lang="en-US" baseline="30000" dirty="0" smtClean="0"/>
              <a:t>o</a:t>
            </a:r>
            <a:r>
              <a:rPr lang="en-US" dirty="0" smtClean="0"/>
              <a:t>C</a:t>
            </a:r>
            <a:endParaRPr lang="en-US" baseline="30000" dirty="0" smtClean="0"/>
          </a:p>
          <a:p>
            <a:pPr marL="514350" indent="-514350">
              <a:buNone/>
            </a:pPr>
            <a:r>
              <a:rPr lang="en-US" dirty="0" smtClean="0"/>
              <a:t>			</a:t>
            </a:r>
            <a:r>
              <a:rPr lang="en-US" b="1" dirty="0" smtClean="0"/>
              <a:t>ii.</a:t>
            </a:r>
            <a:r>
              <a:rPr lang="en-US" dirty="0" smtClean="0"/>
              <a:t> Boiling</a:t>
            </a:r>
          </a:p>
          <a:p>
            <a:pPr marL="514350" indent="-514350">
              <a:buNone/>
            </a:pPr>
            <a:r>
              <a:rPr lang="en-US" dirty="0" smtClean="0"/>
              <a:t>			</a:t>
            </a:r>
            <a:r>
              <a:rPr lang="en-US" b="1" dirty="0" smtClean="0"/>
              <a:t>iii.</a:t>
            </a:r>
            <a:r>
              <a:rPr lang="en-US" dirty="0" smtClean="0"/>
              <a:t> Pasteurization	</a:t>
            </a:r>
          </a:p>
          <a:p>
            <a:pPr marL="514350" indent="-514350">
              <a:buNone/>
            </a:pPr>
            <a:r>
              <a:rPr lang="en-US" b="1" dirty="0" smtClean="0"/>
              <a:t>	b.</a:t>
            </a:r>
            <a:r>
              <a:rPr lang="en-US" dirty="0" smtClean="0"/>
              <a:t> Dry heat	(2 hrs at 100</a:t>
            </a:r>
            <a:r>
              <a:rPr lang="en-US" baseline="30000" dirty="0" smtClean="0"/>
              <a:t>o</a:t>
            </a:r>
            <a:r>
              <a:rPr lang="en-US" dirty="0" smtClean="0"/>
              <a:t>C)</a:t>
            </a:r>
          </a:p>
          <a:p>
            <a:pPr marL="514350" indent="-514350">
              <a:buNone/>
            </a:pPr>
            <a:r>
              <a:rPr lang="en-US" dirty="0" smtClean="0"/>
              <a:t>	</a:t>
            </a:r>
            <a:r>
              <a:rPr lang="en-US" b="1" dirty="0" smtClean="0"/>
              <a:t>Example:</a:t>
            </a:r>
            <a:r>
              <a:rPr lang="en-US" dirty="0" smtClean="0"/>
              <a:t> Effect of dry and moist heat on spores of </a:t>
            </a:r>
            <a:r>
              <a:rPr lang="en-US" i="1" dirty="0" smtClean="0"/>
              <a:t>Clostridium </a:t>
            </a:r>
            <a:r>
              <a:rPr lang="en-US" i="1" dirty="0" err="1" smtClean="0"/>
              <a:t>botulinum</a:t>
            </a:r>
            <a:r>
              <a:rPr lang="en-US" dirty="0" smtClean="0"/>
              <a:t>.</a:t>
            </a:r>
          </a:p>
          <a:p>
            <a:pPr marL="514350" indent="-514350">
              <a:buNone/>
            </a:pPr>
            <a:r>
              <a:rPr lang="en-US" dirty="0" smtClean="0"/>
              <a:t>			</a:t>
            </a:r>
            <a:r>
              <a:rPr lang="en-US" b="1" dirty="0" err="1" smtClean="0"/>
              <a:t>i</a:t>
            </a:r>
            <a:r>
              <a:rPr lang="en-US" b="1" dirty="0" smtClean="0"/>
              <a:t>.</a:t>
            </a:r>
            <a:r>
              <a:rPr lang="en-US" dirty="0" smtClean="0"/>
              <a:t> Use of oven</a:t>
            </a:r>
          </a:p>
          <a:p>
            <a:pPr marL="514350" indent="-514350">
              <a:buNone/>
            </a:pPr>
            <a:r>
              <a:rPr lang="en-US" dirty="0" smtClean="0"/>
              <a:t>			</a:t>
            </a:r>
            <a:r>
              <a:rPr lang="en-US" b="1" dirty="0" smtClean="0"/>
              <a:t>ii.</a:t>
            </a:r>
            <a:r>
              <a:rPr lang="en-US" dirty="0" smtClean="0"/>
              <a:t> Incineration</a:t>
            </a:r>
          </a:p>
          <a:p>
            <a:pPr marL="514350" indent="-514350">
              <a:buNone/>
            </a:pPr>
            <a:r>
              <a:rPr lang="en-US" sz="2000" dirty="0" smtClean="0"/>
              <a:t>Units of measurement of the destruction of microbes by heat: </a:t>
            </a:r>
          </a:p>
          <a:p>
            <a:pPr marL="514350" indent="-514350">
              <a:buNone/>
            </a:pPr>
            <a:r>
              <a:rPr lang="en-US" sz="2000" dirty="0" smtClean="0"/>
              <a:t>Thermal death time – Decimal reduction time</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lnSpcReduction="10000"/>
          </a:bodyPr>
          <a:lstStyle/>
          <a:p>
            <a:pPr>
              <a:buNone/>
            </a:pPr>
            <a:r>
              <a:rPr lang="en-US" b="1" dirty="0" smtClean="0"/>
              <a:t>2.</a:t>
            </a:r>
            <a:r>
              <a:rPr lang="en-US" dirty="0" smtClean="0"/>
              <a:t> </a:t>
            </a:r>
            <a:r>
              <a:rPr lang="en-US" b="1" dirty="0" smtClean="0"/>
              <a:t>Low temperature</a:t>
            </a:r>
          </a:p>
          <a:p>
            <a:pPr>
              <a:buNone/>
            </a:pPr>
            <a:r>
              <a:rPr lang="en-US" dirty="0" smtClean="0"/>
              <a:t>	-Slows metabolism</a:t>
            </a:r>
          </a:p>
          <a:p>
            <a:pPr>
              <a:buNone/>
            </a:pPr>
            <a:r>
              <a:rPr lang="en-US" dirty="0" smtClean="0"/>
              <a:t>	-</a:t>
            </a:r>
            <a:r>
              <a:rPr lang="en-US" dirty="0" err="1" smtClean="0"/>
              <a:t>Bacteriostatic</a:t>
            </a:r>
            <a:endParaRPr lang="en-US" dirty="0" smtClean="0"/>
          </a:p>
          <a:p>
            <a:pPr>
              <a:buNone/>
            </a:pPr>
            <a:r>
              <a:rPr lang="en-US" dirty="0" smtClean="0"/>
              <a:t>	-Preservation / storage of stock cultures</a:t>
            </a:r>
          </a:p>
          <a:p>
            <a:pPr>
              <a:buNone/>
            </a:pPr>
            <a:r>
              <a:rPr lang="en-US" b="1" dirty="0" smtClean="0"/>
              <a:t>3. Desiccation</a:t>
            </a:r>
          </a:p>
          <a:p>
            <a:pPr>
              <a:buNone/>
            </a:pPr>
            <a:r>
              <a:rPr lang="en-US" dirty="0" smtClean="0"/>
              <a:t>	</a:t>
            </a:r>
            <a:r>
              <a:rPr lang="en-US" b="1" dirty="0" err="1" smtClean="0"/>
              <a:t>Lyophilization</a:t>
            </a:r>
            <a:r>
              <a:rPr lang="en-US" b="1" dirty="0" smtClean="0"/>
              <a:t>:</a:t>
            </a:r>
            <a:r>
              <a:rPr lang="en-US" dirty="0" smtClean="0"/>
              <a:t> Extreme dehydration in the frozen state and then sealed in a vacuum</a:t>
            </a:r>
          </a:p>
          <a:p>
            <a:pPr>
              <a:buNone/>
            </a:pPr>
            <a:r>
              <a:rPr lang="en-US" b="1" dirty="0" smtClean="0"/>
              <a:t>4. Osmotic pressure</a:t>
            </a:r>
          </a:p>
          <a:p>
            <a:pPr>
              <a:buNone/>
            </a:pPr>
            <a:r>
              <a:rPr lang="en-US" b="1" dirty="0" smtClean="0"/>
              <a:t>5. Radiation:</a:t>
            </a:r>
            <a:r>
              <a:rPr lang="en-US" dirty="0" smtClean="0"/>
              <a:t> UV light</a:t>
            </a:r>
          </a:p>
          <a:p>
            <a:pPr>
              <a:buNone/>
            </a:pPr>
            <a:r>
              <a:rPr lang="en-US" b="1" dirty="0" smtClean="0"/>
              <a:t>6. Filtration: </a:t>
            </a:r>
            <a:r>
              <a:rPr lang="en-US" sz="2800" dirty="0" smtClean="0"/>
              <a:t>Nitrocellulose / Cellulose acetate filters</a:t>
            </a:r>
            <a:endParaRPr lang="en-US" dirty="0" smtClean="0"/>
          </a:p>
          <a:p>
            <a:pPr>
              <a:buNone/>
            </a:pPr>
            <a:r>
              <a:rPr lang="en-US" b="1" dirty="0" smtClean="0">
                <a:latin typeface="Times New Roman"/>
                <a:cs typeface="Times New Roman"/>
              </a:rPr>
              <a:t>⃰ </a:t>
            </a:r>
            <a:r>
              <a:rPr lang="en-US" b="1" dirty="0" smtClean="0">
                <a:latin typeface="Agency FB" pitchFamily="34" charset="0"/>
              </a:rPr>
              <a:t>Need to know the implication of exact phenomenon for a specific purpose</a:t>
            </a:r>
            <a:endParaRPr lang="en-US" b="1" dirty="0">
              <a:latin typeface="Agency FB"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None/>
            </a:pPr>
            <a:r>
              <a:rPr lang="en-US" dirty="0" smtClean="0"/>
              <a:t>Waste disposal: Incineration + Autoclaving</a:t>
            </a:r>
          </a:p>
          <a:p>
            <a:pPr>
              <a:buNone/>
            </a:pPr>
            <a:r>
              <a:rPr lang="en-US" dirty="0" smtClean="0"/>
              <a:t>Liquid materials: Autoclaving</a:t>
            </a:r>
          </a:p>
          <a:p>
            <a:pPr>
              <a:buNone/>
            </a:pPr>
            <a:r>
              <a:rPr lang="en-US" dirty="0" smtClean="0"/>
              <a:t>Heat-resistant objects: Oven + Autoclaving</a:t>
            </a:r>
          </a:p>
          <a:p>
            <a:pPr>
              <a:buNone/>
            </a:pPr>
            <a:r>
              <a:rPr lang="en-US" dirty="0" smtClean="0"/>
              <a:t>Heat-sensitive objects: Radiation</a:t>
            </a:r>
          </a:p>
          <a:p>
            <a:pPr>
              <a:buNone/>
            </a:pPr>
            <a:r>
              <a:rPr lang="en-US" smtClean="0"/>
              <a:t>Filtration??</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Chemical agents</a:t>
            </a:r>
            <a:endParaRPr lang="en-US" b="1" dirty="0">
              <a:solidFill>
                <a:srgbClr val="00B050"/>
              </a:solidFill>
            </a:endParaRPr>
          </a:p>
        </p:txBody>
      </p:sp>
      <p:sp>
        <p:nvSpPr>
          <p:cNvPr id="3" name="Content Placeholder 2"/>
          <p:cNvSpPr>
            <a:spLocks noGrp="1"/>
          </p:cNvSpPr>
          <p:nvPr>
            <p:ph idx="1"/>
          </p:nvPr>
        </p:nvSpPr>
        <p:spPr>
          <a:xfrm>
            <a:off x="457200" y="1143000"/>
            <a:ext cx="8229600" cy="5715000"/>
          </a:xfrm>
        </p:spPr>
        <p:txBody>
          <a:bodyPr>
            <a:normAutofit/>
          </a:bodyPr>
          <a:lstStyle/>
          <a:p>
            <a:pPr>
              <a:buNone/>
            </a:pPr>
            <a:r>
              <a:rPr lang="en-US" sz="2400" b="1" dirty="0" smtClean="0"/>
              <a:t>Characteristics of an ideal antimicrobial chemical agent:</a:t>
            </a:r>
          </a:p>
          <a:p>
            <a:pPr marL="457200" indent="-457200">
              <a:buAutoNum type="arabicPeriod"/>
            </a:pPr>
            <a:r>
              <a:rPr lang="en-US" sz="2400" b="1" dirty="0" smtClean="0"/>
              <a:t>Antimicrobial potential</a:t>
            </a:r>
          </a:p>
          <a:p>
            <a:pPr marL="514350" indent="-514350">
              <a:buAutoNum type="arabicPeriod"/>
            </a:pPr>
            <a:r>
              <a:rPr lang="en-US" sz="2400" b="1" dirty="0" smtClean="0"/>
              <a:t>Solubility</a:t>
            </a:r>
          </a:p>
          <a:p>
            <a:pPr marL="514350" indent="-514350">
              <a:buAutoNum type="arabicPeriod"/>
            </a:pPr>
            <a:r>
              <a:rPr lang="en-US" sz="2400" b="1" dirty="0" smtClean="0"/>
              <a:t>Stability</a:t>
            </a:r>
          </a:p>
          <a:p>
            <a:pPr marL="514350" indent="-514350">
              <a:buAutoNum type="arabicPeriod"/>
            </a:pPr>
            <a:r>
              <a:rPr lang="en-US" sz="2400" b="1" dirty="0" smtClean="0"/>
              <a:t>Non-toxicity to humans</a:t>
            </a:r>
          </a:p>
          <a:p>
            <a:pPr marL="514350" indent="-514350">
              <a:buAutoNum type="arabicPeriod"/>
            </a:pPr>
            <a:r>
              <a:rPr lang="en-US" sz="2400" b="1" dirty="0" smtClean="0"/>
              <a:t>Homogeneity</a:t>
            </a:r>
          </a:p>
          <a:p>
            <a:pPr marL="514350" indent="-514350">
              <a:buAutoNum type="arabicPeriod"/>
            </a:pPr>
            <a:r>
              <a:rPr lang="en-US" sz="2400" b="1" dirty="0" smtClean="0"/>
              <a:t>Toxic to microbes at room temperature</a:t>
            </a:r>
          </a:p>
          <a:p>
            <a:pPr marL="514350" indent="-514350">
              <a:buAutoNum type="arabicPeriod"/>
            </a:pPr>
            <a:r>
              <a:rPr lang="en-US" sz="2400" b="1" dirty="0" smtClean="0"/>
              <a:t>Capacity to penetrate</a:t>
            </a:r>
          </a:p>
          <a:p>
            <a:pPr marL="514350" indent="-514350">
              <a:buAutoNum type="arabicPeriod"/>
            </a:pPr>
            <a:r>
              <a:rPr lang="en-US" sz="2400" b="1" dirty="0" smtClean="0"/>
              <a:t>Non-corroding </a:t>
            </a:r>
            <a:r>
              <a:rPr lang="en-US" sz="2400" b="1" smtClean="0"/>
              <a:t>and non-staining</a:t>
            </a:r>
            <a:endParaRPr lang="en-US" sz="2400" b="1" dirty="0" smtClean="0"/>
          </a:p>
          <a:p>
            <a:pPr marL="514350" indent="-514350">
              <a:buAutoNum type="arabicPeriod"/>
            </a:pPr>
            <a:r>
              <a:rPr lang="en-US" sz="2400" b="1" dirty="0" smtClean="0"/>
              <a:t>Deodorizing ability</a:t>
            </a:r>
          </a:p>
          <a:p>
            <a:pPr marL="514350" indent="-514350">
              <a:buAutoNum type="arabicPeriod"/>
            </a:pPr>
            <a:r>
              <a:rPr lang="en-US" sz="2400" b="1" dirty="0" smtClean="0"/>
              <a:t>Detergent capacity</a:t>
            </a:r>
          </a:p>
          <a:p>
            <a:pPr marL="514350" indent="-514350">
              <a:buAutoNum type="arabicPeriod"/>
            </a:pPr>
            <a:r>
              <a:rPr lang="en-US" sz="2400" b="1" dirty="0" smtClean="0"/>
              <a:t>Availability</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 of action</a:t>
            </a:r>
            <a:endParaRPr lang="en-US" b="1" dirty="0"/>
          </a:p>
        </p:txBody>
      </p:sp>
      <p:sp>
        <p:nvSpPr>
          <p:cNvPr id="3" name="Content Placeholder 2"/>
          <p:cNvSpPr>
            <a:spLocks noGrp="1"/>
          </p:cNvSpPr>
          <p:nvPr>
            <p:ph idx="1"/>
          </p:nvPr>
        </p:nvSpPr>
        <p:spPr/>
        <p:txBody>
          <a:bodyPr/>
          <a:lstStyle/>
          <a:p>
            <a:pPr marL="514350" indent="-514350">
              <a:buAutoNum type="alphaUcPeriod"/>
            </a:pPr>
            <a:r>
              <a:rPr lang="en-US" dirty="0" smtClean="0"/>
              <a:t>Damage to membranes</a:t>
            </a:r>
          </a:p>
          <a:p>
            <a:pPr marL="514350" indent="-514350">
              <a:buAutoNum type="alphaUcPeriod"/>
            </a:pPr>
            <a:r>
              <a:rPr lang="en-US" dirty="0" smtClean="0"/>
              <a:t>Damage to genome</a:t>
            </a:r>
          </a:p>
          <a:p>
            <a:pPr marL="514350" indent="-514350">
              <a:buAutoNum type="alphaUcPeriod"/>
            </a:pPr>
            <a:r>
              <a:rPr lang="en-US" dirty="0" smtClean="0"/>
              <a:t>Denature proteins and enzymes</a:t>
            </a:r>
          </a:p>
          <a:p>
            <a:pPr marL="514350" indent="-514350">
              <a:buAutoNum type="alphaUcPeriod"/>
            </a:pPr>
            <a:r>
              <a:rPr lang="en-US" dirty="0" smtClean="0"/>
              <a:t>Bio-molecule soluble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Major groups of chemical antimicrobial agents</a:t>
            </a:r>
            <a:endParaRPr lang="en-US" b="1" dirty="0"/>
          </a:p>
        </p:txBody>
      </p:sp>
      <p:sp>
        <p:nvSpPr>
          <p:cNvPr id="3" name="Content Placeholder 2"/>
          <p:cNvSpPr>
            <a:spLocks noGrp="1"/>
          </p:cNvSpPr>
          <p:nvPr>
            <p:ph idx="1"/>
          </p:nvPr>
        </p:nvSpPr>
        <p:spPr>
          <a:xfrm>
            <a:off x="457200" y="1600200"/>
            <a:ext cx="8229600" cy="5257800"/>
          </a:xfrm>
        </p:spPr>
        <p:txBody>
          <a:bodyPr>
            <a:normAutofit/>
          </a:bodyPr>
          <a:lstStyle/>
          <a:p>
            <a:pPr marL="514350" indent="-514350">
              <a:buAutoNum type="arabicPeriod"/>
            </a:pPr>
            <a:r>
              <a:rPr lang="en-US" dirty="0" smtClean="0"/>
              <a:t>Phenol and </a:t>
            </a:r>
            <a:r>
              <a:rPr lang="en-US" dirty="0" err="1" smtClean="0"/>
              <a:t>phenolic</a:t>
            </a:r>
            <a:r>
              <a:rPr lang="en-US" dirty="0" smtClean="0"/>
              <a:t> </a:t>
            </a:r>
            <a:r>
              <a:rPr lang="en-US" dirty="0" err="1" smtClean="0"/>
              <a:t>compunds</a:t>
            </a:r>
            <a:endParaRPr lang="en-US" dirty="0" smtClean="0"/>
          </a:p>
          <a:p>
            <a:pPr marL="514350" indent="-514350">
              <a:buAutoNum type="arabicPeriod"/>
            </a:pPr>
            <a:r>
              <a:rPr lang="en-US" dirty="0" smtClean="0"/>
              <a:t>Alcohols</a:t>
            </a:r>
          </a:p>
          <a:p>
            <a:pPr marL="514350" indent="-514350">
              <a:buAutoNum type="arabicPeriod"/>
            </a:pPr>
            <a:r>
              <a:rPr lang="en-US" dirty="0" err="1" smtClean="0"/>
              <a:t>Aldehydes</a:t>
            </a:r>
            <a:endParaRPr lang="en-US" dirty="0" smtClean="0"/>
          </a:p>
          <a:p>
            <a:pPr marL="514350" indent="-514350">
              <a:buAutoNum type="arabicPeriod"/>
            </a:pPr>
            <a:r>
              <a:rPr lang="en-US" dirty="0" smtClean="0"/>
              <a:t>Heavy metals</a:t>
            </a:r>
          </a:p>
          <a:p>
            <a:pPr marL="514350" indent="-514350">
              <a:buAutoNum type="arabicPeriod"/>
            </a:pPr>
            <a:r>
              <a:rPr lang="en-US" dirty="0" smtClean="0"/>
              <a:t>Dyes</a:t>
            </a:r>
          </a:p>
          <a:p>
            <a:pPr marL="514350" indent="-514350">
              <a:buAutoNum type="arabicPeriod"/>
            </a:pPr>
            <a:r>
              <a:rPr lang="en-US" dirty="0" smtClean="0"/>
              <a:t>Detergents</a:t>
            </a:r>
          </a:p>
          <a:p>
            <a:pPr marL="514350" indent="-514350">
              <a:buAutoNum type="arabicPeriod"/>
            </a:pPr>
            <a:r>
              <a:rPr lang="en-US" dirty="0" smtClean="0"/>
              <a:t>Halogens</a:t>
            </a:r>
          </a:p>
          <a:p>
            <a:pPr marL="514350" indent="-514350">
              <a:buNone/>
            </a:pPr>
            <a:r>
              <a:rPr lang="en-US" b="1" dirty="0" smtClean="0"/>
              <a:t>* Why there is need to have pollution-resistant microbes?</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701</Words>
  <Application>Microsoft Office PowerPoint</Application>
  <PresentationFormat>On-screen Show (4:3)</PresentationFormat>
  <Paragraphs>112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Applied Microbiology</vt:lpstr>
      <vt:lpstr>PowerPoint Presentation</vt:lpstr>
      <vt:lpstr>Physical agents</vt:lpstr>
      <vt:lpstr>PowerPoint Presentation</vt:lpstr>
      <vt:lpstr>PowerPoint Presentation</vt:lpstr>
      <vt:lpstr>PowerPoint Presentation</vt:lpstr>
      <vt:lpstr>Chemical agents</vt:lpstr>
      <vt:lpstr>Mode of action</vt:lpstr>
      <vt:lpstr>Major groups of chemical antimicrobial agents</vt:lpstr>
      <vt:lpstr>Generalized terms</vt:lpstr>
      <vt:lpstr>Host-microbe interactions</vt:lpstr>
      <vt:lpstr>PowerPoint Presentation</vt:lpstr>
      <vt:lpstr>Microbial Resistance Against Antibiotics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Microbiology</dc:title>
  <dc:creator>MOHAMMAD ALI</dc:creator>
  <cp:lastModifiedBy>MOHAMMAD ALI</cp:lastModifiedBy>
  <cp:revision>42</cp:revision>
  <dcterms:created xsi:type="dcterms:W3CDTF">2006-08-16T00:00:00Z</dcterms:created>
  <dcterms:modified xsi:type="dcterms:W3CDTF">2016-09-01T04:56:08Z</dcterms:modified>
</cp:coreProperties>
</file>