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4800"/>
            <a:ext cx="8305800" cy="6248400"/>
          </a:xfrm>
        </p:spPr>
        <p:txBody>
          <a:bodyPr>
            <a:noAutofit/>
          </a:bodyPr>
          <a:lstStyle/>
          <a:p>
            <a:r>
              <a:rPr lang="en-US" sz="4800" b="1" u="sng" dirty="0" smtClean="0">
                <a:solidFill>
                  <a:schemeClr val="tx1"/>
                </a:solidFill>
              </a:rPr>
              <a:t>What is blotting?</a:t>
            </a:r>
            <a:endParaRPr lang="en-US" sz="4800" dirty="0" smtClean="0">
              <a:solidFill>
                <a:schemeClr val="tx1"/>
              </a:solidFill>
            </a:endParaRPr>
          </a:p>
          <a:p>
            <a:pPr algn="just"/>
            <a:r>
              <a:rPr lang="en-US" sz="4800" dirty="0" smtClean="0">
                <a:solidFill>
                  <a:schemeClr val="tx1"/>
                </a:solidFill>
              </a:rPr>
              <a:t>Blots are techniques for</a:t>
            </a:r>
            <a:br>
              <a:rPr lang="en-US" sz="4800" dirty="0" smtClean="0">
                <a:solidFill>
                  <a:schemeClr val="tx1"/>
                </a:solidFill>
              </a:rPr>
            </a:br>
            <a:r>
              <a:rPr lang="en-US" sz="4800" dirty="0" smtClean="0">
                <a:solidFill>
                  <a:schemeClr val="tx1"/>
                </a:solidFill>
              </a:rPr>
              <a:t>transferring DNA , RNA and</a:t>
            </a:r>
            <a:br>
              <a:rPr lang="en-US" sz="4800" dirty="0" smtClean="0">
                <a:solidFill>
                  <a:schemeClr val="tx1"/>
                </a:solidFill>
              </a:rPr>
            </a:br>
            <a:r>
              <a:rPr lang="en-US" sz="4800" dirty="0" smtClean="0">
                <a:solidFill>
                  <a:schemeClr val="tx1"/>
                </a:solidFill>
              </a:rPr>
              <a:t>proteins onto a carrier so they</a:t>
            </a:r>
            <a:br>
              <a:rPr lang="en-US" sz="4800" dirty="0" smtClean="0">
                <a:solidFill>
                  <a:schemeClr val="tx1"/>
                </a:solidFill>
              </a:rPr>
            </a:br>
            <a:r>
              <a:rPr lang="en-US" sz="4800" dirty="0" smtClean="0">
                <a:solidFill>
                  <a:schemeClr val="tx1"/>
                </a:solidFill>
              </a:rPr>
              <a:t>can be separated, and often</a:t>
            </a:r>
            <a:br>
              <a:rPr lang="en-US" sz="4800" dirty="0" smtClean="0">
                <a:solidFill>
                  <a:schemeClr val="tx1"/>
                </a:solidFill>
              </a:rPr>
            </a:br>
            <a:r>
              <a:rPr lang="en-US" sz="4800" dirty="0" smtClean="0">
                <a:solidFill>
                  <a:schemeClr val="tx1"/>
                </a:solidFill>
              </a:rPr>
              <a:t>follows the use of a gel</a:t>
            </a:r>
            <a:br>
              <a:rPr lang="en-US" sz="4800" dirty="0" smtClean="0">
                <a:solidFill>
                  <a:schemeClr val="tx1"/>
                </a:solidFill>
              </a:rPr>
            </a:br>
            <a:r>
              <a:rPr lang="en-US" sz="4800" dirty="0" smtClean="0">
                <a:solidFill>
                  <a:schemeClr val="tx1"/>
                </a:solidFill>
              </a:rPr>
              <a:t>electrophoresis.</a:t>
            </a:r>
            <a:endParaRPr lang="en-US" sz="4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381000" y="228600"/>
            <a:ext cx="8458200" cy="5867400"/>
          </a:xfrm>
          <a:prstGeom prst="rect">
            <a:avLst/>
          </a:prstGeom>
          <a:noFill/>
          <a:ln w="9525">
            <a:noFill/>
            <a:miter lim="800000"/>
            <a:headEnd/>
            <a:tailEnd/>
          </a:ln>
          <a:effectLst/>
        </p:spPr>
      </p:pic>
      <p:sp>
        <p:nvSpPr>
          <p:cNvPr id="5" name="Rectangle 4"/>
          <p:cNvSpPr/>
          <p:nvPr/>
        </p:nvSpPr>
        <p:spPr>
          <a:xfrm>
            <a:off x="1905000" y="5983069"/>
            <a:ext cx="5562600" cy="646331"/>
          </a:xfrm>
          <a:prstGeom prst="rect">
            <a:avLst/>
          </a:prstGeom>
        </p:spPr>
        <p:txBody>
          <a:bodyPr wrap="square">
            <a:spAutoFit/>
          </a:bodyPr>
          <a:lstStyle/>
          <a:p>
            <a:r>
              <a:rPr lang="en-US" sz="3600" b="1" u="sng" dirty="0" smtClean="0"/>
              <a:t>Capillary plotting apparatus</a:t>
            </a:r>
            <a:endParaRPr lang="en-US" sz="3600" b="1"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lstStyle/>
          <a:p>
            <a:pPr algn="ctr"/>
            <a:r>
              <a:rPr lang="en-US" b="1" u="sng" dirty="0" smtClean="0"/>
              <a:t>Steps in southern blotting</a:t>
            </a:r>
          </a:p>
          <a:p>
            <a:pPr marL="514350" indent="-514350">
              <a:buNone/>
            </a:pPr>
            <a:r>
              <a:rPr lang="en-US" sz="2800" b="1" dirty="0" smtClean="0"/>
              <a:t>1.</a:t>
            </a:r>
            <a:r>
              <a:rPr lang="en-US" sz="2800" dirty="0" smtClean="0"/>
              <a:t>	Digest the DNA with an</a:t>
            </a:r>
            <a:br>
              <a:rPr lang="en-US" sz="2800" dirty="0" smtClean="0"/>
            </a:br>
            <a:r>
              <a:rPr lang="en-US" sz="2800" dirty="0" smtClean="0"/>
              <a:t>appropriate restriction</a:t>
            </a:r>
            <a:br>
              <a:rPr lang="en-US" sz="2800" dirty="0" smtClean="0"/>
            </a:br>
            <a:r>
              <a:rPr lang="en-US" sz="2800" dirty="0" smtClean="0"/>
              <a:t>enzyme.</a:t>
            </a:r>
          </a:p>
          <a:p>
            <a:pPr marL="514350" indent="-514350">
              <a:buNone/>
            </a:pPr>
            <a:r>
              <a:rPr lang="en-US" sz="2800" b="1" dirty="0" smtClean="0"/>
              <a:t>2.</a:t>
            </a:r>
            <a:r>
              <a:rPr lang="en-US" sz="2800" dirty="0" smtClean="0"/>
              <a:t>	The complex mixture of</a:t>
            </a:r>
            <a:br>
              <a:rPr lang="en-US" sz="2800" dirty="0" smtClean="0"/>
            </a:br>
            <a:r>
              <a:rPr lang="en-US" sz="2800" dirty="0" smtClean="0"/>
              <a:t>fragments is subjected to gel</a:t>
            </a:r>
            <a:br>
              <a:rPr lang="en-US" sz="2800" dirty="0" smtClean="0"/>
            </a:br>
            <a:r>
              <a:rPr lang="en-US" sz="2800" dirty="0" smtClean="0"/>
              <a:t>electrophoresis to separate</a:t>
            </a:r>
            <a:br>
              <a:rPr lang="en-US" sz="2800" dirty="0" smtClean="0"/>
            </a:br>
            <a:r>
              <a:rPr lang="en-US" sz="2800" dirty="0" smtClean="0"/>
              <a:t>the fragments according to</a:t>
            </a:r>
            <a:br>
              <a:rPr lang="en-US" sz="2800" dirty="0" smtClean="0"/>
            </a:br>
            <a:r>
              <a:rPr lang="en-US" sz="2800" dirty="0" smtClean="0"/>
              <a:t>size.</a:t>
            </a:r>
            <a:r>
              <a:rPr lang="en-US" dirty="0" smtClean="0"/>
              <a:t/>
            </a:r>
            <a:br>
              <a:rPr lang="en-US" dirty="0" smtClean="0"/>
            </a:br>
            <a:endParaRPr lang="en-US" dirty="0"/>
          </a:p>
        </p:txBody>
      </p:sp>
      <p:pic>
        <p:nvPicPr>
          <p:cNvPr id="7" name="Picture 2"/>
          <p:cNvPicPr>
            <a:picLocks noChangeAspect="1" noChangeArrowheads="1"/>
          </p:cNvPicPr>
          <p:nvPr/>
        </p:nvPicPr>
        <p:blipFill>
          <a:blip r:embed="rId2">
            <a:lum/>
          </a:blip>
          <a:srcRect/>
          <a:stretch>
            <a:fillRect/>
          </a:stretch>
        </p:blipFill>
        <p:spPr bwMode="auto">
          <a:xfrm>
            <a:off x="5029200" y="914400"/>
            <a:ext cx="3810000" cy="1447800"/>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5734050" y="2466975"/>
            <a:ext cx="2952750" cy="2105025"/>
          </a:xfrm>
          <a:prstGeom prst="rect">
            <a:avLst/>
          </a:prstGeom>
          <a:noFill/>
          <a:ln w="9525">
            <a:noFill/>
            <a:miter lim="800000"/>
            <a:headEnd/>
            <a:tailEnd/>
          </a:ln>
          <a:effectLst/>
        </p:spPr>
      </p:pic>
      <p:sp>
        <p:nvSpPr>
          <p:cNvPr id="9" name="Rectangle 8"/>
          <p:cNvSpPr/>
          <p:nvPr/>
        </p:nvSpPr>
        <p:spPr>
          <a:xfrm>
            <a:off x="152400" y="4267200"/>
            <a:ext cx="5105400" cy="2246769"/>
          </a:xfrm>
          <a:prstGeom prst="rect">
            <a:avLst/>
          </a:prstGeom>
        </p:spPr>
        <p:txBody>
          <a:bodyPr wrap="square">
            <a:spAutoFit/>
          </a:bodyPr>
          <a:lstStyle/>
          <a:p>
            <a:r>
              <a:rPr lang="en-US" sz="2800" b="1" dirty="0" smtClean="0"/>
              <a:t>3.    </a:t>
            </a:r>
            <a:r>
              <a:rPr lang="en-US" sz="2800" dirty="0" smtClean="0"/>
              <a:t>The restriction fragments present in the gel are denatured with alkali and transferred onto a nitrocellulose filter or nylon</a:t>
            </a:r>
            <a:br>
              <a:rPr lang="en-US" sz="2800" dirty="0" smtClean="0"/>
            </a:br>
            <a:r>
              <a:rPr lang="en-US" sz="2800" dirty="0" smtClean="0"/>
              <a:t>membrane by blotting.</a:t>
            </a:r>
            <a:endParaRPr lang="en-US" sz="2800" dirty="0"/>
          </a:p>
        </p:txBody>
      </p:sp>
      <p:pic>
        <p:nvPicPr>
          <p:cNvPr id="11" name="Picture 4"/>
          <p:cNvPicPr>
            <a:picLocks noChangeAspect="1" noChangeArrowheads="1"/>
          </p:cNvPicPr>
          <p:nvPr/>
        </p:nvPicPr>
        <p:blipFill>
          <a:blip r:embed="rId4"/>
          <a:srcRect/>
          <a:stretch>
            <a:fillRect/>
          </a:stretch>
        </p:blipFill>
        <p:spPr bwMode="auto">
          <a:xfrm>
            <a:off x="5334000" y="4648200"/>
            <a:ext cx="33528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srcRect/>
          <a:stretch>
            <a:fillRect/>
          </a:stretch>
        </p:blipFill>
        <p:spPr bwMode="auto">
          <a:xfrm>
            <a:off x="4953000" y="3657600"/>
            <a:ext cx="3886200" cy="1447800"/>
          </a:xfrm>
          <a:prstGeom prst="rect">
            <a:avLst/>
          </a:prstGeom>
          <a:noFill/>
          <a:ln w="9525">
            <a:noFill/>
            <a:miter lim="800000"/>
            <a:headEnd/>
            <a:tailEnd/>
          </a:ln>
          <a:effectLst/>
        </p:spPr>
      </p:pic>
      <p:sp>
        <p:nvSpPr>
          <p:cNvPr id="9" name="Rectangle 8"/>
          <p:cNvSpPr/>
          <p:nvPr/>
        </p:nvSpPr>
        <p:spPr>
          <a:xfrm>
            <a:off x="152400" y="89118"/>
            <a:ext cx="5029200" cy="1815882"/>
          </a:xfrm>
          <a:prstGeom prst="rect">
            <a:avLst/>
          </a:prstGeom>
        </p:spPr>
        <p:txBody>
          <a:bodyPr wrap="square">
            <a:spAutoFit/>
          </a:bodyPr>
          <a:lstStyle/>
          <a:p>
            <a:pPr>
              <a:buFont typeface="Arial" pitchFamily="34" charset="0"/>
              <a:buChar char="•"/>
            </a:pPr>
            <a:r>
              <a:rPr lang="en-US" sz="2800" dirty="0" smtClean="0"/>
              <a:t>  This procedure preserves the distribution of the fragments in the gel, creating a replica of the gel on the filter.</a:t>
            </a:r>
            <a:endParaRPr lang="en-US" sz="2800" dirty="0"/>
          </a:p>
        </p:txBody>
      </p:sp>
      <p:pic>
        <p:nvPicPr>
          <p:cNvPr id="6149" name="Picture 5"/>
          <p:cNvPicPr>
            <a:picLocks noChangeAspect="1" noChangeArrowheads="1"/>
          </p:cNvPicPr>
          <p:nvPr/>
        </p:nvPicPr>
        <p:blipFill>
          <a:blip r:embed="rId3"/>
          <a:srcRect/>
          <a:stretch>
            <a:fillRect/>
          </a:stretch>
        </p:blipFill>
        <p:spPr bwMode="auto">
          <a:xfrm>
            <a:off x="4953000" y="228600"/>
            <a:ext cx="3962400" cy="1905000"/>
          </a:xfrm>
          <a:prstGeom prst="rect">
            <a:avLst/>
          </a:prstGeom>
          <a:noFill/>
          <a:ln w="9525">
            <a:noFill/>
            <a:miter lim="800000"/>
            <a:headEnd/>
            <a:tailEnd/>
          </a:ln>
          <a:effectLst/>
        </p:spPr>
      </p:pic>
      <p:sp>
        <p:nvSpPr>
          <p:cNvPr id="11" name="Rectangle 10"/>
          <p:cNvSpPr/>
          <p:nvPr/>
        </p:nvSpPr>
        <p:spPr>
          <a:xfrm>
            <a:off x="152400" y="1828800"/>
            <a:ext cx="5486400" cy="1661993"/>
          </a:xfrm>
          <a:prstGeom prst="rect">
            <a:avLst/>
          </a:prstGeom>
        </p:spPr>
        <p:txBody>
          <a:bodyPr wrap="square">
            <a:spAutoFit/>
          </a:bodyPr>
          <a:lstStyle/>
          <a:p>
            <a:r>
              <a:rPr lang="en-US" sz="2800" b="1" dirty="0" smtClean="0"/>
              <a:t>4. </a:t>
            </a:r>
            <a:r>
              <a:rPr lang="en-US" sz="2800" dirty="0" smtClean="0"/>
              <a:t>The filter is incubated under hybridization conditions with a specific radio-labeled DNA probe.</a:t>
            </a:r>
            <a:r>
              <a:rPr lang="en-US" dirty="0" smtClean="0"/>
              <a:t/>
            </a:r>
            <a:br>
              <a:rPr lang="en-US" dirty="0" smtClean="0"/>
            </a:br>
            <a:endParaRPr lang="en-US" dirty="0"/>
          </a:p>
        </p:txBody>
      </p:sp>
      <p:pic>
        <p:nvPicPr>
          <p:cNvPr id="6150" name="Picture 6"/>
          <p:cNvPicPr>
            <a:picLocks noChangeAspect="1" noChangeArrowheads="1"/>
          </p:cNvPicPr>
          <p:nvPr/>
        </p:nvPicPr>
        <p:blipFill>
          <a:blip r:embed="rId4"/>
          <a:srcRect/>
          <a:stretch>
            <a:fillRect/>
          </a:stretch>
        </p:blipFill>
        <p:spPr bwMode="auto">
          <a:xfrm>
            <a:off x="5105400" y="2133600"/>
            <a:ext cx="3886200" cy="1600200"/>
          </a:xfrm>
          <a:prstGeom prst="rect">
            <a:avLst/>
          </a:prstGeom>
          <a:noFill/>
          <a:ln w="9525">
            <a:noFill/>
            <a:miter lim="800000"/>
            <a:headEnd/>
            <a:tailEnd/>
          </a:ln>
          <a:effectLst/>
        </p:spPr>
      </p:pic>
      <p:sp>
        <p:nvSpPr>
          <p:cNvPr id="13" name="Rectangle 12"/>
          <p:cNvSpPr/>
          <p:nvPr/>
        </p:nvSpPr>
        <p:spPr>
          <a:xfrm>
            <a:off x="152400" y="3187005"/>
            <a:ext cx="4876800" cy="1384995"/>
          </a:xfrm>
          <a:prstGeom prst="rect">
            <a:avLst/>
          </a:prstGeom>
        </p:spPr>
        <p:txBody>
          <a:bodyPr wrap="square">
            <a:spAutoFit/>
          </a:bodyPr>
          <a:lstStyle/>
          <a:p>
            <a:pPr>
              <a:buFont typeface="Arial" pitchFamily="34" charset="0"/>
              <a:buChar char="•"/>
            </a:pPr>
            <a:r>
              <a:rPr lang="en-US" sz="2800" dirty="0" smtClean="0"/>
              <a:t>  The probe hybridizes to the complementary DNA restriction fragment.</a:t>
            </a:r>
            <a:endParaRPr lang="en-US" sz="2800" dirty="0"/>
          </a:p>
        </p:txBody>
      </p:sp>
      <p:sp>
        <p:nvSpPr>
          <p:cNvPr id="15" name="Rectangle 14"/>
          <p:cNvSpPr/>
          <p:nvPr/>
        </p:nvSpPr>
        <p:spPr>
          <a:xfrm>
            <a:off x="152400" y="4458831"/>
            <a:ext cx="5029200" cy="2246769"/>
          </a:xfrm>
          <a:prstGeom prst="rect">
            <a:avLst/>
          </a:prstGeom>
        </p:spPr>
        <p:txBody>
          <a:bodyPr wrap="square">
            <a:spAutoFit/>
          </a:bodyPr>
          <a:lstStyle/>
          <a:p>
            <a:r>
              <a:rPr lang="en-US" sz="2800" b="1" dirty="0" smtClean="0"/>
              <a:t>5. </a:t>
            </a:r>
            <a:r>
              <a:rPr lang="en-US" sz="2800" dirty="0" smtClean="0"/>
              <a:t>Excess probe is washed away and the probe bound to the filter is detected by autoradiography, which reveals the DNA fragment to which the probe hybridized.</a:t>
            </a:r>
            <a:endParaRPr lang="en-US" sz="2800" dirty="0"/>
          </a:p>
        </p:txBody>
      </p:sp>
      <p:pic>
        <p:nvPicPr>
          <p:cNvPr id="6152" name="Picture 8"/>
          <p:cNvPicPr>
            <a:picLocks noChangeAspect="1" noChangeArrowheads="1"/>
          </p:cNvPicPr>
          <p:nvPr/>
        </p:nvPicPr>
        <p:blipFill>
          <a:blip r:embed="rId5"/>
          <a:srcRect/>
          <a:stretch>
            <a:fillRect/>
          </a:stretch>
        </p:blipFill>
        <p:spPr bwMode="auto">
          <a:xfrm>
            <a:off x="5181600" y="5181600"/>
            <a:ext cx="3657600"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0" y="69030"/>
            <a:ext cx="9144000" cy="67889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92500" lnSpcReduction="10000"/>
          </a:bodyPr>
          <a:lstStyle/>
          <a:p>
            <a:pPr algn="ctr"/>
            <a:r>
              <a:rPr lang="en-US" sz="3500" b="1" dirty="0" smtClean="0"/>
              <a:t>APPLICATIONS</a:t>
            </a:r>
          </a:p>
          <a:p>
            <a:r>
              <a:rPr lang="en-US" dirty="0" smtClean="0"/>
              <a:t>Southern blots are used in gene discovery, mapping, evolution and development studies, diagnostics and forensics (It is used for DNA fingerprinting, preparation of RFLP maps)</a:t>
            </a:r>
          </a:p>
          <a:p>
            <a:r>
              <a:rPr lang="en-US" dirty="0" smtClean="0"/>
              <a:t>Identification of the transferred genes in transgenic individuals, etc.</a:t>
            </a:r>
          </a:p>
          <a:p>
            <a:r>
              <a:rPr lang="en-US" dirty="0" smtClean="0"/>
              <a:t>Southern blots allow investigators to determine the molecular weight of a restriction fragment and to measure relative amounts in different samples.</a:t>
            </a:r>
          </a:p>
          <a:p>
            <a:r>
              <a:rPr lang="en-US" dirty="0" smtClean="0"/>
              <a:t>Southern blot is used to detect the presence of a particular bit of DNA in a sample</a:t>
            </a:r>
          </a:p>
          <a:p>
            <a:r>
              <a:rPr lang="en-US" dirty="0" smtClean="0"/>
              <a:t>Analyze the genetic patterns which appear in a person's</a:t>
            </a:r>
            <a:br>
              <a:rPr lang="en-US" dirty="0" smtClean="0"/>
            </a:br>
            <a:r>
              <a:rPr lang="en-US" dirty="0" smtClean="0"/>
              <a:t>DNA.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477000"/>
          </a:xfrm>
        </p:spPr>
        <p:txBody>
          <a:bodyPr>
            <a:normAutofit lnSpcReduction="10000"/>
          </a:bodyPr>
          <a:lstStyle/>
          <a:p>
            <a:pPr algn="ctr"/>
            <a:r>
              <a:rPr lang="en-US" b="1" u="sng" dirty="0" smtClean="0"/>
              <a:t>NORTHERN BLOTTING</a:t>
            </a:r>
          </a:p>
          <a:p>
            <a:r>
              <a:rPr lang="en-US" sz="2800" dirty="0" smtClean="0"/>
              <a:t>The northern blot is used to study the expression patterns of a specific type of RNA molecule as relative comparison among a set of different</a:t>
            </a:r>
            <a:br>
              <a:rPr lang="en-US" sz="2800" dirty="0" smtClean="0"/>
            </a:br>
            <a:r>
              <a:rPr lang="en-US" sz="2800" dirty="0" smtClean="0"/>
              <a:t>samples of RNA.</a:t>
            </a:r>
          </a:p>
          <a:p>
            <a:r>
              <a:rPr lang="en-US" sz="2800" dirty="0" smtClean="0"/>
              <a:t>RNA is separated based on size and is then transferred to a membrane then probed with a labeled complement of a sequence of interest.</a:t>
            </a:r>
          </a:p>
          <a:p>
            <a:r>
              <a:rPr lang="en-US" sz="3000" dirty="0" smtClean="0"/>
              <a:t>The results may be visualized through a variety of ways depending on the label used. Most result in the revelation of bands representing the sizes of the RNA detected in sample.</a:t>
            </a:r>
          </a:p>
          <a:p>
            <a:r>
              <a:rPr lang="en-US" sz="3000" dirty="0" smtClean="0"/>
              <a:t>The intensity of these bands is related to the amount of the target RNA in the samples analyzed.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fontScale="92500"/>
          </a:bodyPr>
          <a:lstStyle/>
          <a:p>
            <a:r>
              <a:rPr lang="en-US" sz="3000" dirty="0" smtClean="0"/>
              <a:t>It is used to study when and how much gene expression is occurring by measuring how much of that RNA is present in different samples.</a:t>
            </a:r>
          </a:p>
          <a:p>
            <a:r>
              <a:rPr lang="en-US" sz="3000" dirty="0" smtClean="0"/>
              <a:t>One of the most basic tools for determining at what time, and under what conditions, certain genes are expressed in living tissues.</a:t>
            </a:r>
          </a:p>
          <a:p>
            <a:pPr algn="ctr"/>
            <a:r>
              <a:rPr lang="en-US" sz="3500" b="1" dirty="0" smtClean="0"/>
              <a:t>WESTERN BLOTTING</a:t>
            </a:r>
          </a:p>
          <a:p>
            <a:r>
              <a:rPr lang="en-US" dirty="0" smtClean="0"/>
              <a:t>In western blotting, proteins are first separated by size, in a thin gel sandwiched between two glass plates in a technique known as SDSPAGE sodium </a:t>
            </a:r>
            <a:r>
              <a:rPr lang="en-US" dirty="0" err="1" smtClean="0"/>
              <a:t>dodecyl</a:t>
            </a:r>
            <a:r>
              <a:rPr lang="en-US" dirty="0" smtClean="0"/>
              <a:t> </a:t>
            </a:r>
            <a:r>
              <a:rPr lang="en-US" dirty="0" err="1" smtClean="0"/>
              <a:t>sulphate</a:t>
            </a:r>
            <a:r>
              <a:rPr lang="en-US" dirty="0" smtClean="0"/>
              <a:t> </a:t>
            </a:r>
            <a:r>
              <a:rPr lang="en-US" dirty="0" err="1" smtClean="0"/>
              <a:t>polyacrylamide</a:t>
            </a:r>
            <a:r>
              <a:rPr lang="en-US" dirty="0" smtClean="0"/>
              <a:t> gel electrophoresis.</a:t>
            </a:r>
          </a:p>
          <a:p>
            <a:r>
              <a:rPr lang="en-US" dirty="0" smtClean="0"/>
              <a:t>The proteins in the gel are then transferred to a nitrocellulose, nylon or other support membrane.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lnSpcReduction="10000"/>
          </a:bodyPr>
          <a:lstStyle/>
          <a:p>
            <a:r>
              <a:rPr lang="en-US" sz="2800" dirty="0" smtClean="0"/>
              <a:t>This membrane probed with solutions of antibodies. Antibodies specifically bind to the protein of interest &amp; visualized by a variety of techniques, including colored products, </a:t>
            </a:r>
            <a:r>
              <a:rPr lang="en-US" sz="2800" dirty="0" err="1" smtClean="0"/>
              <a:t>chemiluminescence</a:t>
            </a:r>
            <a:r>
              <a:rPr lang="en-US" sz="2800" dirty="0" smtClean="0"/>
              <a:t>, or autoradiography.</a:t>
            </a:r>
          </a:p>
          <a:p>
            <a:r>
              <a:rPr lang="en-US" sz="2800" dirty="0" smtClean="0"/>
              <a:t>Antibodies are labeled with enzymes. When a </a:t>
            </a:r>
            <a:r>
              <a:rPr lang="en-US" sz="2800" dirty="0" err="1" smtClean="0"/>
              <a:t>chemiluminescent</a:t>
            </a:r>
            <a:r>
              <a:rPr lang="en-US" sz="2800" dirty="0" smtClean="0"/>
              <a:t> substrate is exposed to the enzyme it allows detection.</a:t>
            </a:r>
          </a:p>
          <a:p>
            <a:r>
              <a:rPr lang="en-US" sz="2800" dirty="0" smtClean="0"/>
              <a:t>Using western blotting techniques allows not only detection but also quantitative analysis.</a:t>
            </a:r>
          </a:p>
          <a:p>
            <a:pPr algn="ctr"/>
            <a:r>
              <a:rPr lang="en-US" sz="3500" b="1" u="sng" dirty="0" smtClean="0"/>
              <a:t>Northern Blotting</a:t>
            </a:r>
          </a:p>
          <a:p>
            <a:r>
              <a:rPr lang="en-US" sz="2800" dirty="0" smtClean="0"/>
              <a:t>Northern blotting is a technique for detection of specific RNA sequences.</a:t>
            </a:r>
            <a:br>
              <a:rPr lang="en-US" sz="2800" dirty="0" smtClean="0"/>
            </a:br>
            <a:r>
              <a:rPr lang="en-US" sz="2800" dirty="0" smtClean="0"/>
              <a:t>Northern blotting was developed by James </a:t>
            </a:r>
            <a:r>
              <a:rPr lang="en-US" sz="2800" dirty="0" err="1" smtClean="0"/>
              <a:t>Alwine</a:t>
            </a:r>
            <a:r>
              <a:rPr lang="en-US" sz="2800" dirty="0" smtClean="0"/>
              <a:t> and George Stark at Stanford University (1979) and was named such by analogy to Southern blotting.</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6248400" y="1828800"/>
            <a:ext cx="2895600" cy="22860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5791200" y="4572000"/>
            <a:ext cx="3200400" cy="1905000"/>
          </a:xfrm>
          <a:prstGeom prst="rect">
            <a:avLst/>
          </a:prstGeom>
          <a:noFill/>
          <a:ln w="9525">
            <a:noFill/>
            <a:miter lim="800000"/>
            <a:headEnd/>
            <a:tailEnd/>
          </a:ln>
          <a:effectLst/>
        </p:spPr>
      </p:pic>
      <p:sp>
        <p:nvSpPr>
          <p:cNvPr id="3" name="Content Placeholder 2"/>
          <p:cNvSpPr>
            <a:spLocks noGrp="1"/>
          </p:cNvSpPr>
          <p:nvPr>
            <p:ph idx="1"/>
          </p:nvPr>
        </p:nvSpPr>
        <p:spPr>
          <a:xfrm>
            <a:off x="152400" y="152400"/>
            <a:ext cx="8305800" cy="6477000"/>
          </a:xfrm>
        </p:spPr>
        <p:txBody>
          <a:bodyPr>
            <a:normAutofit/>
          </a:bodyPr>
          <a:lstStyle/>
          <a:p>
            <a:r>
              <a:rPr lang="en-US" b="1" dirty="0" smtClean="0"/>
              <a:t>Steps involved in Northern blotting</a:t>
            </a:r>
          </a:p>
          <a:p>
            <a:pPr marL="514350" indent="-514350">
              <a:buNone/>
            </a:pPr>
            <a:r>
              <a:rPr lang="en-US" sz="2800" b="1" dirty="0" smtClean="0"/>
              <a:t>1) </a:t>
            </a:r>
            <a:r>
              <a:rPr lang="en-US" sz="2800" dirty="0" smtClean="0"/>
              <a:t>RNA is isolated from several biological samples (e.g. various tissues, various developmental stages of same tissue etc.)</a:t>
            </a:r>
          </a:p>
          <a:p>
            <a:pPr marL="514350" indent="-514350">
              <a:buFont typeface="Arial" charset="0"/>
              <a:buChar char="•"/>
            </a:pPr>
            <a:r>
              <a:rPr lang="en-US" sz="2800" dirty="0" smtClean="0"/>
              <a:t>RNA is more susceptible to degradation</a:t>
            </a:r>
          </a:p>
          <a:p>
            <a:pPr marL="514350" indent="-514350">
              <a:buNone/>
            </a:pPr>
            <a:r>
              <a:rPr lang="en-US" sz="2800" dirty="0" smtClean="0"/>
              <a:t>than DNA.</a:t>
            </a:r>
          </a:p>
          <a:p>
            <a:pPr marL="514350" indent="-514350">
              <a:buNone/>
            </a:pPr>
            <a:r>
              <a:rPr lang="en-US" sz="2800" b="1" dirty="0" smtClean="0"/>
              <a:t>2) </a:t>
            </a:r>
            <a:r>
              <a:rPr lang="en-US" sz="2800" dirty="0" smtClean="0"/>
              <a:t>Sample’s are loaded on gel and the RNA</a:t>
            </a:r>
          </a:p>
          <a:p>
            <a:pPr marL="514350" indent="-514350">
              <a:buNone/>
            </a:pPr>
            <a:r>
              <a:rPr lang="en-US" sz="2800" dirty="0" smtClean="0"/>
              <a:t>samples are separated according to their size</a:t>
            </a:r>
          </a:p>
          <a:p>
            <a:pPr marL="514350" indent="-514350">
              <a:buNone/>
            </a:pPr>
            <a:r>
              <a:rPr lang="en-US" sz="2800" dirty="0" smtClean="0"/>
              <a:t>on an </a:t>
            </a:r>
            <a:r>
              <a:rPr lang="en-US" sz="2800" dirty="0" err="1" smtClean="0"/>
              <a:t>agarose</a:t>
            </a:r>
            <a:r>
              <a:rPr lang="en-US" sz="2800" dirty="0" smtClean="0"/>
              <a:t> gel.</a:t>
            </a:r>
          </a:p>
          <a:p>
            <a:pPr marL="514350" indent="-514350"/>
            <a:r>
              <a:rPr lang="en-US" sz="2800" dirty="0" smtClean="0"/>
              <a:t>The resulting gel following after the</a:t>
            </a:r>
          </a:p>
          <a:p>
            <a:pPr marL="514350" indent="-514350">
              <a:buNone/>
            </a:pPr>
            <a:r>
              <a:rPr lang="en-US" sz="2800" dirty="0" smtClean="0"/>
              <a:t>electrophoresis run.</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81000" y="533400"/>
            <a:ext cx="8458199"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839200" cy="6477000"/>
          </a:xfrm>
        </p:spPr>
        <p:txBody>
          <a:bodyPr/>
          <a:lstStyle/>
          <a:p>
            <a:pPr>
              <a:buNone/>
            </a:pPr>
            <a:r>
              <a:rPr lang="en-US" sz="2800" b="1" dirty="0" smtClean="0"/>
              <a:t>3) </a:t>
            </a:r>
            <a:r>
              <a:rPr lang="en-US" sz="2400" dirty="0" smtClean="0"/>
              <a:t>The gel is then blotted on a nylon membrane or a nitrocellulose filter paper by creating the sandwich arrangement</a:t>
            </a:r>
            <a:r>
              <a:rPr lang="en-US" sz="2800" dirty="0" smtClean="0"/>
              <a:t>.</a:t>
            </a:r>
            <a:r>
              <a:rPr lang="en-US" dirty="0" smtClean="0"/>
              <a:t/>
            </a:r>
            <a:br>
              <a:rPr lang="en-US" dirty="0" smtClean="0"/>
            </a:br>
            <a:endParaRPr lang="en-US" dirty="0"/>
          </a:p>
        </p:txBody>
      </p:sp>
      <p:pic>
        <p:nvPicPr>
          <p:cNvPr id="7" name="Picture 2"/>
          <p:cNvPicPr>
            <a:picLocks noChangeAspect="1" noChangeArrowheads="1"/>
          </p:cNvPicPr>
          <p:nvPr/>
        </p:nvPicPr>
        <p:blipFill>
          <a:blip r:embed="rId2"/>
          <a:srcRect/>
          <a:stretch>
            <a:fillRect/>
          </a:stretch>
        </p:blipFill>
        <p:spPr bwMode="auto">
          <a:xfrm>
            <a:off x="685800" y="1143000"/>
            <a:ext cx="76962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a:stretch>
            <a:fillRect/>
          </a:stretch>
        </p:blipFill>
        <p:spPr bwMode="auto">
          <a:xfrm>
            <a:off x="5362575" y="3886199"/>
            <a:ext cx="3629025" cy="2895601"/>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5181600" y="0"/>
            <a:ext cx="3962401" cy="4267200"/>
          </a:xfrm>
          <a:prstGeom prst="rect">
            <a:avLst/>
          </a:prstGeom>
          <a:noFill/>
          <a:ln w="9525">
            <a:noFill/>
            <a:miter lim="800000"/>
            <a:headEnd/>
            <a:tailEnd/>
          </a:ln>
          <a:effectLst/>
        </p:spPr>
      </p:pic>
      <p:sp>
        <p:nvSpPr>
          <p:cNvPr id="5" name="Content Placeholder 4"/>
          <p:cNvSpPr>
            <a:spLocks noGrp="1"/>
          </p:cNvSpPr>
          <p:nvPr>
            <p:ph idx="1"/>
          </p:nvPr>
        </p:nvSpPr>
        <p:spPr>
          <a:xfrm>
            <a:off x="76200" y="152400"/>
            <a:ext cx="8991600" cy="6477000"/>
          </a:xfrm>
        </p:spPr>
        <p:txBody>
          <a:bodyPr>
            <a:normAutofit fontScale="85000" lnSpcReduction="20000"/>
          </a:bodyPr>
          <a:lstStyle/>
          <a:p>
            <a:pPr>
              <a:buNone/>
            </a:pPr>
            <a:r>
              <a:rPr lang="en-US" sz="3300" b="1" dirty="0" smtClean="0"/>
              <a:t>4) </a:t>
            </a:r>
            <a:r>
              <a:rPr lang="en-US" sz="3300" dirty="0" smtClean="0"/>
              <a:t>The membrane is placed in a dish</a:t>
            </a:r>
          </a:p>
          <a:p>
            <a:pPr>
              <a:buNone/>
            </a:pPr>
            <a:r>
              <a:rPr lang="en-US" sz="3300" dirty="0" smtClean="0"/>
              <a:t>containing hybridization buffer with</a:t>
            </a:r>
          </a:p>
          <a:p>
            <a:pPr>
              <a:buNone/>
            </a:pPr>
            <a:r>
              <a:rPr lang="en-US" sz="3300" dirty="0" smtClean="0"/>
              <a:t>a labeled probe.</a:t>
            </a:r>
          </a:p>
          <a:p>
            <a:r>
              <a:rPr lang="en-US" sz="3300" dirty="0" smtClean="0"/>
              <a:t>Thus, it will hybridize to the RNA on</a:t>
            </a:r>
          </a:p>
          <a:p>
            <a:pPr>
              <a:buNone/>
            </a:pPr>
            <a:r>
              <a:rPr lang="en-US" sz="3300" dirty="0" smtClean="0"/>
              <a:t>the blot that corresponds to the sequence</a:t>
            </a:r>
          </a:p>
          <a:p>
            <a:pPr>
              <a:buNone/>
            </a:pPr>
            <a:r>
              <a:rPr lang="en-US" sz="3300" dirty="0" smtClean="0"/>
              <a:t>of interest. </a:t>
            </a:r>
          </a:p>
          <a:p>
            <a:pPr>
              <a:buNone/>
            </a:pPr>
            <a:r>
              <a:rPr lang="en-US" sz="3300" b="1" dirty="0" smtClean="0"/>
              <a:t>5) </a:t>
            </a:r>
            <a:r>
              <a:rPr lang="en-US" sz="3300" dirty="0" smtClean="0"/>
              <a:t>The membrane is washed to</a:t>
            </a:r>
          </a:p>
          <a:p>
            <a:pPr>
              <a:buNone/>
            </a:pPr>
            <a:r>
              <a:rPr lang="en-US" sz="3300" dirty="0" smtClean="0"/>
              <a:t>remove unbound probe.</a:t>
            </a:r>
          </a:p>
          <a:p>
            <a:pPr>
              <a:buNone/>
            </a:pPr>
            <a:r>
              <a:rPr lang="en-US" sz="3300" b="1" dirty="0" smtClean="0"/>
              <a:t>6) </a:t>
            </a:r>
            <a:r>
              <a:rPr lang="en-US" sz="3300" dirty="0" smtClean="0"/>
              <a:t>The labeled probe is detected via</a:t>
            </a:r>
          </a:p>
          <a:p>
            <a:pPr>
              <a:buNone/>
            </a:pPr>
            <a:r>
              <a:rPr lang="en-US" sz="3300" dirty="0" smtClean="0"/>
              <a:t>autoradiography or via a</a:t>
            </a:r>
          </a:p>
          <a:p>
            <a:pPr>
              <a:buNone/>
            </a:pPr>
            <a:r>
              <a:rPr lang="en-US" sz="3300" dirty="0" err="1" smtClean="0"/>
              <a:t>chemiluminescence</a:t>
            </a:r>
            <a:r>
              <a:rPr lang="en-US" sz="3300" dirty="0" smtClean="0"/>
              <a:t> reaction</a:t>
            </a:r>
          </a:p>
          <a:p>
            <a:pPr>
              <a:buNone/>
            </a:pPr>
            <a:r>
              <a:rPr lang="en-US" sz="3300" dirty="0" smtClean="0"/>
              <a:t>(if a chemically labeled probe</a:t>
            </a:r>
          </a:p>
          <a:p>
            <a:pPr>
              <a:buNone/>
            </a:pPr>
            <a:r>
              <a:rPr lang="en-US" sz="3300" dirty="0" smtClean="0"/>
              <a:t>is used). In both cases this results</a:t>
            </a:r>
          </a:p>
          <a:p>
            <a:pPr>
              <a:buNone/>
            </a:pPr>
            <a:r>
              <a:rPr lang="en-US" sz="3300" dirty="0" smtClean="0"/>
              <a:t>In the formation of a dark band</a:t>
            </a:r>
          </a:p>
          <a:p>
            <a:pPr>
              <a:buNone/>
            </a:pPr>
            <a:r>
              <a:rPr lang="en-US" sz="3300" dirty="0" smtClean="0"/>
              <a:t>on an X-ray film.</a:t>
            </a:r>
            <a:endParaRPr lang="en-US" sz="33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304800"/>
            <a:ext cx="8610600" cy="6477000"/>
          </a:xfrm>
        </p:spPr>
        <p:txBody>
          <a:bodyPr>
            <a:normAutofit/>
          </a:bodyPr>
          <a:lstStyle/>
          <a:p>
            <a:r>
              <a:rPr lang="en-US" sz="2800" dirty="0" smtClean="0"/>
              <a:t>Now the expression patterns of the sequence of interest in the different samples can be compared.</a:t>
            </a:r>
          </a:p>
          <a:p>
            <a:pPr>
              <a:buNone/>
            </a:pPr>
            <a:endParaRPr lang="en-US" sz="2800" dirty="0" smtClean="0"/>
          </a:p>
          <a:p>
            <a:pPr algn="ctr"/>
            <a:r>
              <a:rPr lang="en-US" b="1" dirty="0" smtClean="0"/>
              <a:t>APPLICATIONS</a:t>
            </a:r>
          </a:p>
          <a:p>
            <a:r>
              <a:rPr lang="en-US" sz="2800" dirty="0" smtClean="0"/>
              <a:t>A standard for the study of gene expression at the level of mRNA (messenger RNA transcripts).</a:t>
            </a:r>
          </a:p>
          <a:p>
            <a:r>
              <a:rPr lang="en-US" sz="2800" dirty="0" smtClean="0"/>
              <a:t>Detection of mRNA transcript size.</a:t>
            </a:r>
          </a:p>
          <a:p>
            <a:r>
              <a:rPr lang="en-US" sz="2800" dirty="0" smtClean="0"/>
              <a:t>Study RNA degradation.</a:t>
            </a:r>
          </a:p>
          <a:p>
            <a:r>
              <a:rPr lang="en-US" sz="2800" dirty="0" smtClean="0"/>
              <a:t>Study RNA splicing.</a:t>
            </a:r>
          </a:p>
          <a:p>
            <a:r>
              <a:rPr lang="en-US" sz="2800" dirty="0" smtClean="0"/>
              <a:t>Study RNA half-life.</a:t>
            </a:r>
          </a:p>
          <a:p>
            <a:r>
              <a:rPr lang="en-US" sz="2800" dirty="0" smtClean="0"/>
              <a:t>Often used to confirm and check transgenic / knockout mice (animals)</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a:bodyPr>
          <a:lstStyle/>
          <a:p>
            <a:pPr algn="ctr"/>
            <a:r>
              <a:rPr lang="en-US" b="1" u="sng" dirty="0" smtClean="0"/>
              <a:t>Disadvantage of Northern plotting</a:t>
            </a:r>
          </a:p>
          <a:p>
            <a:pPr>
              <a:buNone/>
            </a:pPr>
            <a:endParaRPr lang="en-US" b="1" u="sng" dirty="0" smtClean="0"/>
          </a:p>
          <a:p>
            <a:pPr>
              <a:buNone/>
            </a:pPr>
            <a:r>
              <a:rPr lang="en-US" b="1" dirty="0" smtClean="0"/>
              <a:t>1) </a:t>
            </a:r>
            <a:r>
              <a:rPr lang="en-US" dirty="0" smtClean="0"/>
              <a:t>The standard northern blot method is relatively less sensitive than nuclease protection assays and RT-PCR.</a:t>
            </a:r>
          </a:p>
          <a:p>
            <a:pPr>
              <a:buNone/>
            </a:pPr>
            <a:endParaRPr lang="en-US" dirty="0" smtClean="0"/>
          </a:p>
          <a:p>
            <a:pPr>
              <a:buNone/>
            </a:pPr>
            <a:r>
              <a:rPr lang="en-US" b="1" dirty="0" smtClean="0"/>
              <a:t>2) </a:t>
            </a:r>
            <a:r>
              <a:rPr lang="en-US" dirty="0" smtClean="0"/>
              <a:t>Detection with multiple probes is a problem.</a:t>
            </a:r>
          </a:p>
          <a:p>
            <a:pPr>
              <a:buNone/>
            </a:pPr>
            <a:endParaRPr lang="en-US" dirty="0" smtClean="0"/>
          </a:p>
          <a:p>
            <a:pPr>
              <a:buNone/>
            </a:pPr>
            <a:r>
              <a:rPr lang="en-US" b="1" dirty="0" smtClean="0"/>
              <a:t>3) </a:t>
            </a:r>
            <a:r>
              <a:rPr lang="en-US" dirty="0" smtClean="0"/>
              <a:t>If RNA samples are even slightly degraded by RNASES, the quality of the data and quantization of expression is quite negatively affected.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10600" cy="6477000"/>
          </a:xfrm>
        </p:spPr>
        <p:txBody>
          <a:bodyPr>
            <a:normAutofit/>
          </a:bodyPr>
          <a:lstStyle/>
          <a:p>
            <a:pPr algn="ctr"/>
            <a:r>
              <a:rPr lang="en-US" b="1" u="sng" dirty="0" smtClean="0"/>
              <a:t>Western blotting</a:t>
            </a:r>
          </a:p>
          <a:p>
            <a:r>
              <a:rPr lang="en-US" sz="2800" dirty="0" smtClean="0"/>
              <a:t>Western blotting (1981) is an </a:t>
            </a:r>
            <a:r>
              <a:rPr lang="en-US" sz="2800" dirty="0" err="1" smtClean="0"/>
              <a:t>Immunoblotting</a:t>
            </a:r>
            <a:r>
              <a:rPr lang="en-US" sz="2800" dirty="0" smtClean="0"/>
              <a:t> technique which rely on the specificity of binding between a protein of interest and a probe (antibody raised against that particular protein) to allow detection of the protein of interest in a mixture of many other similar molecules.</a:t>
            </a:r>
          </a:p>
          <a:p>
            <a:r>
              <a:rPr lang="en-US" sz="2800" dirty="0" smtClean="0"/>
              <a:t>The SDS PAGE technique is a prerequisite for Western blotting.</a:t>
            </a:r>
          </a:p>
          <a:p>
            <a:pPr algn="ctr"/>
            <a:r>
              <a:rPr lang="en-US" b="1" u="sng" dirty="0" smtClean="0"/>
              <a:t>Steps in western blotting</a:t>
            </a:r>
          </a:p>
          <a:p>
            <a:pPr>
              <a:buNone/>
            </a:pPr>
            <a:r>
              <a:rPr lang="en-US" sz="2800" b="1" dirty="0" smtClean="0"/>
              <a:t>1) </a:t>
            </a:r>
            <a:r>
              <a:rPr lang="en-US" sz="2800" dirty="0" smtClean="0"/>
              <a:t>A protein sample is subjected to electrophoresis on an SDS-</a:t>
            </a:r>
            <a:r>
              <a:rPr lang="en-US" sz="2800" dirty="0" err="1" smtClean="0"/>
              <a:t>polyacrylamide</a:t>
            </a:r>
            <a:r>
              <a:rPr lang="en-US" sz="2800" dirty="0" smtClean="0"/>
              <a:t> gel.</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2590800" y="4419600"/>
            <a:ext cx="2352675" cy="23622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5181600" y="76200"/>
            <a:ext cx="3810000" cy="5257800"/>
          </a:xfrm>
          <a:prstGeom prst="rect">
            <a:avLst/>
          </a:prstGeom>
          <a:noFill/>
          <a:ln w="9525">
            <a:noFill/>
            <a:miter lim="800000"/>
            <a:headEnd/>
            <a:tailEnd/>
          </a:ln>
          <a:effectLst/>
        </p:spPr>
      </p:pic>
      <p:sp>
        <p:nvSpPr>
          <p:cNvPr id="3" name="Content Placeholder 2"/>
          <p:cNvSpPr>
            <a:spLocks noGrp="1"/>
          </p:cNvSpPr>
          <p:nvPr>
            <p:ph idx="1"/>
          </p:nvPr>
        </p:nvSpPr>
        <p:spPr>
          <a:xfrm>
            <a:off x="228600" y="228600"/>
            <a:ext cx="8686800" cy="6324600"/>
          </a:xfrm>
        </p:spPr>
        <p:txBody>
          <a:bodyPr>
            <a:normAutofit/>
          </a:bodyPr>
          <a:lstStyle/>
          <a:p>
            <a:pPr>
              <a:buNone/>
            </a:pPr>
            <a:r>
              <a:rPr lang="en-US" b="1" dirty="0" smtClean="0"/>
              <a:t>2)</a:t>
            </a:r>
            <a:r>
              <a:rPr lang="en-US" sz="2800" b="1" dirty="0" smtClean="0"/>
              <a:t> </a:t>
            </a:r>
            <a:r>
              <a:rPr lang="en-US" sz="2800" dirty="0" err="1" smtClean="0"/>
              <a:t>Electroblotting</a:t>
            </a:r>
            <a:r>
              <a:rPr lang="en-US" sz="2800" dirty="0" smtClean="0"/>
              <a:t> transfers the</a:t>
            </a:r>
          </a:p>
          <a:p>
            <a:pPr>
              <a:buNone/>
            </a:pPr>
            <a:r>
              <a:rPr lang="en-US" sz="2800" dirty="0" smtClean="0"/>
              <a:t>separated proteins from the gel</a:t>
            </a:r>
          </a:p>
          <a:p>
            <a:pPr>
              <a:buNone/>
            </a:pPr>
            <a:r>
              <a:rPr lang="en-US" sz="2800" dirty="0" smtClean="0"/>
              <a:t>to the surface of a nitrocellulose</a:t>
            </a:r>
          </a:p>
          <a:p>
            <a:pPr>
              <a:buNone/>
            </a:pPr>
            <a:r>
              <a:rPr lang="en-US" sz="2800" dirty="0" smtClean="0"/>
              <a:t>membrane</a:t>
            </a:r>
            <a:r>
              <a:rPr lang="en-US" dirty="0" smtClean="0"/>
              <a:t>.</a:t>
            </a:r>
          </a:p>
          <a:p>
            <a:pPr>
              <a:buNone/>
            </a:pPr>
            <a:r>
              <a:rPr lang="en-US" b="1" dirty="0" smtClean="0"/>
              <a:t>3) </a:t>
            </a:r>
            <a:r>
              <a:rPr lang="en-US" sz="2800" dirty="0" smtClean="0"/>
              <a:t>The blot is incubated with a</a:t>
            </a:r>
          </a:p>
          <a:p>
            <a:pPr>
              <a:buNone/>
            </a:pPr>
            <a:r>
              <a:rPr lang="en-US" sz="2800" dirty="0" smtClean="0"/>
              <a:t>generic protein (such as milk</a:t>
            </a:r>
          </a:p>
          <a:p>
            <a:pPr>
              <a:buNone/>
            </a:pPr>
            <a:r>
              <a:rPr lang="en-US" sz="2800" dirty="0" smtClean="0"/>
              <a:t>proteins or BSA) which binds to</a:t>
            </a:r>
          </a:p>
          <a:p>
            <a:pPr>
              <a:buNone/>
            </a:pPr>
            <a:r>
              <a:rPr lang="en-US" sz="2800" dirty="0" smtClean="0"/>
              <a:t>Any remaining sticky places on the</a:t>
            </a:r>
          </a:p>
          <a:p>
            <a:pPr>
              <a:buNone/>
            </a:pPr>
            <a:r>
              <a:rPr lang="en-US" sz="2800" dirty="0" smtClean="0"/>
              <a:t>nitrocellulose.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5848350" y="2362200"/>
            <a:ext cx="3219450" cy="4114800"/>
          </a:xfrm>
          <a:prstGeom prst="rect">
            <a:avLst/>
          </a:prstGeom>
          <a:noFill/>
          <a:ln w="9525">
            <a:noFill/>
            <a:miter lim="800000"/>
            <a:headEnd/>
            <a:tailEnd/>
          </a:ln>
          <a:effectLst/>
        </p:spPr>
      </p:pic>
      <p:sp>
        <p:nvSpPr>
          <p:cNvPr id="6" name="Content Placeholder 5"/>
          <p:cNvSpPr>
            <a:spLocks noGrp="1"/>
          </p:cNvSpPr>
          <p:nvPr>
            <p:ph idx="1"/>
          </p:nvPr>
        </p:nvSpPr>
        <p:spPr>
          <a:xfrm>
            <a:off x="152400" y="304800"/>
            <a:ext cx="8915400" cy="6477000"/>
          </a:xfrm>
        </p:spPr>
        <p:txBody>
          <a:bodyPr>
            <a:normAutofit lnSpcReduction="10000"/>
          </a:bodyPr>
          <a:lstStyle/>
          <a:p>
            <a:pPr>
              <a:buNone/>
            </a:pPr>
            <a:r>
              <a:rPr lang="en-US" b="1" dirty="0" smtClean="0"/>
              <a:t>4) </a:t>
            </a:r>
            <a:r>
              <a:rPr lang="en-US" sz="2800" dirty="0" smtClean="0"/>
              <a:t>An antibody that is specific for the protein of interest (the primary antibody - Ab1) is added to the nitrocellulose sheet and reacts with the antigen. Only the band containing the protein of interest binds the antibody, forming a layer of antibody molecules.</a:t>
            </a:r>
          </a:p>
          <a:p>
            <a:pPr>
              <a:buNone/>
            </a:pPr>
            <a:r>
              <a:rPr lang="en-US" b="1" dirty="0" smtClean="0"/>
              <a:t>5) </a:t>
            </a:r>
            <a:r>
              <a:rPr lang="en-US" sz="2800" dirty="0" smtClean="0"/>
              <a:t>After washing for removal of non-</a:t>
            </a:r>
          </a:p>
          <a:p>
            <a:pPr>
              <a:buNone/>
            </a:pPr>
            <a:r>
              <a:rPr lang="en-US" sz="2800" dirty="0" smtClean="0"/>
              <a:t>specifically bound Ab1, second antibody</a:t>
            </a:r>
          </a:p>
          <a:p>
            <a:pPr>
              <a:buNone/>
            </a:pPr>
            <a:r>
              <a:rPr lang="en-US" sz="2800" dirty="0" smtClean="0"/>
              <a:t>(Ab2) is added, which specifically</a:t>
            </a:r>
          </a:p>
          <a:p>
            <a:pPr>
              <a:buNone/>
            </a:pPr>
            <a:r>
              <a:rPr lang="en-US" sz="2800" dirty="0" smtClean="0"/>
              <a:t>recognizes the FC domain of the</a:t>
            </a:r>
          </a:p>
          <a:p>
            <a:pPr>
              <a:buNone/>
            </a:pPr>
            <a:r>
              <a:rPr lang="en-US" sz="2800" dirty="0" smtClean="0"/>
              <a:t>primary antibody and binds it. Ab2 is</a:t>
            </a:r>
          </a:p>
          <a:p>
            <a:pPr>
              <a:buNone/>
            </a:pPr>
            <a:r>
              <a:rPr lang="en-US" sz="2800" dirty="0" smtClean="0"/>
              <a:t>radioactively labeled, or is covalently</a:t>
            </a:r>
          </a:p>
          <a:p>
            <a:pPr>
              <a:buNone/>
            </a:pPr>
            <a:r>
              <a:rPr lang="en-US" sz="2800" dirty="0" smtClean="0"/>
              <a:t>linked to a reporter enzyme, which</a:t>
            </a:r>
          </a:p>
          <a:p>
            <a:pPr>
              <a:buNone/>
            </a:pPr>
            <a:r>
              <a:rPr lang="en-US" sz="2800" dirty="0" smtClean="0"/>
              <a:t>allows to visualize the protein-Ab1-Ab2</a:t>
            </a:r>
          </a:p>
          <a:p>
            <a:pPr>
              <a:buNone/>
            </a:pPr>
            <a:r>
              <a:rPr lang="en-US" sz="2800" dirty="0" smtClean="0"/>
              <a:t>complex.</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srcRect/>
          <a:stretch>
            <a:fillRect/>
          </a:stretch>
        </p:blipFill>
        <p:spPr bwMode="auto">
          <a:xfrm>
            <a:off x="1" y="0"/>
            <a:ext cx="9144000" cy="6172200"/>
          </a:xfrm>
          <a:prstGeom prst="rect">
            <a:avLst/>
          </a:prstGeom>
          <a:noFill/>
          <a:ln w="9525">
            <a:noFill/>
            <a:miter lim="800000"/>
            <a:headEnd/>
            <a:tailEnd/>
          </a:ln>
          <a:effectLst/>
        </p:spPr>
      </p:pic>
      <p:sp>
        <p:nvSpPr>
          <p:cNvPr id="7" name="Rectangle 6"/>
          <p:cNvSpPr/>
          <p:nvPr/>
        </p:nvSpPr>
        <p:spPr>
          <a:xfrm>
            <a:off x="3352800" y="6096000"/>
            <a:ext cx="2743200" cy="707886"/>
          </a:xfrm>
          <a:prstGeom prst="rect">
            <a:avLst/>
          </a:prstGeom>
        </p:spPr>
        <p:txBody>
          <a:bodyPr wrap="square">
            <a:spAutoFit/>
          </a:bodyPr>
          <a:lstStyle/>
          <a:p>
            <a:r>
              <a:rPr lang="en-US" sz="4000" b="1" dirty="0" smtClean="0"/>
              <a:t>An example</a:t>
            </a:r>
            <a:endParaRPr lang="en-US" sz="4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3276600"/>
            <a:ext cx="9144000" cy="3581400"/>
          </a:xfrm>
          <a:prstGeom prst="rect">
            <a:avLst/>
          </a:prstGeom>
          <a:noFill/>
          <a:ln w="9525">
            <a:noFill/>
            <a:miter lim="800000"/>
            <a:headEnd/>
            <a:tailEnd/>
          </a:ln>
          <a:effectLst/>
        </p:spPr>
      </p:pic>
      <p:sp>
        <p:nvSpPr>
          <p:cNvPr id="3" name="Content Placeholder 2"/>
          <p:cNvSpPr>
            <a:spLocks noGrp="1"/>
          </p:cNvSpPr>
          <p:nvPr>
            <p:ph idx="1"/>
          </p:nvPr>
        </p:nvSpPr>
        <p:spPr>
          <a:xfrm>
            <a:off x="152400" y="0"/>
            <a:ext cx="8839200" cy="6553200"/>
          </a:xfrm>
        </p:spPr>
        <p:txBody>
          <a:bodyPr/>
          <a:lstStyle/>
          <a:p>
            <a:pPr algn="ctr"/>
            <a:r>
              <a:rPr lang="en-US" b="1" u="sng" dirty="0" smtClean="0"/>
              <a:t>Application</a:t>
            </a:r>
          </a:p>
          <a:p>
            <a:pPr>
              <a:buNone/>
            </a:pPr>
            <a:r>
              <a:rPr lang="en-US" sz="2800" dirty="0" smtClean="0"/>
              <a:t>1. The confirmatory HIV test.</a:t>
            </a:r>
          </a:p>
          <a:p>
            <a:pPr>
              <a:buNone/>
            </a:pPr>
            <a:r>
              <a:rPr lang="en-US" sz="2800" dirty="0" smtClean="0"/>
              <a:t>2. Western blot is also used as the definitive test for Bovine spongiform encephalopathy (BSE).</a:t>
            </a:r>
          </a:p>
          <a:p>
            <a:pPr>
              <a:buNone/>
            </a:pPr>
            <a:r>
              <a:rPr lang="en-US" sz="2800" dirty="0" smtClean="0"/>
              <a:t>3. Some forms of Lyme disease testing employ Western blotting.</a:t>
            </a:r>
          </a:p>
          <a:p>
            <a:pPr algn="ctr">
              <a:buNone/>
            </a:pPr>
            <a:r>
              <a:rPr lang="en-US" b="1" u="sng" dirty="0" err="1" smtClean="0"/>
              <a:t>Agarose</a:t>
            </a:r>
            <a:r>
              <a:rPr lang="en-US" b="1" u="sng" dirty="0" smtClean="0"/>
              <a:t> Gel Electrophoresis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idx="1"/>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458200" cy="685800"/>
          </a:xfrm>
        </p:spPr>
        <p:txBody>
          <a:bodyPr>
            <a:normAutofit lnSpcReduction="10000"/>
          </a:bodyPr>
          <a:lstStyle/>
          <a:p>
            <a:pPr algn="ctr"/>
            <a:r>
              <a:rPr lang="en-US" sz="4000" b="1" u="sng" dirty="0" smtClean="0"/>
              <a:t>TYPES OF BLOTTING TECHNIQUES</a:t>
            </a:r>
            <a:endParaRPr lang="en-US" dirty="0" smtClean="0"/>
          </a:p>
        </p:txBody>
      </p:sp>
      <p:sp>
        <p:nvSpPr>
          <p:cNvPr id="6" name="Content Placeholder 2"/>
          <p:cNvSpPr txBox="1">
            <a:spLocks/>
          </p:cNvSpPr>
          <p:nvPr/>
        </p:nvSpPr>
        <p:spPr>
          <a:xfrm>
            <a:off x="1981200" y="1219200"/>
            <a:ext cx="5181600" cy="685800"/>
          </a:xfrm>
          <a:prstGeom prst="rect">
            <a:avLst/>
          </a:prstGeom>
          <a:ln>
            <a:solidFill>
              <a:schemeClr val="tx1"/>
            </a:solid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1" i="0" u="sng" strike="noStrike" kern="1200" cap="none" spc="0" normalizeH="0" baseline="0" noProof="0" dirty="0" smtClean="0">
                <a:ln>
                  <a:noFill/>
                </a:ln>
                <a:solidFill>
                  <a:schemeClr val="tx1"/>
                </a:solidFill>
                <a:effectLst/>
                <a:uLnTx/>
                <a:uFillTx/>
                <a:latin typeface="+mn-lt"/>
                <a:ea typeface="+mn-ea"/>
                <a:cs typeface="+mn-cs"/>
              </a:rPr>
              <a:t>BLOTTING TECHNIQUES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228600" y="3143250"/>
            <a:ext cx="2743200" cy="1295400"/>
          </a:xfrm>
          <a:prstGeom prst="rect">
            <a:avLst/>
          </a:prstGeom>
          <a:ln>
            <a:solidFill>
              <a:schemeClr val="tx1"/>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strike="noStrike" kern="1200" cap="none" spc="0" normalizeH="0" baseline="0" noProof="0" dirty="0" smtClean="0">
                <a:ln>
                  <a:noFill/>
                </a:ln>
                <a:solidFill>
                  <a:schemeClr val="tx1"/>
                </a:solidFill>
                <a:effectLst/>
                <a:uLnTx/>
                <a:uFillTx/>
                <a:latin typeface="+mn-lt"/>
                <a:ea typeface="+mn-ea"/>
                <a:cs typeface="+mn-cs"/>
              </a:rPr>
              <a:t>Southern Blot</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400" b="1" dirty="0" smtClean="0"/>
              <a:t>It is used to detect DNA.</a:t>
            </a:r>
            <a:endParaRPr kumimoji="0" lang="en-US" sz="1600" b="0" i="0"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200400" y="3143250"/>
            <a:ext cx="2743200" cy="1295400"/>
          </a:xfrm>
          <a:prstGeom prst="rect">
            <a:avLst/>
          </a:prstGeom>
          <a:ln>
            <a:solidFill>
              <a:schemeClr val="tx1"/>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strike="noStrike" kern="1200" cap="none" spc="0" normalizeH="0" baseline="0" noProof="0" dirty="0" smtClean="0">
                <a:ln>
                  <a:noFill/>
                </a:ln>
                <a:solidFill>
                  <a:schemeClr val="tx1"/>
                </a:solidFill>
                <a:effectLst/>
                <a:uLnTx/>
                <a:uFillTx/>
                <a:latin typeface="+mn-lt"/>
                <a:ea typeface="+mn-ea"/>
                <a:cs typeface="+mn-cs"/>
              </a:rPr>
              <a:t>Northern Blot</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400" b="1" dirty="0" smtClean="0"/>
              <a:t>It is used to detect RNA.</a:t>
            </a:r>
            <a:endParaRPr kumimoji="0" lang="en-US" sz="1600" b="0" i="0"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6172200" y="3124200"/>
            <a:ext cx="2743200" cy="1295400"/>
          </a:xfrm>
          <a:prstGeom prst="rect">
            <a:avLst/>
          </a:prstGeom>
          <a:ln>
            <a:solidFill>
              <a:schemeClr val="tx1"/>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strike="noStrike" kern="1200" cap="none" spc="0" normalizeH="0" baseline="0" noProof="0" dirty="0" smtClean="0">
                <a:ln>
                  <a:noFill/>
                </a:ln>
                <a:solidFill>
                  <a:schemeClr val="tx1"/>
                </a:solidFill>
                <a:effectLst/>
                <a:uLnTx/>
                <a:uFillTx/>
                <a:latin typeface="+mn-lt"/>
                <a:ea typeface="+mn-ea"/>
                <a:cs typeface="+mn-cs"/>
              </a:rPr>
              <a:t>Western Blot</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400" b="1" dirty="0" smtClean="0"/>
              <a:t>It is used to detect protein.</a:t>
            </a:r>
            <a:endParaRPr kumimoji="0" lang="en-US" sz="1600" b="0" i="0" strike="noStrike" kern="1200" cap="none" spc="0" normalizeH="0" baseline="0" noProof="0" dirty="0" smtClean="0">
              <a:ln>
                <a:noFill/>
              </a:ln>
              <a:solidFill>
                <a:schemeClr val="tx1"/>
              </a:solidFill>
              <a:effectLst/>
              <a:uLnTx/>
              <a:uFillTx/>
              <a:latin typeface="+mn-lt"/>
              <a:ea typeface="+mn-ea"/>
              <a:cs typeface="+mn-cs"/>
            </a:endParaRPr>
          </a:p>
        </p:txBody>
      </p:sp>
      <p:cxnSp>
        <p:nvCxnSpPr>
          <p:cNvPr id="11" name="Straight Connector 10"/>
          <p:cNvCxnSpPr>
            <a:stCxn id="6" idx="2"/>
            <a:endCxn id="8" idx="0"/>
          </p:cNvCxnSpPr>
          <p:nvPr/>
        </p:nvCxnSpPr>
        <p:spPr>
          <a:xfrm rot="5400000">
            <a:off x="3952875" y="2524125"/>
            <a:ext cx="1238250" cy="158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600200" y="2362200"/>
            <a:ext cx="6096000" cy="1588"/>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p:cNvCxnSpPr>
            <a:stCxn id="7" idx="0"/>
          </p:cNvCxnSpPr>
          <p:nvPr/>
        </p:nvCxnSpPr>
        <p:spPr>
          <a:xfrm rot="5400000" flipH="1" flipV="1">
            <a:off x="1209675" y="2752725"/>
            <a:ext cx="781050" cy="158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rot="5400000" flipH="1" flipV="1">
            <a:off x="7314406" y="2743200"/>
            <a:ext cx="7620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22506" y="0"/>
            <a:ext cx="912149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990600"/>
            <a:ext cx="9143999" cy="5867400"/>
          </a:xfrm>
          <a:prstGeom prst="rect">
            <a:avLst/>
          </a:prstGeom>
          <a:noFill/>
          <a:ln w="9525">
            <a:noFill/>
            <a:miter lim="800000"/>
            <a:headEnd/>
            <a:tailEnd/>
          </a:ln>
          <a:effectLst/>
        </p:spPr>
      </p:pic>
      <p:sp>
        <p:nvSpPr>
          <p:cNvPr id="2" name="Title 1"/>
          <p:cNvSpPr>
            <a:spLocks noGrp="1"/>
          </p:cNvSpPr>
          <p:nvPr>
            <p:ph type="title"/>
          </p:nvPr>
        </p:nvSpPr>
        <p:spPr>
          <a:xfrm>
            <a:off x="457200" y="-152400"/>
            <a:ext cx="8229600" cy="1143000"/>
          </a:xfrm>
        </p:spPr>
        <p:txBody>
          <a:bodyPr>
            <a:noAutofit/>
          </a:bodyPr>
          <a:lstStyle/>
          <a:p>
            <a:r>
              <a:rPr lang="en-US" sz="2800" b="1" u="sng" dirty="0" smtClean="0"/>
              <a:t>Southern Blot:</a:t>
            </a:r>
            <a:br>
              <a:rPr lang="en-US" sz="2800" b="1" u="sng" dirty="0" smtClean="0"/>
            </a:br>
            <a:r>
              <a:rPr lang="en-US" sz="2800" b="1" u="sng" dirty="0" smtClean="0"/>
              <a:t>Transferring DNA from the Gel to a Membrane</a:t>
            </a:r>
            <a:endParaRPr lang="en-US" sz="2800" b="1" u="sn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sz="3100" b="1" u="sng" dirty="0" smtClean="0"/>
              <a:t>Identification of a Specific Fragment by Southern Blot Hybridization</a:t>
            </a:r>
            <a:endParaRPr lang="en-US" u="sng" dirty="0"/>
          </a:p>
        </p:txBody>
      </p:sp>
      <p:pic>
        <p:nvPicPr>
          <p:cNvPr id="19458" name="Picture 2"/>
          <p:cNvPicPr>
            <a:picLocks noGrp="1" noChangeAspect="1" noChangeArrowheads="1"/>
          </p:cNvPicPr>
          <p:nvPr>
            <p:ph idx="1"/>
          </p:nvPr>
        </p:nvPicPr>
        <p:blipFill>
          <a:blip r:embed="rId2"/>
          <a:srcRect/>
          <a:stretch>
            <a:fillRect/>
          </a:stretch>
        </p:blipFill>
        <p:spPr bwMode="auto">
          <a:xfrm>
            <a:off x="304800" y="990600"/>
            <a:ext cx="8610600" cy="58674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172200"/>
          </a:xfrm>
        </p:spPr>
        <p:txBody>
          <a:bodyPr>
            <a:normAutofit/>
          </a:bodyPr>
          <a:lstStyle/>
          <a:p>
            <a:pPr algn="ctr"/>
            <a:r>
              <a:rPr lang="en-US" sz="3900" b="1" u="sng" dirty="0" smtClean="0"/>
              <a:t>DNA Evidence</a:t>
            </a:r>
          </a:p>
          <a:p>
            <a:r>
              <a:rPr lang="en-US" dirty="0" smtClean="0"/>
              <a:t>DNA evidence-has many uses within the legal system and criminal cases.</a:t>
            </a:r>
          </a:p>
          <a:p>
            <a:r>
              <a:rPr lang="en-US" dirty="0" smtClean="0"/>
              <a:t>Proving someone guilty or innocent for a crime they have or have not committed.</a:t>
            </a:r>
          </a:p>
          <a:p>
            <a:r>
              <a:rPr lang="en-US" dirty="0" smtClean="0"/>
              <a:t>Identification</a:t>
            </a:r>
          </a:p>
          <a:p>
            <a:r>
              <a:rPr lang="en-US" dirty="0" smtClean="0"/>
              <a:t>Paternity Testing</a:t>
            </a:r>
          </a:p>
          <a:p>
            <a:r>
              <a:rPr lang="en-US" dirty="0" smtClean="0"/>
              <a:t>First criminal identification card filed by the NY State Bertillon Bureau.</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228600" y="152400"/>
            <a:ext cx="8686800" cy="6400800"/>
          </a:xfrm>
        </p:spPr>
        <p:txBody>
          <a:bodyPr>
            <a:normAutofit/>
          </a:bodyPr>
          <a:lstStyle/>
          <a:p>
            <a:pPr algn="ctr"/>
            <a:r>
              <a:rPr lang="en-US" sz="3600" b="1" u="sng" dirty="0" smtClean="0"/>
              <a:t>Criminal Cases</a:t>
            </a:r>
          </a:p>
          <a:p>
            <a:r>
              <a:rPr lang="en-US" dirty="0" smtClean="0"/>
              <a:t>DNA evidence has exonerated people accused</a:t>
            </a:r>
            <a:br>
              <a:rPr lang="en-US" dirty="0" smtClean="0"/>
            </a:br>
            <a:r>
              <a:rPr lang="en-US" dirty="0" smtClean="0"/>
              <a:t>of committing crimes.</a:t>
            </a:r>
          </a:p>
          <a:p>
            <a:r>
              <a:rPr lang="en-US" dirty="0" smtClean="0"/>
              <a:t>Only about 30% of all DNA tests run by the FBI</a:t>
            </a:r>
            <a:br>
              <a:rPr lang="en-US" dirty="0" smtClean="0"/>
            </a:br>
            <a:r>
              <a:rPr lang="en-US" dirty="0" smtClean="0"/>
              <a:t>have exonerated an accused person; DNA</a:t>
            </a:r>
            <a:br>
              <a:rPr lang="en-US" dirty="0" smtClean="0"/>
            </a:br>
            <a:r>
              <a:rPr lang="en-US" dirty="0" smtClean="0"/>
              <a:t>evidence is still not as useful as fingerprinting.</a:t>
            </a:r>
          </a:p>
          <a:p>
            <a:pPr algn="ctr"/>
            <a:r>
              <a:rPr lang="en-US" sz="3600" b="1" u="sng" dirty="0" smtClean="0"/>
              <a:t>Identification</a:t>
            </a:r>
          </a:p>
          <a:p>
            <a:r>
              <a:rPr lang="en-US" dirty="0" smtClean="0"/>
              <a:t>Used to determine the sex, race, or even name of</a:t>
            </a:r>
            <a:br>
              <a:rPr lang="en-US" dirty="0" smtClean="0"/>
            </a:br>
            <a:r>
              <a:rPr lang="en-US" dirty="0" smtClean="0"/>
              <a:t>unnamed victims of crimes.</a:t>
            </a:r>
          </a:p>
          <a:p>
            <a:r>
              <a:rPr lang="en-US" dirty="0" smtClean="0"/>
              <a:t>Used in military to identify those who have died in battle, similar to the purpose of dog tags.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705600"/>
          </a:xfrm>
        </p:spPr>
        <p:txBody>
          <a:bodyPr>
            <a:normAutofit fontScale="92500"/>
          </a:bodyPr>
          <a:lstStyle/>
          <a:p>
            <a:pPr algn="ctr"/>
            <a:r>
              <a:rPr lang="en-US" sz="3600" b="1" u="sng" dirty="0" smtClean="0"/>
              <a:t>Paternity Testing</a:t>
            </a:r>
          </a:p>
          <a:p>
            <a:r>
              <a:rPr lang="en-US" dirty="0" smtClean="0"/>
              <a:t>Evidence can be used to compare the DNA of the suspected parent(s) and that of the child and determine the real parent.</a:t>
            </a:r>
          </a:p>
          <a:p>
            <a:pPr algn="ctr"/>
            <a:r>
              <a:rPr lang="en-US" sz="3500" b="1" u="sng" dirty="0" smtClean="0"/>
              <a:t>SOUTHERN BLOTTING</a:t>
            </a:r>
          </a:p>
          <a:p>
            <a:pPr algn="just"/>
            <a:r>
              <a:rPr lang="en-US" dirty="0" smtClean="0"/>
              <a:t>Professor Sir Edwin Southern, Professor of Biochemistry and Fellow of Trinity developed this method in 1975.</a:t>
            </a:r>
          </a:p>
          <a:p>
            <a:r>
              <a:rPr lang="en-US" dirty="0" smtClean="0"/>
              <a:t>Southern won the </a:t>
            </a:r>
            <a:r>
              <a:rPr lang="en-US" dirty="0" err="1" smtClean="0"/>
              <a:t>Lasker</a:t>
            </a:r>
            <a:r>
              <a:rPr lang="en-US" dirty="0" smtClean="0"/>
              <a:t> Award for Clinical Medical Research prize for the method of finding specific DNA sequences he developed this procedure at Edinburgh University more than 30 years ago. The technique is known as DNA transfer or 'Southern blotting'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Autofit/>
          </a:bodyPr>
          <a:lstStyle/>
          <a:p>
            <a:r>
              <a:rPr lang="en-US" sz="2800" dirty="0" smtClean="0"/>
              <a:t>This method Involves separation, transfer and hybridization.</a:t>
            </a:r>
          </a:p>
          <a:p>
            <a:r>
              <a:rPr lang="en-US" sz="2800" dirty="0" smtClean="0"/>
              <a:t>It is a method routinely used in molecular biology for detection of a specific DNA sequence in DNA samples.</a:t>
            </a:r>
          </a:p>
          <a:p>
            <a:r>
              <a:rPr lang="en-US" sz="2800" dirty="0" smtClean="0"/>
              <a:t>The DNA detected can be a single gene, or it can be part of a larger piece of DNA such as a viral genome.</a:t>
            </a:r>
          </a:p>
          <a:p>
            <a:r>
              <a:rPr lang="en-US" sz="2800" dirty="0" smtClean="0"/>
              <a:t>Southern blotting combines </a:t>
            </a:r>
            <a:r>
              <a:rPr lang="en-US" sz="2800" dirty="0" err="1" smtClean="0"/>
              <a:t>agarose</a:t>
            </a:r>
            <a:r>
              <a:rPr lang="en-US" sz="2800" dirty="0" smtClean="0"/>
              <a:t> gel electrophoresis for size separation of DNA with methods to transfer the size separated DNA to a filter membrane for probe hybridization</a:t>
            </a:r>
          </a:p>
          <a:p>
            <a:r>
              <a:rPr lang="en-US" sz="2800" dirty="0" smtClean="0"/>
              <a:t>The key to this method is Hybridization.</a:t>
            </a:r>
          </a:p>
          <a:p>
            <a:r>
              <a:rPr lang="en-US" sz="2800" b="1" u="sng" dirty="0" smtClean="0"/>
              <a:t>Hybridization</a:t>
            </a:r>
            <a:r>
              <a:rPr lang="en-US" sz="2800" dirty="0" smtClean="0"/>
              <a:t> - Process of forming a double stranded DNA molecule between a single stranded DNA probe and a single-stranded target patient DNA.</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lstStyle/>
          <a:p>
            <a:pPr algn="ctr"/>
            <a:r>
              <a:rPr lang="en-US" b="1" u="sng" dirty="0" smtClean="0"/>
              <a:t>PRINCIPLE</a:t>
            </a:r>
          </a:p>
          <a:p>
            <a:pPr marL="514350" indent="-514350">
              <a:buAutoNum type="arabicPeriod"/>
            </a:pPr>
            <a:r>
              <a:rPr lang="en-US" dirty="0" smtClean="0"/>
              <a:t>The mixture of molecules is separated.</a:t>
            </a:r>
          </a:p>
          <a:p>
            <a:pPr marL="514350" indent="-514350">
              <a:buAutoNum type="arabicPeriod"/>
            </a:pPr>
            <a:r>
              <a:rPr lang="en-US" dirty="0" smtClean="0"/>
              <a:t>The molecules are immobilized on a matrix.</a:t>
            </a:r>
          </a:p>
          <a:p>
            <a:pPr marL="514350" indent="-514350">
              <a:buAutoNum type="arabicPeriod"/>
            </a:pPr>
            <a:r>
              <a:rPr lang="en-US" dirty="0" smtClean="0"/>
              <a:t>The probe is added to the matrix to bind to the</a:t>
            </a:r>
            <a:br>
              <a:rPr lang="en-US" dirty="0" smtClean="0"/>
            </a:br>
            <a:r>
              <a:rPr lang="en-US" dirty="0" smtClean="0"/>
              <a:t>molecules.</a:t>
            </a:r>
          </a:p>
          <a:p>
            <a:pPr marL="514350" indent="-514350">
              <a:buAutoNum type="arabicPeriod"/>
            </a:pPr>
            <a:r>
              <a:rPr lang="en-US" dirty="0" smtClean="0"/>
              <a:t>Any unbound probes are then removed.</a:t>
            </a:r>
          </a:p>
          <a:p>
            <a:pPr marL="514350" indent="-514350">
              <a:buAutoNum type="arabicPeriod"/>
            </a:pPr>
            <a:r>
              <a:rPr lang="en-US" dirty="0" smtClean="0"/>
              <a:t>The place where the probe is connected corresponds to the location of the immobilized target molecule.</a:t>
            </a:r>
            <a:br>
              <a:rPr lang="en-US" dirty="0" smtClean="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US" sz="3600" b="1" u="sng" dirty="0" smtClean="0"/>
              <a:t>APPARATUS</a:t>
            </a:r>
            <a:endParaRPr lang="en-US" sz="3600" u="sng" dirty="0"/>
          </a:p>
        </p:txBody>
      </p:sp>
      <p:pic>
        <p:nvPicPr>
          <p:cNvPr id="3074" name="Picture 2"/>
          <p:cNvPicPr>
            <a:picLocks noGrp="1" noChangeAspect="1" noChangeArrowheads="1"/>
          </p:cNvPicPr>
          <p:nvPr>
            <p:ph idx="1"/>
          </p:nvPr>
        </p:nvPicPr>
        <p:blipFill>
          <a:blip r:embed="rId2"/>
          <a:srcRect/>
          <a:stretch>
            <a:fillRect/>
          </a:stretch>
        </p:blipFill>
        <p:spPr bwMode="auto">
          <a:xfrm>
            <a:off x="457200" y="762000"/>
            <a:ext cx="8229600" cy="30003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57200" y="3733800"/>
            <a:ext cx="3962400" cy="28194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419600" y="3733800"/>
            <a:ext cx="4267200" cy="28194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4724400" y="6286500"/>
            <a:ext cx="3733800" cy="266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1322</Words>
  <Application>Microsoft Office PowerPoint</Application>
  <PresentationFormat>On-screen Show (4:3)</PresentationFormat>
  <Paragraphs>143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APPARATUS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Southern Blot: Transferring DNA from the Gel to a Membrane</vt:lpstr>
      <vt:lpstr>Identification of a Specific Fragment by Southern Blot Hybridization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Malik</dc:creator>
  <cp:lastModifiedBy>Malik</cp:lastModifiedBy>
  <cp:revision>189</cp:revision>
  <dcterms:created xsi:type="dcterms:W3CDTF">2006-08-16T00:00:00Z</dcterms:created>
  <dcterms:modified xsi:type="dcterms:W3CDTF">2017-05-04T19:39:11Z</dcterms:modified>
</cp:coreProperties>
</file>