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Default Extension="png" ContentType="image/png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39" y="876553"/>
            <a:ext cx="8072120" cy="1107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6770" y="385190"/>
            <a:ext cx="4950459" cy="984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1931542"/>
            <a:ext cx="7665720" cy="2933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meds.queensu.ca/%7Embio318/EXTRA_MATERIAL.html" TargetMode="External"/><Relationship Id="rId3" Type="http://schemas.openxmlformats.org/officeDocument/2006/relationships/image" Target="../media/image21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hyperlink" Target="http://www.ncbi.nlm.nih.gov/SNP/snp_ref.cgi?rs=8111765" TargetMode="Externa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entrez/query.fcgi?db=gene&amp;amp;cmd=Retrieve&amp;amp;dopt=Graphics&amp;amp;list_uids=596" TargetMode="External"/><Relationship Id="rId3" Type="http://schemas.openxmlformats.org/officeDocument/2006/relationships/hyperlink" Target="http://www.ncbi.nlm.nih.gov/mapview/map_search.cgi?direct=on&amp;amp;idtype=gene&amp;amp;id=596" TargetMode="External"/><Relationship Id="rId4" Type="http://schemas.openxmlformats.org/officeDocument/2006/relationships/hyperlink" Target="http://www.ncbi.nlm.nih.gov/entrez/dispomim.cgi?id=151430" TargetMode="Externa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2044" y="2483865"/>
            <a:ext cx="4770120" cy="73850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910080" algn="l"/>
              </a:tabLst>
            </a:pPr>
            <a:r>
              <a:rPr dirty="0" sz="4800" b="1">
                <a:latin typeface="Arial"/>
                <a:cs typeface="Arial"/>
              </a:rPr>
              <a:t>GENE</a:t>
            </a:r>
            <a:r>
              <a:rPr dirty="0" sz="4800" b="1">
                <a:latin typeface="Arial"/>
                <a:cs typeface="Arial"/>
              </a:rPr>
              <a:t>	</a:t>
            </a:r>
            <a:r>
              <a:rPr dirty="0" sz="4800" b="1">
                <a:latin typeface="Arial"/>
                <a:cs typeface="Arial"/>
              </a:rPr>
              <a:t>MAPPING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287008"/>
            <a:ext cx="22352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5454" y="885952"/>
            <a:ext cx="3350895" cy="5873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800" b="1">
                <a:latin typeface="Arial"/>
                <a:cs typeface="Arial"/>
              </a:rPr>
              <a:t>Gene</a:t>
            </a:r>
            <a:r>
              <a:rPr dirty="0" sz="3800" spc="-105" b="1">
                <a:latin typeface="Arial"/>
                <a:cs typeface="Arial"/>
              </a:rPr>
              <a:t> </a:t>
            </a:r>
            <a:r>
              <a:rPr dirty="0" sz="3800" b="1">
                <a:latin typeface="Arial"/>
                <a:cs typeface="Arial"/>
              </a:rPr>
              <a:t>Mapping</a:t>
            </a:r>
            <a:endParaRPr sz="3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749" y="1526413"/>
            <a:ext cx="7920990" cy="3448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ts val="2735"/>
              </a:lnSpc>
              <a:buChar char="•"/>
              <a:tabLst>
                <a:tab pos="355600" algn="l"/>
                <a:tab pos="356235" algn="l"/>
                <a:tab pos="1443355" algn="l"/>
                <a:tab pos="2176780" algn="l"/>
                <a:tab pos="4283710" algn="l"/>
                <a:tab pos="6051550" algn="l"/>
                <a:tab pos="6783070" algn="l"/>
                <a:tab pos="7566659" algn="l"/>
              </a:tabLst>
            </a:pPr>
            <a:r>
              <a:rPr dirty="0" sz="2400">
                <a:latin typeface="Arial"/>
                <a:cs typeface="Arial"/>
              </a:rPr>
              <a:t>Gen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 spc="10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0742B1"/>
                </a:solidFill>
                <a:latin typeface="Arial"/>
                <a:cs typeface="Arial"/>
              </a:rPr>
              <a:t>recombination</a:t>
            </a:r>
            <a:r>
              <a:rPr dirty="0" sz="2400">
                <a:solidFill>
                  <a:srgbClr val="0742B1"/>
                </a:solidFill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0742B1"/>
                </a:solidFill>
                <a:latin typeface="Arial"/>
                <a:cs typeface="Arial"/>
              </a:rPr>
              <a:t>fr</a:t>
            </a:r>
            <a:r>
              <a:rPr dirty="0" sz="2400">
                <a:solidFill>
                  <a:srgbClr val="0742B1"/>
                </a:solidFill>
                <a:latin typeface="Arial"/>
                <a:cs typeface="Arial"/>
              </a:rPr>
              <a:t>e</a:t>
            </a:r>
            <a:r>
              <a:rPr dirty="0" sz="2400" spc="-10">
                <a:solidFill>
                  <a:srgbClr val="0742B1"/>
                </a:solidFill>
                <a:latin typeface="Arial"/>
                <a:cs typeface="Arial"/>
              </a:rPr>
              <a:t>q</a:t>
            </a:r>
            <a:r>
              <a:rPr dirty="0" sz="2400">
                <a:solidFill>
                  <a:srgbClr val="0742B1"/>
                </a:solidFill>
                <a:latin typeface="Arial"/>
                <a:cs typeface="Arial"/>
              </a:rPr>
              <a:t>u</a:t>
            </a:r>
            <a:r>
              <a:rPr dirty="0" sz="2400" spc="-10">
                <a:solidFill>
                  <a:srgbClr val="0742B1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0742B1"/>
                </a:solidFill>
                <a:latin typeface="Arial"/>
                <a:cs typeface="Arial"/>
              </a:rPr>
              <a:t>nc</a:t>
            </a:r>
            <a:r>
              <a:rPr dirty="0" sz="2400" spc="10">
                <a:solidFill>
                  <a:srgbClr val="0742B1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0742B1"/>
                </a:solidFill>
                <a:latin typeface="Arial"/>
                <a:cs typeface="Arial"/>
              </a:rPr>
              <a:t>es</a:t>
            </a:r>
            <a:r>
              <a:rPr dirty="0" sz="2400">
                <a:solidFill>
                  <a:srgbClr val="0742B1"/>
                </a:solidFill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less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than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5">
                <a:latin typeface="Arial"/>
                <a:cs typeface="Arial"/>
              </a:rPr>
              <a:t>50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dirty="0" sz="2400" spc="-5">
                <a:latin typeface="Arial"/>
                <a:cs typeface="Arial"/>
              </a:rPr>
              <a:t>percent are on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same chromosome </a:t>
            </a:r>
            <a:r>
              <a:rPr dirty="0" sz="2400">
                <a:latin typeface="Arial"/>
                <a:cs typeface="Arial"/>
              </a:rPr>
              <a:t>=</a:t>
            </a:r>
            <a:r>
              <a:rPr dirty="0" sz="2400" spc="65"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742B1"/>
                </a:solidFill>
                <a:latin typeface="Arial"/>
                <a:cs typeface="Arial"/>
              </a:rPr>
              <a:t>linked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solidFill>
                  <a:srgbClr val="0742B1"/>
                </a:solidFill>
                <a:latin typeface="Arial"/>
                <a:cs typeface="Arial"/>
              </a:rPr>
              <a:t>Linkage group </a:t>
            </a:r>
            <a:r>
              <a:rPr dirty="0" sz="2400">
                <a:latin typeface="Arial"/>
                <a:cs typeface="Arial"/>
              </a:rPr>
              <a:t>= </a:t>
            </a:r>
            <a:r>
              <a:rPr dirty="0" sz="2400" spc="-5">
                <a:latin typeface="Arial"/>
                <a:cs typeface="Arial"/>
              </a:rPr>
              <a:t>all known genes on a</a:t>
            </a:r>
            <a:r>
              <a:rPr dirty="0" sz="2400" spc="1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chromosome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90000"/>
              </a:lnSpc>
              <a:spcBef>
                <a:spcPts val="1560"/>
              </a:spcBef>
              <a:buChar char="•"/>
              <a:tabLst>
                <a:tab pos="356235" algn="l"/>
              </a:tabLst>
            </a:pPr>
            <a:r>
              <a:rPr dirty="0" sz="2400">
                <a:latin typeface="Arial"/>
                <a:cs typeface="Arial"/>
              </a:rPr>
              <a:t>Two </a:t>
            </a:r>
            <a:r>
              <a:rPr dirty="0" sz="2400" spc="-5">
                <a:latin typeface="Arial"/>
                <a:cs typeface="Arial"/>
              </a:rPr>
              <a:t>genes </a:t>
            </a:r>
            <a:r>
              <a:rPr dirty="0" sz="2400">
                <a:latin typeface="Arial"/>
                <a:cs typeface="Arial"/>
              </a:rPr>
              <a:t>that </a:t>
            </a:r>
            <a:r>
              <a:rPr dirty="0" sz="2400" spc="-5">
                <a:latin typeface="Arial"/>
                <a:cs typeface="Arial"/>
              </a:rPr>
              <a:t>undergo independent </a:t>
            </a:r>
            <a:r>
              <a:rPr dirty="0" sz="2400">
                <a:latin typeface="Arial"/>
                <a:cs typeface="Arial"/>
              </a:rPr>
              <a:t>assortment </a:t>
            </a:r>
            <a:r>
              <a:rPr dirty="0" sz="2400" spc="-5">
                <a:latin typeface="Arial"/>
                <a:cs typeface="Arial"/>
              </a:rPr>
              <a:t>have  </a:t>
            </a:r>
            <a:r>
              <a:rPr dirty="0" sz="2400">
                <a:latin typeface="Arial"/>
                <a:cs typeface="Arial"/>
              </a:rPr>
              <a:t>recombination </a:t>
            </a:r>
            <a:r>
              <a:rPr dirty="0" sz="2400" spc="-5">
                <a:latin typeface="Arial"/>
                <a:cs typeface="Arial"/>
              </a:rPr>
              <a:t>frequency of 50 percent and are located  on </a:t>
            </a:r>
            <a:r>
              <a:rPr dirty="0" sz="2400">
                <a:latin typeface="Arial"/>
                <a:cs typeface="Arial"/>
              </a:rPr>
              <a:t>nonhomologous </a:t>
            </a:r>
            <a:r>
              <a:rPr dirty="0" sz="2400" spc="-5">
                <a:latin typeface="Arial"/>
                <a:cs typeface="Arial"/>
              </a:rPr>
              <a:t>chromosomes or </a:t>
            </a:r>
            <a:r>
              <a:rPr dirty="0" sz="2400">
                <a:latin typeface="Arial"/>
                <a:cs typeface="Arial"/>
              </a:rPr>
              <a:t>far </a:t>
            </a:r>
            <a:r>
              <a:rPr dirty="0" sz="2400" spc="-5">
                <a:latin typeface="Arial"/>
                <a:cs typeface="Arial"/>
              </a:rPr>
              <a:t>apart on </a:t>
            </a:r>
            <a:r>
              <a:rPr dirty="0" sz="2400">
                <a:latin typeface="Arial"/>
                <a:cs typeface="Arial"/>
              </a:rPr>
              <a:t>the  </a:t>
            </a:r>
            <a:r>
              <a:rPr dirty="0" sz="2400" spc="-5">
                <a:latin typeface="Arial"/>
                <a:cs typeface="Arial"/>
              </a:rPr>
              <a:t>same chromosome </a:t>
            </a:r>
            <a:r>
              <a:rPr dirty="0" sz="2400">
                <a:latin typeface="Arial"/>
                <a:cs typeface="Arial"/>
              </a:rPr>
              <a:t>= </a:t>
            </a:r>
            <a:r>
              <a:rPr dirty="0" sz="2400" spc="-5">
                <a:solidFill>
                  <a:srgbClr val="0742B1"/>
                </a:solidFill>
                <a:latin typeface="Arial"/>
                <a:cs typeface="Arial"/>
              </a:rPr>
              <a:t>unlinked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7075" y="380936"/>
            <a:ext cx="7689850" cy="6094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054098"/>
            <a:ext cx="8532876" cy="2748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9794" y="1638934"/>
            <a:ext cx="121666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latin typeface="Arial"/>
                <a:cs typeface="Arial"/>
              </a:rPr>
              <a:t>Single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5595" y="1638934"/>
            <a:ext cx="149987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crosso</a:t>
            </a:r>
            <a:r>
              <a:rPr dirty="0" sz="2400" spc="-10">
                <a:latin typeface="Arial"/>
                <a:cs typeface="Arial"/>
              </a:rPr>
              <a:t>v</a:t>
            </a:r>
            <a:r>
              <a:rPr dirty="0" sz="2400">
                <a:latin typeface="Arial"/>
                <a:cs typeface="Arial"/>
              </a:rPr>
              <a:t>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3075" y="2004695"/>
            <a:ext cx="473075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581785" algn="l"/>
                <a:tab pos="2218055" algn="l"/>
                <a:tab pos="3563620" algn="l"/>
              </a:tabLst>
            </a:pPr>
            <a:r>
              <a:rPr dirty="0" sz="2400" spc="-5">
                <a:latin typeface="Arial"/>
                <a:cs typeface="Arial"/>
              </a:rPr>
              <a:t>deter</a:t>
            </a:r>
            <a:r>
              <a:rPr dirty="0" sz="2400">
                <a:latin typeface="Arial"/>
                <a:cs typeface="Arial"/>
              </a:rPr>
              <a:t>m</a:t>
            </a:r>
            <a:r>
              <a:rPr dirty="0" sz="2400" spc="-5">
                <a:latin typeface="Arial"/>
                <a:cs typeface="Arial"/>
              </a:rPr>
              <a:t>ine</a:t>
            </a:r>
            <a:r>
              <a:rPr dirty="0" sz="2400">
                <a:latin typeface="Arial"/>
                <a:cs typeface="Arial"/>
              </a:rPr>
              <a:t>	the	</a:t>
            </a:r>
            <a:r>
              <a:rPr dirty="0" sz="2400" spc="-5" i="1">
                <a:latin typeface="Arial"/>
                <a:cs typeface="Arial"/>
              </a:rPr>
              <a:t>distance</a:t>
            </a:r>
            <a:r>
              <a:rPr dirty="0" sz="2400" i="1">
                <a:latin typeface="Arial"/>
                <a:cs typeface="Arial"/>
              </a:rPr>
              <a:t>	</a:t>
            </a:r>
            <a:r>
              <a:rPr dirty="0" sz="2400" spc="-5">
                <a:latin typeface="Arial"/>
                <a:cs typeface="Arial"/>
              </a:rPr>
              <a:t>betw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5">
                <a:latin typeface="Arial"/>
                <a:cs typeface="Arial"/>
              </a:rPr>
              <a:t>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4733" y="1638934"/>
            <a:ext cx="2566035" cy="741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tabLst>
                <a:tab pos="755650" algn="l"/>
                <a:tab pos="1359535" algn="l"/>
                <a:tab pos="2284730" algn="l"/>
              </a:tabLst>
            </a:pPr>
            <a:r>
              <a:rPr dirty="0" sz="2400">
                <a:latin typeface="Arial"/>
                <a:cs typeface="Arial"/>
              </a:rPr>
              <a:t>can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5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us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two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13075" y="2370454"/>
            <a:ext cx="5416550" cy="1838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linked </a:t>
            </a:r>
            <a:r>
              <a:rPr dirty="0" sz="2400">
                <a:latin typeface="Arial"/>
                <a:cs typeface="Arial"/>
              </a:rPr>
              <a:t>genes, </a:t>
            </a:r>
            <a:r>
              <a:rPr dirty="0" sz="2400" spc="-5">
                <a:latin typeface="Arial"/>
                <a:cs typeface="Arial"/>
              </a:rPr>
              <a:t>but </a:t>
            </a:r>
            <a:r>
              <a:rPr dirty="0" sz="2400" spc="-5" b="1">
                <a:latin typeface="Arial"/>
                <a:cs typeface="Arial"/>
              </a:rPr>
              <a:t>double crossovers  </a:t>
            </a:r>
            <a:r>
              <a:rPr dirty="0" sz="2400" spc="-5">
                <a:latin typeface="Arial"/>
                <a:cs typeface="Arial"/>
              </a:rPr>
              <a:t>(</a:t>
            </a:r>
            <a:r>
              <a:rPr dirty="0" sz="2400" spc="-5" b="1">
                <a:latin typeface="Arial"/>
                <a:cs typeface="Arial"/>
              </a:rPr>
              <a:t>DCOs</a:t>
            </a:r>
            <a:r>
              <a:rPr dirty="0" sz="2400" spc="-5">
                <a:latin typeface="Arial"/>
                <a:cs typeface="Arial"/>
              </a:rPr>
              <a:t>) </a:t>
            </a:r>
            <a:r>
              <a:rPr dirty="0" sz="2400">
                <a:latin typeface="Arial"/>
                <a:cs typeface="Arial"/>
              </a:rPr>
              <a:t>can </a:t>
            </a:r>
            <a:r>
              <a:rPr dirty="0" sz="2400" spc="-5">
                <a:latin typeface="Arial"/>
                <a:cs typeface="Arial"/>
              </a:rPr>
              <a:t>be used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determine </a:t>
            </a:r>
            <a:r>
              <a:rPr dirty="0" sz="2400">
                <a:latin typeface="Arial"/>
                <a:cs typeface="Arial"/>
              </a:rPr>
              <a:t>the  </a:t>
            </a:r>
            <a:r>
              <a:rPr dirty="0" sz="2400" spc="-5" i="1" u="heavy">
                <a:latin typeface="Arial"/>
                <a:cs typeface="Arial"/>
              </a:rPr>
              <a:t>order </a:t>
            </a:r>
            <a:r>
              <a:rPr dirty="0" sz="2400" spc="-5">
                <a:latin typeface="Arial"/>
                <a:cs typeface="Arial"/>
              </a:rPr>
              <a:t>of three genes on </a:t>
            </a:r>
            <a:r>
              <a:rPr dirty="0" sz="2400">
                <a:latin typeface="Arial"/>
                <a:cs typeface="Arial"/>
              </a:rPr>
              <a:t>the  </a:t>
            </a:r>
            <a:r>
              <a:rPr dirty="0" sz="2400" spc="-5">
                <a:latin typeface="Arial"/>
                <a:cs typeface="Arial"/>
              </a:rPr>
              <a:t>chromosome and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 i="1" u="heavy">
                <a:latin typeface="Arial"/>
                <a:cs typeface="Arial"/>
              </a:rPr>
              <a:t>distance </a:t>
            </a:r>
            <a:r>
              <a:rPr dirty="0" sz="2400">
                <a:latin typeface="Arial"/>
                <a:cs typeface="Arial"/>
              </a:rPr>
              <a:t>between  </a:t>
            </a:r>
            <a:r>
              <a:rPr dirty="0" sz="2400" spc="-5">
                <a:latin typeface="Arial"/>
                <a:cs typeface="Arial"/>
              </a:rPr>
              <a:t>the linked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genes.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71753"/>
            <a:ext cx="8073390" cy="2277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400" spc="-5" b="1">
                <a:latin typeface="Arial"/>
                <a:cs typeface="Arial"/>
              </a:rPr>
              <a:t>To study double exchanges, </a:t>
            </a:r>
            <a:r>
              <a:rPr dirty="0" sz="2400" b="1" i="1">
                <a:latin typeface="Arial"/>
                <a:cs typeface="Arial"/>
              </a:rPr>
              <a:t>three </a:t>
            </a:r>
            <a:r>
              <a:rPr dirty="0" sz="2400" spc="-5" b="1" i="1">
                <a:latin typeface="Arial"/>
                <a:cs typeface="Arial"/>
              </a:rPr>
              <a:t>pairs </a:t>
            </a:r>
            <a:r>
              <a:rPr dirty="0" sz="2400" spc="-5" b="1">
                <a:latin typeface="Arial"/>
                <a:cs typeface="Arial"/>
              </a:rPr>
              <a:t>of genes  must be investigated, each heterozygous for </a:t>
            </a:r>
            <a:r>
              <a:rPr dirty="0" sz="2400" spc="-10" b="1">
                <a:latin typeface="Arial"/>
                <a:cs typeface="Arial"/>
              </a:rPr>
              <a:t>two  </a:t>
            </a:r>
            <a:r>
              <a:rPr dirty="0" sz="2400" b="1">
                <a:latin typeface="Arial"/>
                <a:cs typeface="Arial"/>
              </a:rPr>
              <a:t>alleles.</a:t>
            </a:r>
            <a:endParaRPr sz="2400">
              <a:latin typeface="Arial"/>
              <a:cs typeface="Arial"/>
            </a:endParaRPr>
          </a:p>
          <a:p>
            <a:pPr algn="just" marL="355600" marR="635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spc="-5" b="1">
                <a:latin typeface="Arial"/>
                <a:cs typeface="Arial"/>
              </a:rPr>
              <a:t>The expected </a:t>
            </a:r>
            <a:r>
              <a:rPr dirty="0" sz="2400" b="1">
                <a:latin typeface="Arial"/>
                <a:cs typeface="Arial"/>
              </a:rPr>
              <a:t>frequency </a:t>
            </a:r>
            <a:r>
              <a:rPr dirty="0" sz="2400" spc="-5" b="1">
                <a:latin typeface="Arial"/>
                <a:cs typeface="Arial"/>
              </a:rPr>
              <a:t>of double-crossover  gametes </a:t>
            </a:r>
            <a:r>
              <a:rPr dirty="0" sz="2400" spc="-10" b="1">
                <a:latin typeface="Arial"/>
                <a:cs typeface="Arial"/>
              </a:rPr>
              <a:t>is </a:t>
            </a:r>
            <a:r>
              <a:rPr dirty="0" sz="2400" spc="-5" b="1">
                <a:latin typeface="Arial"/>
                <a:cs typeface="Arial"/>
              </a:rPr>
              <a:t>much lower </a:t>
            </a:r>
            <a:r>
              <a:rPr dirty="0" sz="2400" b="1">
                <a:latin typeface="Arial"/>
                <a:cs typeface="Arial"/>
              </a:rPr>
              <a:t>than that </a:t>
            </a:r>
            <a:r>
              <a:rPr dirty="0" sz="2400" spc="-5" b="1">
                <a:latin typeface="Arial"/>
                <a:cs typeface="Arial"/>
              </a:rPr>
              <a:t>of either single-  crossover gamete</a:t>
            </a:r>
            <a:r>
              <a:rPr dirty="0" sz="2400" spc="1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class.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3124200"/>
            <a:ext cx="8532876" cy="3028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47953"/>
            <a:ext cx="3822065" cy="3759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400"/>
              <a:t>In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Three-Point</a:t>
            </a:r>
            <a:r>
              <a:rPr dirty="0" sz="24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Mapping</a:t>
            </a:r>
            <a:r>
              <a:rPr dirty="0" sz="2400" spc="-5"/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9754" y="1440941"/>
            <a:ext cx="2103120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65785" algn="l"/>
              </a:tabLst>
            </a:pPr>
            <a:r>
              <a:rPr dirty="0" sz="2000">
                <a:latin typeface="Arial"/>
                <a:cs typeface="Arial"/>
              </a:rPr>
              <a:t>be	</a:t>
            </a:r>
            <a:r>
              <a:rPr dirty="0" sz="2000" spc="-5" i="1">
                <a:latin typeface="Arial"/>
                <a:cs typeface="Arial"/>
              </a:rPr>
              <a:t>heterozygous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492" y="1440941"/>
            <a:ext cx="2222500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77850" algn="l"/>
                <a:tab pos="1103630" algn="l"/>
                <a:tab pos="1517015" algn="l"/>
              </a:tabLst>
            </a:pPr>
            <a:r>
              <a:rPr dirty="0" sz="2000">
                <a:latin typeface="Arial"/>
                <a:cs typeface="Arial"/>
              </a:rPr>
              <a:t>f</a:t>
            </a:r>
            <a:r>
              <a:rPr dirty="0" sz="2000" spc="-20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all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3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g</a:t>
            </a:r>
            <a:r>
              <a:rPr dirty="0" sz="2000" spc="-1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nes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6230" y="1440941"/>
            <a:ext cx="673100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u</a:t>
            </a:r>
            <a:r>
              <a:rPr dirty="0" sz="2000" spc="-10">
                <a:latin typeface="Arial"/>
                <a:cs typeface="Arial"/>
              </a:rPr>
              <a:t>nde</a:t>
            </a:r>
            <a:r>
              <a:rPr dirty="0" sz="2000"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39" y="1440941"/>
            <a:ext cx="1899920" cy="620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  <a:tab pos="1318895" algn="l"/>
              </a:tabLst>
            </a:pPr>
            <a:r>
              <a:rPr dirty="0" sz="2000">
                <a:latin typeface="Arial"/>
                <a:cs typeface="Arial"/>
              </a:rPr>
              <a:t>–	Parent	</a:t>
            </a:r>
            <a:r>
              <a:rPr dirty="0" sz="2000" spc="-5">
                <a:latin typeface="Arial"/>
                <a:cs typeface="Arial"/>
              </a:rPr>
              <a:t>must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consideration.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139" y="2477642"/>
            <a:ext cx="7616190" cy="620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dirty="0" sz="2000">
                <a:latin typeface="Arial"/>
                <a:cs typeface="Arial"/>
              </a:rPr>
              <a:t>–	Cross </a:t>
            </a:r>
            <a:r>
              <a:rPr dirty="0" sz="2000" spc="-5">
                <a:latin typeface="Arial"/>
                <a:cs typeface="Arial"/>
              </a:rPr>
              <a:t>constructed so genotypes </a:t>
            </a:r>
            <a:r>
              <a:rPr dirty="0" sz="2000">
                <a:latin typeface="Arial"/>
                <a:cs typeface="Arial"/>
              </a:rPr>
              <a:t>can </a:t>
            </a:r>
            <a:r>
              <a:rPr dirty="0" sz="2000" spc="-10">
                <a:latin typeface="Arial"/>
                <a:cs typeface="Arial"/>
              </a:rPr>
              <a:t>be </a:t>
            </a:r>
            <a:r>
              <a:rPr dirty="0" sz="2000" spc="-5">
                <a:latin typeface="Arial"/>
                <a:cs typeface="Arial"/>
              </a:rPr>
              <a:t>determined </a:t>
            </a:r>
            <a:r>
              <a:rPr dirty="0" sz="2000">
                <a:latin typeface="Arial"/>
                <a:cs typeface="Arial"/>
              </a:rPr>
              <a:t>by </a:t>
            </a:r>
            <a:r>
              <a:rPr dirty="0" sz="2000" spc="47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offspring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2000" i="1">
                <a:latin typeface="Arial"/>
                <a:cs typeface="Arial"/>
              </a:rPr>
              <a:t>phenotypes</a:t>
            </a:r>
            <a:r>
              <a:rPr dirty="0" sz="200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139" y="3514217"/>
            <a:ext cx="2070735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  <a:tab pos="1083945" algn="l"/>
              </a:tabLst>
            </a:pPr>
            <a:r>
              <a:rPr dirty="0" sz="2000">
                <a:latin typeface="Arial"/>
                <a:cs typeface="Arial"/>
              </a:rPr>
              <a:t>–	Many	</a:t>
            </a:r>
            <a:r>
              <a:rPr dirty="0" sz="2000" spc="-5">
                <a:latin typeface="Arial"/>
                <a:cs typeface="Arial"/>
              </a:rPr>
              <a:t>offspring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2051" y="3514217"/>
            <a:ext cx="1085215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Arial"/>
                <a:cs typeface="Arial"/>
              </a:rPr>
              <a:t>produced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22775" y="3514217"/>
            <a:ext cx="2829560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7350" algn="l"/>
                <a:tab pos="904240" algn="l"/>
                <a:tab pos="1207135" algn="l"/>
              </a:tabLst>
            </a:pPr>
            <a:r>
              <a:rPr dirty="0" sz="2000" spc="-5">
                <a:latin typeface="Arial"/>
                <a:cs typeface="Arial"/>
              </a:rPr>
              <a:t>to	</a:t>
            </a:r>
            <a:r>
              <a:rPr dirty="0" sz="2000">
                <a:latin typeface="Arial"/>
                <a:cs typeface="Arial"/>
              </a:rPr>
              <a:t>get	a	</a:t>
            </a:r>
            <a:r>
              <a:rPr dirty="0" sz="2000" spc="-5" i="1">
                <a:latin typeface="Arial"/>
                <a:cs typeface="Arial"/>
              </a:rPr>
              <a:t>representative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89114" y="3514217"/>
            <a:ext cx="1221105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95044" algn="l"/>
              </a:tabLst>
            </a:pP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 spc="-15">
                <a:latin typeface="Arial"/>
                <a:cs typeface="Arial"/>
              </a:rPr>
              <a:t>m</a:t>
            </a:r>
            <a:r>
              <a:rPr dirty="0" sz="2000">
                <a:latin typeface="Arial"/>
                <a:cs typeface="Arial"/>
              </a:rPr>
              <a:t>ple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3819017"/>
            <a:ext cx="7689215" cy="1119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56285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crossover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events.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155"/>
              </a:spcBef>
              <a:buChar char="•"/>
              <a:tabLst>
                <a:tab pos="354965" algn="l"/>
                <a:tab pos="355600" algn="l"/>
                <a:tab pos="5932170" algn="l"/>
              </a:tabLst>
            </a:pPr>
            <a:r>
              <a:rPr dirty="0" sz="2400">
                <a:latin typeface="Arial"/>
                <a:cs typeface="Arial"/>
              </a:rPr>
              <a:t>A </a:t>
            </a:r>
            <a:r>
              <a:rPr dirty="0" sz="2400" spc="-5">
                <a:latin typeface="Arial"/>
                <a:cs typeface="Arial"/>
              </a:rPr>
              <a:t>three-point mapping </a:t>
            </a:r>
            <a:r>
              <a:rPr dirty="0" sz="2400">
                <a:latin typeface="Arial"/>
                <a:cs typeface="Arial"/>
              </a:rPr>
              <a:t>cross </a:t>
            </a:r>
            <a:r>
              <a:rPr dirty="0" sz="2400" spc="-5">
                <a:latin typeface="Arial"/>
                <a:cs typeface="Arial"/>
              </a:rPr>
              <a:t>is</a:t>
            </a:r>
            <a:r>
              <a:rPr dirty="0" sz="2400" spc="9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shown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in	(</a:t>
            </a:r>
            <a:r>
              <a:rPr dirty="0" sz="2400" spc="-5" i="1">
                <a:latin typeface="Arial"/>
                <a:cs typeface="Arial"/>
              </a:rPr>
              <a:t>Drosophila</a:t>
            </a:r>
            <a:r>
              <a:rPr dirty="0" sz="2400" spc="-5"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6600" y="338200"/>
            <a:ext cx="5129149" cy="6180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9271" y="1638934"/>
            <a:ext cx="204025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latin typeface="Arial"/>
                <a:cs typeface="Arial"/>
              </a:rPr>
              <a:t>noncrossover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9794" y="1638934"/>
            <a:ext cx="1601470" cy="741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tabLst>
                <a:tab pos="1352550" algn="l"/>
              </a:tabLst>
            </a:pPr>
            <a:r>
              <a:rPr dirty="0" sz="2400" spc="-5">
                <a:latin typeface="Arial"/>
                <a:cs typeface="Arial"/>
              </a:rPr>
              <a:t>occur</a:t>
            </a:r>
            <a:r>
              <a:rPr dirty="0" sz="2400" spc="-5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7451" y="2004695"/>
            <a:ext cx="180213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87705" algn="l"/>
              </a:tabLst>
            </a:pPr>
            <a:r>
              <a:rPr dirty="0" sz="2400" spc="-5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	greatest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7716" y="1638934"/>
            <a:ext cx="2311400" cy="741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89915" algn="l"/>
              </a:tabLst>
            </a:pPr>
            <a:r>
              <a:rPr dirty="0" sz="2400" spc="-5" b="1">
                <a:latin typeface="Arial"/>
                <a:cs typeface="Arial"/>
              </a:rPr>
              <a:t>F</a:t>
            </a:r>
            <a:r>
              <a:rPr dirty="0" baseline="-20833" sz="2400" spc="-7" b="1">
                <a:latin typeface="Arial"/>
                <a:cs typeface="Arial"/>
              </a:rPr>
              <a:t>2</a:t>
            </a:r>
            <a:r>
              <a:rPr dirty="0" baseline="-20833" sz="2400" b="1">
                <a:latin typeface="Arial"/>
                <a:cs typeface="Arial"/>
              </a:rPr>
              <a:t>	</a:t>
            </a:r>
            <a:r>
              <a:rPr dirty="0" sz="2400" b="1">
                <a:latin typeface="Arial"/>
                <a:cs typeface="Arial"/>
              </a:rPr>
              <a:t>p</a:t>
            </a:r>
            <a:r>
              <a:rPr dirty="0" sz="2400" spc="-10" b="1">
                <a:latin typeface="Arial"/>
                <a:cs typeface="Arial"/>
              </a:rPr>
              <a:t>h</a:t>
            </a:r>
            <a:r>
              <a:rPr dirty="0" sz="2400" b="1">
                <a:latin typeface="Arial"/>
                <a:cs typeface="Arial"/>
              </a:rPr>
              <a:t>e</a:t>
            </a:r>
            <a:r>
              <a:rPr dirty="0" sz="2400" spc="-10" b="1">
                <a:latin typeface="Arial"/>
                <a:cs typeface="Arial"/>
              </a:rPr>
              <a:t>n</a:t>
            </a:r>
            <a:r>
              <a:rPr dirty="0" sz="2400" b="1">
                <a:latin typeface="Arial"/>
                <a:cs typeface="Arial"/>
              </a:rPr>
              <a:t>o</a:t>
            </a:r>
            <a:r>
              <a:rPr dirty="0" sz="2400" spc="5" b="1">
                <a:latin typeface="Arial"/>
                <a:cs typeface="Arial"/>
              </a:rPr>
              <a:t>t</a:t>
            </a:r>
            <a:r>
              <a:rPr dirty="0" sz="2400" spc="-30" b="1">
                <a:latin typeface="Arial"/>
                <a:cs typeface="Arial"/>
              </a:rPr>
              <a:t>y</a:t>
            </a:r>
            <a:r>
              <a:rPr dirty="0" sz="2400" b="1">
                <a:latin typeface="Arial"/>
                <a:cs typeface="Arial"/>
              </a:rPr>
              <a:t>pes</a:t>
            </a:r>
            <a:endParaRPr sz="2400">
              <a:latin typeface="Arial"/>
              <a:cs typeface="Arial"/>
            </a:endParaRPr>
          </a:p>
          <a:p>
            <a:pPr marL="419100">
              <a:lnSpc>
                <a:spcPct val="100000"/>
              </a:lnSpc>
              <a:tabLst>
                <a:tab pos="2044064" algn="l"/>
              </a:tabLst>
            </a:pPr>
            <a:r>
              <a:rPr dirty="0" sz="2400" spc="-5">
                <a:latin typeface="Arial"/>
                <a:cs typeface="Arial"/>
              </a:rPr>
              <a:t>proport</a:t>
            </a:r>
            <a:r>
              <a:rPr dirty="0" sz="2400" spc="5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on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5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9794" y="2370454"/>
            <a:ext cx="5757545" cy="1619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offspring.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  <a:tab pos="1179830" algn="l"/>
                <a:tab pos="4034790" algn="l"/>
              </a:tabLst>
            </a:pPr>
            <a:r>
              <a:rPr dirty="0" sz="2400" spc="-5">
                <a:latin typeface="Arial"/>
                <a:cs typeface="Arial"/>
              </a:rPr>
              <a:t>The	</a:t>
            </a:r>
            <a:r>
              <a:rPr dirty="0" sz="2400" spc="-5" b="1">
                <a:latin typeface="Arial"/>
                <a:cs typeface="Arial"/>
              </a:rPr>
              <a:t>double-crossover	phenotypes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occur in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smallest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proportion.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9794" y="1638934"/>
            <a:ext cx="261429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  <a:tab pos="2176780" algn="l"/>
              </a:tabLst>
            </a:pPr>
            <a:r>
              <a:rPr dirty="0" sz="2400">
                <a:latin typeface="Arial"/>
                <a:cs typeface="Arial"/>
              </a:rPr>
              <a:t>B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cause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93689" y="1638934"/>
            <a:ext cx="324485" cy="431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F</a:t>
            </a:r>
            <a:r>
              <a:rPr dirty="0" baseline="-20833" sz="2400" spc="-7">
                <a:latin typeface="Arial"/>
                <a:cs typeface="Arial"/>
              </a:rPr>
              <a:t>2</a:t>
            </a:r>
            <a:endParaRPr baseline="-20833"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26377" y="1638934"/>
            <a:ext cx="160210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phenotypes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3075" y="2004695"/>
            <a:ext cx="5416550" cy="147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complement </a:t>
            </a:r>
            <a:r>
              <a:rPr dirty="0" sz="2400" spc="-5">
                <a:latin typeface="Arial"/>
                <a:cs typeface="Arial"/>
              </a:rPr>
              <a:t>each other (i.e., one is wild  </a:t>
            </a:r>
            <a:r>
              <a:rPr dirty="0" sz="2400">
                <a:latin typeface="Arial"/>
                <a:cs typeface="Arial"/>
              </a:rPr>
              <a:t>type </a:t>
            </a:r>
            <a:r>
              <a:rPr dirty="0" sz="2400" spc="-5">
                <a:latin typeface="Arial"/>
                <a:cs typeface="Arial"/>
              </a:rPr>
              <a:t>and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other is </a:t>
            </a:r>
            <a:r>
              <a:rPr dirty="0" sz="2400">
                <a:latin typeface="Arial"/>
                <a:cs typeface="Arial"/>
              </a:rPr>
              <a:t>mutant for </a:t>
            </a:r>
            <a:r>
              <a:rPr dirty="0" sz="2400" spc="-5">
                <a:latin typeface="Arial"/>
                <a:cs typeface="Arial"/>
              </a:rPr>
              <a:t>all three  </a:t>
            </a:r>
            <a:r>
              <a:rPr dirty="0" sz="2400">
                <a:latin typeface="Arial"/>
                <a:cs typeface="Arial"/>
              </a:rPr>
              <a:t>genes), they </a:t>
            </a:r>
            <a:r>
              <a:rPr dirty="0" sz="2400" spc="-5">
                <a:latin typeface="Arial"/>
                <a:cs typeface="Arial"/>
              </a:rPr>
              <a:t>are </a:t>
            </a:r>
            <a:r>
              <a:rPr dirty="0" sz="2400">
                <a:latin typeface="Arial"/>
                <a:cs typeface="Arial"/>
              </a:rPr>
              <a:t>called </a:t>
            </a:r>
            <a:r>
              <a:rPr dirty="0" sz="2400" spc="-5" b="1">
                <a:latin typeface="Arial"/>
                <a:cs typeface="Arial"/>
              </a:rPr>
              <a:t>reciprocal  classes </a:t>
            </a:r>
            <a:r>
              <a:rPr dirty="0" sz="2400" spc="-5">
                <a:latin typeface="Arial"/>
                <a:cs typeface="Arial"/>
              </a:rPr>
              <a:t>of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phenotypes.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794" y="1638934"/>
            <a:ext cx="5759450" cy="18389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dirty="0" sz="2400"/>
              <a:t>Distance </a:t>
            </a:r>
            <a:r>
              <a:rPr dirty="0" sz="2400" spc="-5"/>
              <a:t>between </a:t>
            </a:r>
            <a:r>
              <a:rPr dirty="0" sz="2400"/>
              <a:t>two </a:t>
            </a:r>
            <a:r>
              <a:rPr dirty="0" sz="2400" spc="-5"/>
              <a:t>genes in </a:t>
            </a:r>
            <a:r>
              <a:rPr dirty="0" sz="2400"/>
              <a:t>a three-  </a:t>
            </a:r>
            <a:r>
              <a:rPr dirty="0" sz="2400" spc="-5"/>
              <a:t>point </a:t>
            </a:r>
            <a:r>
              <a:rPr dirty="0" sz="2400"/>
              <a:t>cross </a:t>
            </a:r>
            <a:r>
              <a:rPr dirty="0" sz="2400" spc="-5"/>
              <a:t>is equal </a:t>
            </a:r>
            <a:r>
              <a:rPr dirty="0" sz="2400"/>
              <a:t>to the </a:t>
            </a:r>
            <a:r>
              <a:rPr dirty="0" sz="2400" spc="-5"/>
              <a:t>percentage  of all detectable exchanges </a:t>
            </a:r>
            <a:r>
              <a:rPr dirty="0" sz="2400"/>
              <a:t>occurring  </a:t>
            </a:r>
            <a:r>
              <a:rPr dirty="0" sz="2400" spc="-5"/>
              <a:t>between them and </a:t>
            </a:r>
            <a:r>
              <a:rPr dirty="0" sz="2400"/>
              <a:t>includes </a:t>
            </a:r>
            <a:r>
              <a:rPr dirty="0" sz="2400" spc="-5"/>
              <a:t>all single  and double</a:t>
            </a:r>
            <a:r>
              <a:rPr dirty="0" sz="2400" spc="-50"/>
              <a:t> </a:t>
            </a:r>
            <a:r>
              <a:rPr dirty="0" sz="2400"/>
              <a:t>crossovers.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768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Evolution &amp;</a:t>
            </a:r>
            <a:r>
              <a:rPr dirty="0" spc="-12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Genes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638934"/>
            <a:ext cx="7435850" cy="731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latin typeface="Arial"/>
                <a:cs typeface="Arial"/>
              </a:rPr>
              <a:t>The function of many </a:t>
            </a:r>
            <a:r>
              <a:rPr dirty="0" sz="2400" b="1">
                <a:latin typeface="Arial"/>
                <a:cs typeface="Arial"/>
              </a:rPr>
              <a:t>genes is </a:t>
            </a:r>
            <a:r>
              <a:rPr dirty="0" sz="2400" spc="-5" b="1">
                <a:latin typeface="Arial"/>
                <a:cs typeface="Arial"/>
              </a:rPr>
              <a:t>conserved</a:t>
            </a:r>
            <a:r>
              <a:rPr dirty="0" sz="2400" spc="5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across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dirty="0" sz="2400" b="1">
                <a:latin typeface="Arial"/>
                <a:cs typeface="Arial"/>
              </a:rPr>
              <a:t>immense </a:t>
            </a:r>
            <a:r>
              <a:rPr dirty="0" sz="2400" spc="-5" b="1">
                <a:latin typeface="Arial"/>
                <a:cs typeface="Arial"/>
              </a:rPr>
              <a:t>evolutionary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distances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6098" y="2989453"/>
            <a:ext cx="169926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51815" algn="l"/>
                <a:tab pos="975360" algn="l"/>
              </a:tabLst>
            </a:pPr>
            <a:r>
              <a:rPr dirty="0" sz="2400" spc="-20" b="1">
                <a:latin typeface="Arial"/>
                <a:cs typeface="Arial"/>
              </a:rPr>
              <a:t>o</a:t>
            </a:r>
            <a:r>
              <a:rPr dirty="0" sz="2400" b="1">
                <a:latin typeface="Arial"/>
                <a:cs typeface="Arial"/>
              </a:rPr>
              <a:t>f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b="1">
                <a:latin typeface="Arial"/>
                <a:cs typeface="Arial"/>
              </a:rPr>
              <a:t>a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-5" b="1">
                <a:latin typeface="Arial"/>
                <a:cs typeface="Arial"/>
              </a:rPr>
              <a:t>gene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11165" y="2989453"/>
            <a:ext cx="1704339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21334" algn="l"/>
              </a:tabLst>
            </a:pPr>
            <a:r>
              <a:rPr dirty="0" sz="2400" b="1">
                <a:latin typeface="Arial"/>
                <a:cs typeface="Arial"/>
              </a:rPr>
              <a:t>is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b="1">
                <a:latin typeface="Arial"/>
                <a:cs typeface="Arial"/>
              </a:rPr>
              <a:t>affected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2454" y="2989453"/>
            <a:ext cx="98996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19125" algn="l"/>
              </a:tabLst>
            </a:pPr>
            <a:r>
              <a:rPr dirty="0" sz="2400" spc="-5" b="1">
                <a:latin typeface="Arial"/>
                <a:cs typeface="Arial"/>
              </a:rPr>
              <a:t>b</a:t>
            </a:r>
            <a:r>
              <a:rPr dirty="0" sz="2400" b="1">
                <a:latin typeface="Arial"/>
                <a:cs typeface="Arial"/>
              </a:rPr>
              <a:t>y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b="1">
                <a:latin typeface="Arial"/>
                <a:cs typeface="Arial"/>
              </a:rPr>
              <a:t>its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444" y="2989453"/>
            <a:ext cx="2365375" cy="741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150620" algn="l"/>
              </a:tabLst>
            </a:pPr>
            <a:r>
              <a:rPr dirty="0" sz="2400" spc="-5" b="1">
                <a:latin typeface="Arial"/>
                <a:cs typeface="Arial"/>
              </a:rPr>
              <a:t>The	function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dirty="0" sz="2400" spc="-5" b="1">
                <a:latin typeface="Arial"/>
                <a:cs typeface="Arial"/>
              </a:rPr>
              <a:t>environment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8639" y="4341621"/>
            <a:ext cx="122745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latin typeface="Arial"/>
                <a:cs typeface="Arial"/>
              </a:rPr>
              <a:t>function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03645" y="4341621"/>
            <a:ext cx="212661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94995" algn="l"/>
                <a:tab pos="1413510" algn="l"/>
                <a:tab pos="1943735" algn="l"/>
              </a:tabLst>
            </a:pPr>
            <a:r>
              <a:rPr dirty="0" sz="2400" spc="-5" b="1">
                <a:latin typeface="Arial"/>
                <a:cs typeface="Arial"/>
              </a:rPr>
              <a:t>a</a:t>
            </a:r>
            <a:r>
              <a:rPr dirty="0" sz="2400" b="1">
                <a:latin typeface="Arial"/>
                <a:cs typeface="Arial"/>
              </a:rPr>
              <a:t>s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b="1">
                <a:latin typeface="Arial"/>
                <a:cs typeface="Arial"/>
              </a:rPr>
              <a:t>p</a:t>
            </a:r>
            <a:r>
              <a:rPr dirty="0" sz="2400" spc="-20" b="1">
                <a:latin typeface="Arial"/>
                <a:cs typeface="Arial"/>
              </a:rPr>
              <a:t>a</a:t>
            </a:r>
            <a:r>
              <a:rPr dirty="0" sz="2400" b="1">
                <a:latin typeface="Arial"/>
                <a:cs typeface="Arial"/>
              </a:rPr>
              <a:t>rt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-5" b="1">
                <a:latin typeface="Arial"/>
                <a:cs typeface="Arial"/>
              </a:rPr>
              <a:t>o</a:t>
            </a:r>
            <a:r>
              <a:rPr dirty="0" sz="2400" b="1">
                <a:latin typeface="Arial"/>
                <a:cs typeface="Arial"/>
              </a:rPr>
              <a:t>f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b="1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3444" y="4341621"/>
            <a:ext cx="3647440" cy="741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42265" algn="l"/>
                <a:tab pos="355600" algn="l"/>
                <a:tab pos="1363345" algn="l"/>
                <a:tab pos="2319655" algn="l"/>
              </a:tabLst>
            </a:pPr>
            <a:r>
              <a:rPr dirty="0" sz="2400" b="1">
                <a:latin typeface="Arial"/>
                <a:cs typeface="Arial"/>
              </a:rPr>
              <a:t>Many	gene	</a:t>
            </a:r>
            <a:r>
              <a:rPr dirty="0" sz="2400" spc="-5" b="1">
                <a:latin typeface="Arial"/>
                <a:cs typeface="Arial"/>
              </a:rPr>
              <a:t>products</a:t>
            </a:r>
            <a:endParaRPr sz="2400">
              <a:latin typeface="Arial"/>
              <a:cs typeface="Arial"/>
            </a:endParaRPr>
          </a:p>
          <a:p>
            <a:pPr algn="ctr" marR="27305">
              <a:lnSpc>
                <a:spcPct val="100000"/>
              </a:lnSpc>
            </a:pPr>
            <a:r>
              <a:rPr dirty="0" sz="2400" spc="-5" b="1">
                <a:latin typeface="Arial"/>
                <a:cs typeface="Arial"/>
              </a:rPr>
              <a:t>cascade or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pathway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52753"/>
            <a:ext cx="5313045" cy="1254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Determining Gene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Sequence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We </a:t>
            </a:r>
            <a:r>
              <a:rPr dirty="0" sz="2400" spc="-5">
                <a:latin typeface="Arial"/>
                <a:cs typeface="Arial"/>
              </a:rPr>
              <a:t>assumed sequence is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5" i="1">
                <a:latin typeface="Arial"/>
                <a:cs typeface="Arial"/>
              </a:rPr>
              <a:t>y-w-ec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But don’t know </a:t>
            </a:r>
            <a:r>
              <a:rPr dirty="0" sz="2400">
                <a:latin typeface="Arial"/>
                <a:cs typeface="Arial"/>
              </a:rPr>
              <a:t>if that is </a:t>
            </a:r>
            <a:r>
              <a:rPr dirty="0" sz="2400" spc="-5">
                <a:latin typeface="Arial"/>
                <a:cs typeface="Arial"/>
              </a:rPr>
              <a:t>correct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order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2743136"/>
            <a:ext cx="8524875" cy="379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15134"/>
            <a:ext cx="8071484" cy="7416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400"/>
              <a:t>2 </a:t>
            </a:r>
            <a:r>
              <a:rPr dirty="0" sz="2400" spc="-5"/>
              <a:t>methods </a:t>
            </a:r>
            <a:r>
              <a:rPr dirty="0" sz="2400"/>
              <a:t>for determining gene order from a </a:t>
            </a:r>
            <a:r>
              <a:rPr dirty="0" sz="2400" spc="175"/>
              <a:t> </a:t>
            </a:r>
            <a:r>
              <a:rPr dirty="0" sz="2400" spc="-5"/>
              <a:t>three-point</a:t>
            </a:r>
            <a:endParaRPr sz="2400"/>
          </a:p>
          <a:p>
            <a:pPr marL="355600">
              <a:lnSpc>
                <a:spcPct val="100000"/>
              </a:lnSpc>
            </a:pPr>
            <a:r>
              <a:rPr dirty="0" sz="2400"/>
              <a:t>cross.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93139" y="2800730"/>
            <a:ext cx="1427480" cy="681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dirty="0" sz="2000" b="1">
                <a:latin typeface="Arial"/>
                <a:cs typeface="Arial"/>
              </a:rPr>
              <a:t>Method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dirty="0" sz="2000" b="1">
                <a:latin typeface="Arial"/>
                <a:cs typeface="Arial"/>
              </a:rPr>
              <a:t>Method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II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9794" y="1639442"/>
            <a:ext cx="5574030" cy="620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–	There are only 3 possible arrangements of</a:t>
            </a:r>
            <a:r>
              <a:rPr dirty="0" sz="2000" spc="-1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our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3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genes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2362200"/>
            <a:ext cx="8763000" cy="390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028953"/>
            <a:ext cx="1621155" cy="3657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latin typeface="Arial"/>
                <a:cs typeface="Arial"/>
              </a:rPr>
              <a:t>Method</a:t>
            </a:r>
            <a:r>
              <a:rPr dirty="0" sz="2400" spc="-1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456182"/>
            <a:ext cx="7997190" cy="2157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299085" marR="5080" indent="-286385">
              <a:lnSpc>
                <a:spcPct val="100000"/>
              </a:lnSpc>
              <a:buChar char="–"/>
              <a:tabLst>
                <a:tab pos="299720" algn="l"/>
              </a:tabLst>
            </a:pPr>
            <a:r>
              <a:rPr dirty="0" sz="2000" spc="-5">
                <a:latin typeface="Arial"/>
                <a:cs typeface="Arial"/>
              </a:rPr>
              <a:t>(1) Determine arrangement </a:t>
            </a:r>
            <a:r>
              <a:rPr dirty="0" sz="2000">
                <a:latin typeface="Arial"/>
                <a:cs typeface="Arial"/>
              </a:rPr>
              <a:t>of alleles on </a:t>
            </a:r>
            <a:r>
              <a:rPr dirty="0" sz="2000" spc="-5">
                <a:latin typeface="Arial"/>
                <a:cs typeface="Arial"/>
              </a:rPr>
              <a:t>homologs </a:t>
            </a:r>
            <a:r>
              <a:rPr dirty="0" sz="2000">
                <a:latin typeface="Arial"/>
                <a:cs typeface="Arial"/>
              </a:rPr>
              <a:t>of </a:t>
            </a:r>
            <a:r>
              <a:rPr dirty="0" sz="2000" spc="-5">
                <a:latin typeface="Arial"/>
                <a:cs typeface="Arial"/>
              </a:rPr>
              <a:t>heterozygote  </a:t>
            </a:r>
            <a:r>
              <a:rPr dirty="0" sz="2000">
                <a:latin typeface="Arial"/>
                <a:cs typeface="Arial"/>
              </a:rPr>
              <a:t>producing crossover </a:t>
            </a:r>
            <a:r>
              <a:rPr dirty="0" sz="2000" spc="-5">
                <a:latin typeface="Arial"/>
                <a:cs typeface="Arial"/>
              </a:rPr>
              <a:t>gametes </a:t>
            </a:r>
            <a:r>
              <a:rPr dirty="0" sz="2000">
                <a:latin typeface="Arial"/>
                <a:cs typeface="Arial"/>
              </a:rPr>
              <a:t>by </a:t>
            </a:r>
            <a:r>
              <a:rPr dirty="0" sz="2000" spc="-5">
                <a:latin typeface="Arial"/>
                <a:cs typeface="Arial"/>
              </a:rPr>
              <a:t>identifying </a:t>
            </a:r>
            <a:r>
              <a:rPr dirty="0" sz="2000">
                <a:latin typeface="Arial"/>
                <a:cs typeface="Arial"/>
              </a:rPr>
              <a:t>reciprocal noncrossover  phenotypes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–"/>
            </a:pPr>
            <a:endParaRPr sz="2150">
              <a:latin typeface="Times New Roman"/>
              <a:cs typeface="Times New Roman"/>
            </a:endParaRPr>
          </a:p>
          <a:p>
            <a:pPr algn="just" marL="299085" marR="5080" indent="-286385">
              <a:lnSpc>
                <a:spcPct val="100000"/>
              </a:lnSpc>
              <a:buChar char="–"/>
              <a:tabLst>
                <a:tab pos="299720" algn="l"/>
              </a:tabLst>
            </a:pPr>
            <a:r>
              <a:rPr dirty="0" sz="2000" spc="-5">
                <a:latin typeface="Arial"/>
                <a:cs typeface="Arial"/>
              </a:rPr>
              <a:t>(2) test each </a:t>
            </a:r>
            <a:r>
              <a:rPr dirty="0" sz="2000">
                <a:latin typeface="Arial"/>
                <a:cs typeface="Arial"/>
              </a:rPr>
              <a:t>of 3 possible </a:t>
            </a:r>
            <a:r>
              <a:rPr dirty="0" sz="2000" spc="-5">
                <a:latin typeface="Arial"/>
                <a:cs typeface="Arial"/>
              </a:rPr>
              <a:t>orders </a:t>
            </a:r>
            <a:r>
              <a:rPr dirty="0" sz="2000" spc="-10">
                <a:latin typeface="Arial"/>
                <a:cs typeface="Arial"/>
              </a:rPr>
              <a:t>to </a:t>
            </a:r>
            <a:r>
              <a:rPr dirty="0" sz="2000">
                <a:latin typeface="Arial"/>
                <a:cs typeface="Arial"/>
              </a:rPr>
              <a:t>see </a:t>
            </a:r>
            <a:r>
              <a:rPr dirty="0" sz="2000" spc="-5">
                <a:latin typeface="Arial"/>
                <a:cs typeface="Arial"/>
              </a:rPr>
              <a:t>which one </a:t>
            </a:r>
            <a:r>
              <a:rPr dirty="0" sz="2000">
                <a:latin typeface="Arial"/>
                <a:cs typeface="Arial"/>
              </a:rPr>
              <a:t>gives you </a:t>
            </a:r>
            <a:r>
              <a:rPr dirty="0" sz="2000" spc="-5">
                <a:latin typeface="Arial"/>
                <a:cs typeface="Arial"/>
              </a:rPr>
              <a:t>the  </a:t>
            </a:r>
            <a:r>
              <a:rPr dirty="0" sz="2000">
                <a:latin typeface="Arial"/>
                <a:cs typeface="Arial"/>
              </a:rPr>
              <a:t>observed </a:t>
            </a:r>
            <a:r>
              <a:rPr dirty="0" sz="2000" spc="-5">
                <a:latin typeface="Arial"/>
                <a:cs typeface="Arial"/>
              </a:rPr>
              <a:t>double-crossover phenotypes </a:t>
            </a:r>
            <a:r>
              <a:rPr dirty="0" sz="2000">
                <a:latin typeface="Arial"/>
                <a:cs typeface="Arial"/>
              </a:rPr>
              <a:t>– </a:t>
            </a:r>
            <a:r>
              <a:rPr dirty="0" sz="2000" i="1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dirty="0" sz="2000" spc="-5" i="1">
                <a:solidFill>
                  <a:srgbClr val="00AFEF"/>
                </a:solidFill>
                <a:latin typeface="Arial"/>
                <a:cs typeface="Arial"/>
              </a:rPr>
              <a:t>one </a:t>
            </a:r>
            <a:r>
              <a:rPr dirty="0" sz="2000" i="1">
                <a:solidFill>
                  <a:srgbClr val="00AFEF"/>
                </a:solidFill>
                <a:latin typeface="Arial"/>
                <a:cs typeface="Arial"/>
              </a:rPr>
              <a:t>that does </a:t>
            </a:r>
            <a:r>
              <a:rPr dirty="0" sz="2000" spc="-5" i="1">
                <a:solidFill>
                  <a:srgbClr val="00AFEF"/>
                </a:solidFill>
                <a:latin typeface="Arial"/>
                <a:cs typeface="Arial"/>
              </a:rPr>
              <a:t>is the  </a:t>
            </a:r>
            <a:r>
              <a:rPr dirty="0" sz="2000" i="1">
                <a:solidFill>
                  <a:srgbClr val="00AFEF"/>
                </a:solidFill>
                <a:latin typeface="Arial"/>
                <a:cs typeface="Arial"/>
              </a:rPr>
              <a:t>winner!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343153"/>
            <a:ext cx="1706880" cy="3657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latin typeface="Arial"/>
                <a:cs typeface="Arial"/>
              </a:rPr>
              <a:t>Method</a:t>
            </a:r>
            <a:r>
              <a:rPr dirty="0" sz="2400" spc="-1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770382"/>
            <a:ext cx="8074025" cy="2815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299085" marR="5080" indent="-286385">
              <a:lnSpc>
                <a:spcPct val="100000"/>
              </a:lnSpc>
              <a:buChar char="–"/>
              <a:tabLst>
                <a:tab pos="299720" algn="l"/>
              </a:tabLst>
            </a:pPr>
            <a:r>
              <a:rPr dirty="0" sz="2000" spc="-5">
                <a:latin typeface="Arial"/>
                <a:cs typeface="Arial"/>
              </a:rPr>
              <a:t>(1) Determine arrangement </a:t>
            </a:r>
            <a:r>
              <a:rPr dirty="0" sz="2000">
                <a:latin typeface="Arial"/>
                <a:cs typeface="Arial"/>
              </a:rPr>
              <a:t>of alleles on homologs of </a:t>
            </a:r>
            <a:r>
              <a:rPr dirty="0" sz="2000" spc="-5">
                <a:latin typeface="Arial"/>
                <a:cs typeface="Arial"/>
              </a:rPr>
              <a:t>heterozygote  producing </a:t>
            </a:r>
            <a:r>
              <a:rPr dirty="0" sz="2000">
                <a:latin typeface="Arial"/>
                <a:cs typeface="Arial"/>
              </a:rPr>
              <a:t>crossover </a:t>
            </a:r>
            <a:r>
              <a:rPr dirty="0" sz="2000" spc="-5">
                <a:latin typeface="Arial"/>
                <a:cs typeface="Arial"/>
              </a:rPr>
              <a:t>gametes </a:t>
            </a:r>
            <a:r>
              <a:rPr dirty="0" sz="2000">
                <a:latin typeface="Arial"/>
                <a:cs typeface="Arial"/>
              </a:rPr>
              <a:t>by </a:t>
            </a:r>
            <a:r>
              <a:rPr dirty="0" sz="2000" spc="-5">
                <a:latin typeface="Arial"/>
                <a:cs typeface="Arial"/>
              </a:rPr>
              <a:t>identifying </a:t>
            </a:r>
            <a:r>
              <a:rPr dirty="0" sz="2000">
                <a:latin typeface="Arial"/>
                <a:cs typeface="Arial"/>
              </a:rPr>
              <a:t>reciprocal </a:t>
            </a:r>
            <a:r>
              <a:rPr dirty="0" sz="2000" spc="-5">
                <a:latin typeface="Arial"/>
                <a:cs typeface="Arial"/>
              </a:rPr>
              <a:t>noncrossover  </a:t>
            </a:r>
            <a:r>
              <a:rPr dirty="0" sz="2000">
                <a:latin typeface="Arial"/>
                <a:cs typeface="Arial"/>
              </a:rPr>
              <a:t>phenotypes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–"/>
            </a:pPr>
            <a:endParaRPr sz="1650">
              <a:latin typeface="Times New Roman"/>
              <a:cs typeface="Times New Roman"/>
            </a:endParaRPr>
          </a:p>
          <a:p>
            <a:pPr algn="just" marL="299085" marR="5715" indent="-286385">
              <a:lnSpc>
                <a:spcPct val="100000"/>
              </a:lnSpc>
              <a:buChar char="–"/>
              <a:tabLst>
                <a:tab pos="299720" algn="l"/>
              </a:tabLst>
            </a:pPr>
            <a:r>
              <a:rPr dirty="0" sz="2000" spc="-5">
                <a:latin typeface="Arial"/>
                <a:cs typeface="Arial"/>
              </a:rPr>
              <a:t>(2) Look </a:t>
            </a:r>
            <a:r>
              <a:rPr dirty="0" sz="2000">
                <a:latin typeface="Arial"/>
                <a:cs typeface="Arial"/>
              </a:rPr>
              <a:t>at observed </a:t>
            </a:r>
            <a:r>
              <a:rPr dirty="0" sz="2000" spc="-5">
                <a:latin typeface="Arial"/>
                <a:cs typeface="Arial"/>
              </a:rPr>
              <a:t>double-crossover phenotypes and id single  </a:t>
            </a:r>
            <a:r>
              <a:rPr dirty="0" sz="2000">
                <a:latin typeface="Arial"/>
                <a:cs typeface="Arial"/>
              </a:rPr>
              <a:t>allele that has been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switched</a:t>
            </a:r>
            <a:endParaRPr sz="2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698500" algn="l"/>
                <a:tab pos="699135" algn="l"/>
                <a:tab pos="1247140" algn="l"/>
                <a:tab pos="1669414" algn="l"/>
                <a:tab pos="2233295" algn="l"/>
                <a:tab pos="2795905" algn="l"/>
                <a:tab pos="3119120" algn="l"/>
                <a:tab pos="3525520" algn="l"/>
                <a:tab pos="4185920" algn="l"/>
                <a:tab pos="4693285" algn="l"/>
                <a:tab pos="5537835" algn="l"/>
                <a:tab pos="6889750" algn="l"/>
                <a:tab pos="7480934" algn="l"/>
              </a:tabLst>
            </a:pPr>
            <a:r>
              <a:rPr dirty="0" sz="2000">
                <a:latin typeface="Arial"/>
                <a:cs typeface="Arial"/>
              </a:rPr>
              <a:t>Will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be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one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by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it</a:t>
            </a:r>
            <a:r>
              <a:rPr dirty="0" sz="2000" spc="-1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elf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(no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lo</a:t>
            </a:r>
            <a:r>
              <a:rPr dirty="0" sz="2000" spc="-10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g</a:t>
            </a:r>
            <a:r>
              <a:rPr dirty="0" sz="2000" spc="-1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sso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ia</a:t>
            </a:r>
            <a:r>
              <a:rPr dirty="0" sz="2000" spc="-2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ed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with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oth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mutant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alleles)</a:t>
            </a:r>
            <a:endParaRPr sz="2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dirty="0" sz="2000" i="1">
                <a:solidFill>
                  <a:srgbClr val="00AFEF"/>
                </a:solidFill>
                <a:latin typeface="Arial"/>
                <a:cs typeface="Arial"/>
              </a:rPr>
              <a:t>That </a:t>
            </a:r>
            <a:r>
              <a:rPr dirty="0" sz="2000" spc="-5" i="1">
                <a:solidFill>
                  <a:srgbClr val="00AFEF"/>
                </a:solidFill>
                <a:latin typeface="Arial"/>
                <a:cs typeface="Arial"/>
              </a:rPr>
              <a:t>is </a:t>
            </a:r>
            <a:r>
              <a:rPr dirty="0" sz="2000" i="1">
                <a:solidFill>
                  <a:srgbClr val="00AFEF"/>
                </a:solidFill>
                <a:latin typeface="Arial"/>
                <a:cs typeface="Arial"/>
              </a:rPr>
              <a:t>the one </a:t>
            </a:r>
            <a:r>
              <a:rPr dirty="0" sz="2000" spc="-5" i="1">
                <a:solidFill>
                  <a:srgbClr val="00AFEF"/>
                </a:solidFill>
                <a:latin typeface="Arial"/>
                <a:cs typeface="Arial"/>
              </a:rPr>
              <a:t>in </a:t>
            </a:r>
            <a:r>
              <a:rPr dirty="0" sz="2000" i="1">
                <a:solidFill>
                  <a:srgbClr val="00AFEF"/>
                </a:solidFill>
                <a:latin typeface="Arial"/>
                <a:cs typeface="Arial"/>
              </a:rPr>
              <a:t>the</a:t>
            </a:r>
            <a:r>
              <a:rPr dirty="0" sz="2000" spc="-105" i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2000" spc="-5" i="1">
                <a:solidFill>
                  <a:srgbClr val="00AFEF"/>
                </a:solidFill>
                <a:latin typeface="Arial"/>
                <a:cs typeface="Arial"/>
              </a:rPr>
              <a:t>middle!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52753"/>
            <a:ext cx="4192270" cy="3657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b="1">
                <a:latin typeface="Arial"/>
                <a:cs typeface="Arial"/>
              </a:rPr>
              <a:t>Mapping </a:t>
            </a:r>
            <a:r>
              <a:rPr dirty="0" sz="2400" spc="-5" b="1">
                <a:latin typeface="Arial"/>
                <a:cs typeface="Arial"/>
              </a:rPr>
              <a:t>Problem </a:t>
            </a:r>
            <a:r>
              <a:rPr dirty="0" sz="2400" b="1">
                <a:latin typeface="Arial"/>
                <a:cs typeface="Arial"/>
              </a:rPr>
              <a:t>in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Maize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79982"/>
            <a:ext cx="7452359" cy="252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dirty="0" sz="2000">
                <a:latin typeface="Arial"/>
                <a:cs typeface="Arial"/>
              </a:rPr>
              <a:t>–	An example of a three-point cross and mapping of the</a:t>
            </a:r>
            <a:r>
              <a:rPr dirty="0" sz="2000" spc="-2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three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genes involved </a:t>
            </a:r>
            <a:r>
              <a:rPr dirty="0" sz="2000" spc="-5">
                <a:latin typeface="Arial"/>
                <a:cs typeface="Arial"/>
              </a:rPr>
              <a:t>is </a:t>
            </a:r>
            <a:r>
              <a:rPr dirty="0" sz="2000">
                <a:latin typeface="Arial"/>
                <a:cs typeface="Arial"/>
              </a:rPr>
              <a:t>shown in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Figures.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latin typeface="Arial"/>
                <a:cs typeface="Arial"/>
              </a:rPr>
              <a:t>3 </a:t>
            </a:r>
            <a:r>
              <a:rPr dirty="0" sz="2400" b="1">
                <a:latin typeface="Arial"/>
                <a:cs typeface="Arial"/>
              </a:rPr>
              <a:t>Linked</a:t>
            </a:r>
            <a:r>
              <a:rPr dirty="0" sz="2400" spc="-8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Genes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i="1">
                <a:latin typeface="Arial"/>
                <a:cs typeface="Arial"/>
              </a:rPr>
              <a:t>bm </a:t>
            </a:r>
            <a:r>
              <a:rPr dirty="0" sz="2000">
                <a:latin typeface="Arial"/>
                <a:cs typeface="Arial"/>
              </a:rPr>
              <a:t>= brown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midrib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i="1">
                <a:latin typeface="Arial"/>
                <a:cs typeface="Arial"/>
              </a:rPr>
              <a:t>v </a:t>
            </a:r>
            <a:r>
              <a:rPr dirty="0" sz="2000">
                <a:latin typeface="Arial"/>
                <a:cs typeface="Arial"/>
              </a:rPr>
              <a:t>= virescent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seedling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i="1">
                <a:latin typeface="Arial"/>
                <a:cs typeface="Arial"/>
              </a:rPr>
              <a:t>pr </a:t>
            </a:r>
            <a:r>
              <a:rPr dirty="0" sz="2000">
                <a:latin typeface="Arial"/>
                <a:cs typeface="Arial"/>
              </a:rPr>
              <a:t>= purple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aleurone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3826" y="339661"/>
            <a:ext cx="4814824" cy="6177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0462" y="377825"/>
            <a:ext cx="6823075" cy="6102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pc="-5"/>
              <a:t>The expected frequency of multiple exchanges </a:t>
            </a:r>
            <a:r>
              <a:rPr dirty="0"/>
              <a:t>between  </a:t>
            </a:r>
            <a:r>
              <a:rPr dirty="0" spc="-5"/>
              <a:t>two genes can </a:t>
            </a:r>
            <a:r>
              <a:rPr dirty="0"/>
              <a:t>be predicted from the </a:t>
            </a:r>
            <a:r>
              <a:rPr dirty="0" spc="-5"/>
              <a:t>distance between  </a:t>
            </a:r>
            <a:r>
              <a:rPr dirty="0"/>
              <a:t>them.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705734"/>
            <a:ext cx="8071484" cy="1107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The </a:t>
            </a:r>
            <a:r>
              <a:rPr dirty="0" sz="2400" spc="-5" b="1">
                <a:latin typeface="Arial"/>
                <a:cs typeface="Arial"/>
              </a:rPr>
              <a:t>coefficient </a:t>
            </a:r>
            <a:r>
              <a:rPr dirty="0" sz="2400" spc="-10" b="1">
                <a:latin typeface="Arial"/>
                <a:cs typeface="Arial"/>
              </a:rPr>
              <a:t>of </a:t>
            </a:r>
            <a:r>
              <a:rPr dirty="0" sz="2400" spc="-5" b="1">
                <a:latin typeface="Arial"/>
                <a:cs typeface="Arial"/>
              </a:rPr>
              <a:t>coincidence </a:t>
            </a:r>
            <a:r>
              <a:rPr dirty="0" sz="2400" spc="-5">
                <a:latin typeface="Arial"/>
                <a:cs typeface="Arial"/>
              </a:rPr>
              <a:t>(</a:t>
            </a:r>
            <a:r>
              <a:rPr dirty="0" sz="2400" spc="-5" b="1" i="1">
                <a:latin typeface="Arial"/>
                <a:cs typeface="Arial"/>
              </a:rPr>
              <a:t>C</a:t>
            </a:r>
            <a:r>
              <a:rPr dirty="0" sz="2400" spc="-5">
                <a:latin typeface="Arial"/>
                <a:cs typeface="Arial"/>
              </a:rPr>
              <a:t>) is the observed  number of DCOs divided by the expected number of  DCOs.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28953"/>
            <a:ext cx="8072755" cy="2497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400" b="1">
                <a:latin typeface="Arial"/>
                <a:cs typeface="Arial"/>
              </a:rPr>
              <a:t>Interference </a:t>
            </a:r>
            <a:r>
              <a:rPr dirty="0" sz="2400" spc="-5">
                <a:latin typeface="Arial"/>
                <a:cs typeface="Arial"/>
              </a:rPr>
              <a:t>reduces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expected number of multiple  crossovers when a crossover event in one region of the  </a:t>
            </a:r>
            <a:r>
              <a:rPr dirty="0" sz="2400">
                <a:latin typeface="Arial"/>
                <a:cs typeface="Arial"/>
              </a:rPr>
              <a:t>chromosome </a:t>
            </a:r>
            <a:r>
              <a:rPr dirty="0" sz="2400" spc="-5">
                <a:latin typeface="Arial"/>
                <a:cs typeface="Arial"/>
              </a:rPr>
              <a:t>inhibits </a:t>
            </a:r>
            <a:r>
              <a:rPr dirty="0" sz="2400">
                <a:latin typeface="Arial"/>
                <a:cs typeface="Arial"/>
              </a:rPr>
              <a:t>a </a:t>
            </a:r>
            <a:r>
              <a:rPr dirty="0" sz="2400" spc="-5">
                <a:latin typeface="Arial"/>
                <a:cs typeface="Arial"/>
              </a:rPr>
              <a:t>second event</a:t>
            </a:r>
            <a:r>
              <a:rPr dirty="0" sz="2400" spc="5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nearby.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Interference is </a:t>
            </a:r>
            <a:r>
              <a:rPr dirty="0" sz="2400" spc="-5" b="1">
                <a:latin typeface="Arial"/>
                <a:cs typeface="Arial"/>
              </a:rPr>
              <a:t>positive </a:t>
            </a:r>
            <a:r>
              <a:rPr dirty="0" sz="2400" spc="-5">
                <a:latin typeface="Arial"/>
                <a:cs typeface="Arial"/>
              </a:rPr>
              <a:t>if fewer </a:t>
            </a:r>
            <a:r>
              <a:rPr dirty="0" sz="2400">
                <a:latin typeface="Arial"/>
                <a:cs typeface="Arial"/>
              </a:rPr>
              <a:t>double-crossover </a:t>
            </a:r>
            <a:r>
              <a:rPr dirty="0" sz="2400" spc="-5">
                <a:latin typeface="Arial"/>
                <a:cs typeface="Arial"/>
              </a:rPr>
              <a:t>events  than expected </a:t>
            </a:r>
            <a:r>
              <a:rPr dirty="0" sz="2400">
                <a:latin typeface="Arial"/>
                <a:cs typeface="Arial"/>
              </a:rPr>
              <a:t>occur </a:t>
            </a:r>
            <a:r>
              <a:rPr dirty="0" sz="2400" spc="-5">
                <a:latin typeface="Arial"/>
                <a:cs typeface="Arial"/>
              </a:rPr>
              <a:t>and </a:t>
            </a:r>
            <a:r>
              <a:rPr dirty="0" sz="2400" spc="-5" b="1">
                <a:latin typeface="Arial"/>
                <a:cs typeface="Arial"/>
              </a:rPr>
              <a:t>negative </a:t>
            </a:r>
            <a:r>
              <a:rPr dirty="0" sz="2400" spc="-5">
                <a:latin typeface="Arial"/>
                <a:cs typeface="Arial"/>
              </a:rPr>
              <a:t>if more double-  </a:t>
            </a:r>
            <a:r>
              <a:rPr dirty="0" sz="2400">
                <a:latin typeface="Arial"/>
                <a:cs typeface="Arial"/>
              </a:rPr>
              <a:t>crossover </a:t>
            </a:r>
            <a:r>
              <a:rPr dirty="0" sz="2400" spc="-5">
                <a:latin typeface="Arial"/>
                <a:cs typeface="Arial"/>
              </a:rPr>
              <a:t>events than expected </a:t>
            </a:r>
            <a:r>
              <a:rPr dirty="0" sz="2400">
                <a:latin typeface="Arial"/>
                <a:cs typeface="Arial"/>
              </a:rPr>
              <a:t>occur.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5870" y="2241930"/>
            <a:ext cx="6831330" cy="2446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1905">
              <a:lnSpc>
                <a:spcPct val="100000"/>
              </a:lnSpc>
            </a:pPr>
            <a:r>
              <a:rPr dirty="0" sz="4000" spc="-5" b="1">
                <a:latin typeface="Arial"/>
                <a:cs typeface="Arial"/>
              </a:rPr>
              <a:t>“Nothing in Biology Makes  Sense Except in </a:t>
            </a:r>
            <a:r>
              <a:rPr dirty="0" sz="4000" b="1">
                <a:latin typeface="Arial"/>
                <a:cs typeface="Arial"/>
              </a:rPr>
              <a:t>the </a:t>
            </a:r>
            <a:r>
              <a:rPr dirty="0" sz="4000" spc="-5" b="1">
                <a:latin typeface="Arial"/>
                <a:cs typeface="Arial"/>
              </a:rPr>
              <a:t>Light of  Evolution” (Theodosius  Dobzhansky)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9794" y="1638934"/>
            <a:ext cx="5757545" cy="2350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latin typeface="Arial"/>
                <a:cs typeface="Arial"/>
              </a:rPr>
              <a:t>When two </a:t>
            </a:r>
            <a:r>
              <a:rPr dirty="0" sz="2400" spc="-5">
                <a:latin typeface="Arial"/>
                <a:cs typeface="Arial"/>
              </a:rPr>
              <a:t>genes </a:t>
            </a:r>
            <a:r>
              <a:rPr dirty="0" sz="2400">
                <a:latin typeface="Arial"/>
                <a:cs typeface="Arial"/>
              </a:rPr>
              <a:t>are </a:t>
            </a:r>
            <a:r>
              <a:rPr dirty="0" sz="2400" spc="-5">
                <a:latin typeface="Arial"/>
                <a:cs typeface="Arial"/>
              </a:rPr>
              <a:t>close together,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accuracy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mapping is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high.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600075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latin typeface="Arial"/>
                <a:cs typeface="Arial"/>
              </a:rPr>
              <a:t>As the </a:t>
            </a:r>
            <a:r>
              <a:rPr dirty="0" sz="2400" spc="-5">
                <a:latin typeface="Arial"/>
                <a:cs typeface="Arial"/>
              </a:rPr>
              <a:t>distance between </a:t>
            </a:r>
            <a:r>
              <a:rPr dirty="0" sz="2400">
                <a:latin typeface="Arial"/>
                <a:cs typeface="Arial"/>
              </a:rPr>
              <a:t>them  </a:t>
            </a:r>
            <a:r>
              <a:rPr dirty="0" sz="2400" spc="-5">
                <a:latin typeface="Arial"/>
                <a:cs typeface="Arial"/>
              </a:rPr>
              <a:t>increases,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accuracy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mapping  decreases.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9794" y="1638934"/>
            <a:ext cx="5758815" cy="1107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Two </a:t>
            </a:r>
            <a:r>
              <a:rPr dirty="0" sz="2400">
                <a:latin typeface="Arial"/>
                <a:cs typeface="Arial"/>
              </a:rPr>
              <a:t>exchanges between linked </a:t>
            </a:r>
            <a:r>
              <a:rPr dirty="0" sz="2400" spc="-5">
                <a:latin typeface="Arial"/>
                <a:cs typeface="Arial"/>
              </a:rPr>
              <a:t>genes  </a:t>
            </a:r>
            <a:r>
              <a:rPr dirty="0" sz="2400">
                <a:latin typeface="Arial"/>
                <a:cs typeface="Arial"/>
              </a:rPr>
              <a:t>that </a:t>
            </a:r>
            <a:r>
              <a:rPr dirty="0" sz="2400" spc="-5">
                <a:latin typeface="Arial"/>
                <a:cs typeface="Arial"/>
              </a:rPr>
              <a:t>are </a:t>
            </a:r>
            <a:r>
              <a:rPr dirty="0" sz="2400">
                <a:latin typeface="Arial"/>
                <a:cs typeface="Arial"/>
              </a:rPr>
              <a:t>far </a:t>
            </a:r>
            <a:r>
              <a:rPr dirty="0" sz="2400" spc="-5">
                <a:latin typeface="Arial"/>
                <a:cs typeface="Arial"/>
              </a:rPr>
              <a:t>apart on a chromosome can  involve </a:t>
            </a:r>
            <a:r>
              <a:rPr dirty="0" sz="2400">
                <a:latin typeface="Arial"/>
                <a:cs typeface="Arial"/>
              </a:rPr>
              <a:t>two, three, </a:t>
            </a:r>
            <a:r>
              <a:rPr dirty="0" sz="2400" spc="-5">
                <a:latin typeface="Arial"/>
                <a:cs typeface="Arial"/>
              </a:rPr>
              <a:t>or all </a:t>
            </a:r>
            <a:r>
              <a:rPr dirty="0" sz="2400">
                <a:latin typeface="Arial"/>
                <a:cs typeface="Arial"/>
              </a:rPr>
              <a:t>four </a:t>
            </a:r>
            <a:r>
              <a:rPr dirty="0" sz="2400" spc="-5">
                <a:latin typeface="Arial"/>
                <a:cs typeface="Arial"/>
              </a:rPr>
              <a:t>strands.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9794" y="3248533"/>
            <a:ext cx="104521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They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2151" y="3248533"/>
            <a:ext cx="157543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17244" algn="l"/>
              </a:tabLst>
            </a:pPr>
            <a:r>
              <a:rPr dirty="0" sz="2400" spc="-5">
                <a:latin typeface="Arial"/>
                <a:cs typeface="Arial"/>
              </a:rPr>
              <a:t>can</a:t>
            </a:r>
            <a:r>
              <a:rPr dirty="0" sz="2400" spc="-5">
                <a:latin typeface="Arial"/>
                <a:cs typeface="Arial"/>
              </a:rPr>
              <a:t>	</a:t>
            </a:r>
            <a:r>
              <a:rPr dirty="0" sz="2400" spc="-5">
                <a:latin typeface="Arial"/>
                <a:cs typeface="Arial"/>
              </a:rPr>
              <a:t>result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4733" y="3248533"/>
            <a:ext cx="256413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60705" algn="l"/>
                <a:tab pos="2297430" algn="l"/>
              </a:tabLst>
            </a:pP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5">
                <a:latin typeface="Arial"/>
                <a:cs typeface="Arial"/>
              </a:rPr>
              <a:t>production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5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13075" y="3614292"/>
            <a:ext cx="112712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different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40478" y="3614292"/>
            <a:ext cx="170370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percentages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5733" y="3614292"/>
            <a:ext cx="218313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92125" algn="l"/>
              </a:tabLst>
            </a:pPr>
            <a:r>
              <a:rPr dirty="0" sz="2400" spc="-5">
                <a:latin typeface="Arial"/>
                <a:cs typeface="Arial"/>
              </a:rPr>
              <a:t>of	recombinant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13075" y="3980053"/>
            <a:ext cx="160083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chromatids.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761936"/>
            <a:ext cx="8532876" cy="5332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696912"/>
            <a:ext cx="8532876" cy="546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943734"/>
            <a:ext cx="8072120" cy="1107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The large numbers of mutants in </a:t>
            </a:r>
            <a:r>
              <a:rPr dirty="0" sz="2400" i="1">
                <a:latin typeface="Arial"/>
                <a:cs typeface="Arial"/>
              </a:rPr>
              <a:t>Drosophila</a:t>
            </a:r>
            <a:r>
              <a:rPr dirty="0" sz="2400">
                <a:latin typeface="Arial"/>
                <a:cs typeface="Arial"/>
              </a:rPr>
              <a:t>, </a:t>
            </a:r>
            <a:r>
              <a:rPr dirty="0" sz="2400" spc="-5">
                <a:latin typeface="Arial"/>
                <a:cs typeface="Arial"/>
              </a:rPr>
              <a:t>maize, </a:t>
            </a:r>
            <a:r>
              <a:rPr dirty="0" sz="2400" spc="-10">
                <a:latin typeface="Arial"/>
                <a:cs typeface="Arial"/>
              </a:rPr>
              <a:t>and  </a:t>
            </a:r>
            <a:r>
              <a:rPr dirty="0" sz="2400" spc="-5">
                <a:latin typeface="Arial"/>
                <a:cs typeface="Arial"/>
              </a:rPr>
              <a:t>mice have allowed extensive </a:t>
            </a:r>
            <a:r>
              <a:rPr dirty="0" sz="2400">
                <a:latin typeface="Arial"/>
                <a:cs typeface="Arial"/>
              </a:rPr>
              <a:t>chromosome </a:t>
            </a:r>
            <a:r>
              <a:rPr dirty="0" sz="2400" spc="-5">
                <a:latin typeface="Arial"/>
                <a:cs typeface="Arial"/>
              </a:rPr>
              <a:t>mapping </a:t>
            </a:r>
            <a:r>
              <a:rPr dirty="0" sz="2400" spc="-10">
                <a:latin typeface="Arial"/>
                <a:cs typeface="Arial"/>
              </a:rPr>
              <a:t>in  </a:t>
            </a:r>
            <a:r>
              <a:rPr dirty="0" sz="2400" spc="-5">
                <a:latin typeface="Arial"/>
                <a:cs typeface="Arial"/>
              </a:rPr>
              <a:t>these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organisms.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86914" y="396113"/>
            <a:ext cx="122174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G</a:t>
            </a:r>
            <a:r>
              <a:rPr dirty="0" sz="3200" spc="-15">
                <a:latin typeface="Arial"/>
                <a:cs typeface="Arial"/>
              </a:rPr>
              <a:t>e</a:t>
            </a:r>
            <a:r>
              <a:rPr dirty="0" sz="3200">
                <a:latin typeface="Arial"/>
                <a:cs typeface="Arial"/>
              </a:rPr>
              <a:t>n</a:t>
            </a:r>
            <a:r>
              <a:rPr dirty="0" sz="3200" spc="-10">
                <a:latin typeface="Arial"/>
                <a:cs typeface="Arial"/>
              </a:rPr>
              <a:t>e</a:t>
            </a:r>
            <a:r>
              <a:rPr dirty="0" sz="320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1503" y="396113"/>
            <a:ext cx="973455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H</a:t>
            </a:r>
            <a:r>
              <a:rPr dirty="0" sz="3200" spc="-20">
                <a:latin typeface="Arial"/>
                <a:cs typeface="Arial"/>
              </a:rPr>
              <a:t>a</a:t>
            </a:r>
            <a:r>
              <a:rPr dirty="0" sz="3200">
                <a:latin typeface="Arial"/>
                <a:cs typeface="Arial"/>
              </a:rPr>
              <a:t>ve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9077" y="396113"/>
            <a:ext cx="972819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15">
                <a:latin typeface="Arial"/>
                <a:cs typeface="Arial"/>
              </a:rPr>
              <a:t>B</a:t>
            </a:r>
            <a:r>
              <a:rPr dirty="0" sz="3200">
                <a:latin typeface="Arial"/>
                <a:cs typeface="Arial"/>
              </a:rPr>
              <a:t>e</a:t>
            </a:r>
            <a:r>
              <a:rPr dirty="0" sz="3200" spc="-10">
                <a:latin typeface="Arial"/>
                <a:cs typeface="Arial"/>
              </a:rPr>
              <a:t>e</a:t>
            </a:r>
            <a:r>
              <a:rPr dirty="0" sz="320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85254" y="396113"/>
            <a:ext cx="207772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15">
                <a:latin typeface="Arial"/>
                <a:cs typeface="Arial"/>
              </a:rPr>
              <a:t>E</a:t>
            </a:r>
            <a:r>
              <a:rPr dirty="0" sz="3200">
                <a:latin typeface="Arial"/>
                <a:cs typeface="Arial"/>
              </a:rPr>
              <a:t>xte</a:t>
            </a:r>
            <a:r>
              <a:rPr dirty="0" sz="3200" spc="-20">
                <a:latin typeface="Arial"/>
                <a:cs typeface="Arial"/>
              </a:rPr>
              <a:t>n</a:t>
            </a:r>
            <a:r>
              <a:rPr dirty="0" sz="3200">
                <a:latin typeface="Arial"/>
                <a:cs typeface="Arial"/>
              </a:rPr>
              <a:t>sive</a:t>
            </a:r>
            <a:r>
              <a:rPr dirty="0" sz="3200" spc="-15">
                <a:latin typeface="Arial"/>
                <a:cs typeface="Arial"/>
              </a:rPr>
              <a:t>l</a:t>
            </a:r>
            <a:r>
              <a:rPr dirty="0" sz="3200">
                <a:latin typeface="Arial"/>
                <a:cs typeface="Arial"/>
              </a:rPr>
              <a:t>y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396113"/>
            <a:ext cx="1965960" cy="984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i="1">
                <a:latin typeface="Arial"/>
                <a:cs typeface="Arial"/>
              </a:rPr>
              <a:t>Dr</a:t>
            </a:r>
            <a:r>
              <a:rPr dirty="0" sz="3200" spc="-15" i="1">
                <a:latin typeface="Arial"/>
                <a:cs typeface="Arial"/>
              </a:rPr>
              <a:t>o</a:t>
            </a:r>
            <a:r>
              <a:rPr dirty="0" sz="3200" i="1">
                <a:latin typeface="Arial"/>
                <a:cs typeface="Arial"/>
              </a:rPr>
              <a:t>sop</a:t>
            </a:r>
            <a:r>
              <a:rPr dirty="0" sz="3200" spc="-25" i="1">
                <a:latin typeface="Arial"/>
                <a:cs typeface="Arial"/>
              </a:rPr>
              <a:t>h</a:t>
            </a:r>
            <a:r>
              <a:rPr dirty="0" sz="3200" i="1">
                <a:latin typeface="Arial"/>
                <a:cs typeface="Arial"/>
              </a:rPr>
              <a:t>ila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200" spc="-10">
                <a:latin typeface="Arial"/>
                <a:cs typeface="Arial"/>
              </a:rPr>
              <a:t>Mapped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304736"/>
            <a:ext cx="6408801" cy="6402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9794" y="1638934"/>
            <a:ext cx="217741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1350645" algn="l"/>
              </a:tabLst>
            </a:pPr>
            <a:r>
              <a:rPr dirty="0" sz="2400" spc="-5" b="1">
                <a:latin typeface="Arial"/>
                <a:cs typeface="Arial"/>
              </a:rPr>
              <a:t>Lo</a:t>
            </a:r>
            <a:r>
              <a:rPr dirty="0" sz="2400" b="1">
                <a:latin typeface="Arial"/>
                <a:cs typeface="Arial"/>
              </a:rPr>
              <a:t>d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b="1">
                <a:latin typeface="Arial"/>
                <a:cs typeface="Arial"/>
              </a:rPr>
              <a:t>s</a:t>
            </a:r>
            <a:r>
              <a:rPr dirty="0" sz="2400" spc="-10" b="1">
                <a:latin typeface="Arial"/>
                <a:cs typeface="Arial"/>
              </a:rPr>
              <a:t>c</a:t>
            </a:r>
            <a:r>
              <a:rPr dirty="0" sz="2400" b="1">
                <a:latin typeface="Arial"/>
                <a:cs typeface="Arial"/>
              </a:rPr>
              <a:t>ore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8180" y="1638934"/>
            <a:ext cx="317182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52270" algn="l"/>
                <a:tab pos="2820035" algn="l"/>
              </a:tabLst>
            </a:pPr>
            <a:r>
              <a:rPr dirty="0" sz="2400" b="1">
                <a:latin typeface="Arial"/>
                <a:cs typeface="Arial"/>
              </a:rPr>
              <a:t>a</a:t>
            </a:r>
            <a:r>
              <a:rPr dirty="0" sz="2400" spc="-10" b="1">
                <a:latin typeface="Arial"/>
                <a:cs typeface="Arial"/>
              </a:rPr>
              <a:t>n</a:t>
            </a:r>
            <a:r>
              <a:rPr dirty="0" sz="2400" b="1">
                <a:latin typeface="Arial"/>
                <a:cs typeface="Arial"/>
              </a:rPr>
              <a:t>a</a:t>
            </a:r>
            <a:r>
              <a:rPr dirty="0" sz="2400" spc="10" b="1">
                <a:latin typeface="Arial"/>
                <a:cs typeface="Arial"/>
              </a:rPr>
              <a:t>l</a:t>
            </a:r>
            <a:r>
              <a:rPr dirty="0" sz="2400" spc="-20" b="1">
                <a:latin typeface="Arial"/>
                <a:cs typeface="Arial"/>
              </a:rPr>
              <a:t>y</a:t>
            </a:r>
            <a:r>
              <a:rPr dirty="0" sz="2400" b="1">
                <a:latin typeface="Arial"/>
                <a:cs typeface="Arial"/>
              </a:rPr>
              <a:t>sis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reli</a:t>
            </a:r>
            <a:r>
              <a:rPr dirty="0" sz="2400" spc="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5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3075" y="2004695"/>
            <a:ext cx="5418455" cy="147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probability </a:t>
            </a:r>
            <a:r>
              <a:rPr dirty="0" sz="2400">
                <a:latin typeface="Arial"/>
                <a:cs typeface="Arial"/>
              </a:rPr>
              <a:t>calculations to demonstrate  </a:t>
            </a:r>
            <a:r>
              <a:rPr dirty="0" sz="2400" spc="-5">
                <a:latin typeface="Arial"/>
                <a:cs typeface="Arial"/>
              </a:rPr>
              <a:t>linkage between </a:t>
            </a:r>
            <a:r>
              <a:rPr dirty="0" sz="2400">
                <a:latin typeface="Arial"/>
                <a:cs typeface="Arial"/>
              </a:rPr>
              <a:t>two </a:t>
            </a:r>
            <a:r>
              <a:rPr dirty="0" sz="2400" spc="-5">
                <a:latin typeface="Arial"/>
                <a:cs typeface="Arial"/>
              </a:rPr>
              <a:t>genes </a:t>
            </a:r>
            <a:r>
              <a:rPr dirty="0" sz="2400">
                <a:latin typeface="Arial"/>
                <a:cs typeface="Arial"/>
              </a:rPr>
              <a:t>in  </a:t>
            </a:r>
            <a:r>
              <a:rPr dirty="0" sz="2400" spc="-5">
                <a:latin typeface="Arial"/>
                <a:cs typeface="Arial"/>
              </a:rPr>
              <a:t>organisms in which linkage </a:t>
            </a:r>
            <a:r>
              <a:rPr dirty="0" sz="2400">
                <a:latin typeface="Arial"/>
                <a:cs typeface="Arial"/>
              </a:rPr>
              <a:t>analysis  </a:t>
            </a:r>
            <a:r>
              <a:rPr dirty="0" sz="2400" spc="-5">
                <a:latin typeface="Arial"/>
                <a:cs typeface="Arial"/>
              </a:rPr>
              <a:t>relies primarily on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pedigrees.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794" y="1638934"/>
            <a:ext cx="5382260" cy="1473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 b="1">
                <a:latin typeface="Arial"/>
                <a:cs typeface="Arial"/>
              </a:rPr>
              <a:t>Somatic cell hybridization </a:t>
            </a:r>
            <a:r>
              <a:rPr dirty="0" sz="2400" spc="-5"/>
              <a:t>involves  fusion </a:t>
            </a:r>
            <a:r>
              <a:rPr dirty="0" sz="2400"/>
              <a:t>of two </a:t>
            </a:r>
            <a:r>
              <a:rPr dirty="0" sz="2400" spc="-5"/>
              <a:t>cells in culture </a:t>
            </a:r>
            <a:r>
              <a:rPr dirty="0" sz="2400"/>
              <a:t>to form </a:t>
            </a:r>
            <a:r>
              <a:rPr dirty="0" sz="2400" spc="-5"/>
              <a:t>a  single hybrid cell, called a  </a:t>
            </a:r>
            <a:r>
              <a:rPr dirty="0" sz="2400" spc="-5" b="1">
                <a:latin typeface="Arial"/>
                <a:cs typeface="Arial"/>
              </a:rPr>
              <a:t>heterokaryon</a:t>
            </a:r>
            <a:r>
              <a:rPr dirty="0" sz="2400" spc="-5"/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9794" y="1638934"/>
            <a:ext cx="5641975" cy="3814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10" b="1">
                <a:latin typeface="Arial"/>
                <a:cs typeface="Arial"/>
              </a:rPr>
              <a:t>Synkaryon </a:t>
            </a:r>
            <a:r>
              <a:rPr dirty="0" sz="2400">
                <a:latin typeface="Arial"/>
                <a:cs typeface="Arial"/>
              </a:rPr>
              <a:t>– </a:t>
            </a:r>
            <a:r>
              <a:rPr dirty="0" sz="2400" spc="-5">
                <a:latin typeface="Arial"/>
                <a:cs typeface="Arial"/>
              </a:rPr>
              <a:t>nuclei eventually </a:t>
            </a:r>
            <a:r>
              <a:rPr dirty="0" sz="2400">
                <a:latin typeface="Arial"/>
                <a:cs typeface="Arial"/>
              </a:rPr>
              <a:t>fuse</a:t>
            </a:r>
            <a:r>
              <a:rPr dirty="0" sz="2400" spc="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cell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Upon continued culturing </a:t>
            </a:r>
            <a:r>
              <a:rPr dirty="0" sz="2400">
                <a:latin typeface="Arial"/>
                <a:cs typeface="Arial"/>
              </a:rPr>
              <a:t>of the </a:t>
            </a:r>
            <a:r>
              <a:rPr dirty="0" sz="2400" spc="-5">
                <a:latin typeface="Arial"/>
                <a:cs typeface="Arial"/>
              </a:rPr>
              <a:t>hybrid  cell, </a:t>
            </a:r>
            <a:r>
              <a:rPr dirty="0" sz="2400">
                <a:latin typeface="Arial"/>
                <a:cs typeface="Arial"/>
              </a:rPr>
              <a:t>chromosomes from </a:t>
            </a:r>
            <a:r>
              <a:rPr dirty="0" sz="2400" spc="-5">
                <a:latin typeface="Arial"/>
                <a:cs typeface="Arial"/>
              </a:rPr>
              <a:t>one </a:t>
            </a:r>
            <a:r>
              <a:rPr dirty="0" sz="2400">
                <a:latin typeface="Arial"/>
                <a:cs typeface="Arial"/>
              </a:rPr>
              <a:t>of the two  </a:t>
            </a:r>
            <a:r>
              <a:rPr dirty="0" sz="2400" spc="-5">
                <a:latin typeface="Arial"/>
                <a:cs typeface="Arial"/>
              </a:rPr>
              <a:t>parental species are gradually lost until  only a few chromosomes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one  species </a:t>
            </a:r>
            <a:r>
              <a:rPr dirty="0" sz="2400">
                <a:latin typeface="Arial"/>
                <a:cs typeface="Arial"/>
              </a:rPr>
              <a:t>remain </a:t>
            </a:r>
            <a:r>
              <a:rPr dirty="0" sz="2400" spc="-5">
                <a:latin typeface="Arial"/>
                <a:cs typeface="Arial"/>
              </a:rPr>
              <a:t>and </a:t>
            </a:r>
            <a:r>
              <a:rPr dirty="0" sz="2400">
                <a:latin typeface="Arial"/>
                <a:cs typeface="Arial"/>
              </a:rPr>
              <a:t>most  </a:t>
            </a:r>
            <a:r>
              <a:rPr dirty="0" sz="2400" spc="-5">
                <a:latin typeface="Arial"/>
                <a:cs typeface="Arial"/>
              </a:rPr>
              <a:t>chromosomes are </a:t>
            </a:r>
            <a:r>
              <a:rPr dirty="0" sz="2400">
                <a:latin typeface="Arial"/>
                <a:cs typeface="Arial"/>
              </a:rPr>
              <a:t>from the </a:t>
            </a:r>
            <a:r>
              <a:rPr dirty="0" sz="2400" spc="-5">
                <a:latin typeface="Arial"/>
                <a:cs typeface="Arial"/>
              </a:rPr>
              <a:t>other  species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100" y="609600"/>
            <a:ext cx="89789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76400" y="2971736"/>
            <a:ext cx="5562600" cy="3094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345" y="6287008"/>
            <a:ext cx="12509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2654" y="200152"/>
            <a:ext cx="3352165" cy="5791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800" b="1">
                <a:latin typeface="Arial"/>
                <a:cs typeface="Arial"/>
              </a:rPr>
              <a:t>Gene</a:t>
            </a:r>
            <a:r>
              <a:rPr dirty="0" sz="3800" spc="-90" b="1">
                <a:latin typeface="Arial"/>
                <a:cs typeface="Arial"/>
              </a:rPr>
              <a:t> </a:t>
            </a:r>
            <a:r>
              <a:rPr dirty="0" sz="3800" b="1">
                <a:latin typeface="Arial"/>
                <a:cs typeface="Arial"/>
              </a:rPr>
              <a:t>Mapping</a:t>
            </a:r>
            <a:endParaRPr sz="3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949" y="957707"/>
            <a:ext cx="7999730" cy="4335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224154" indent="-342900">
              <a:lnSpc>
                <a:spcPts val="216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b="1">
                <a:latin typeface="Arial"/>
                <a:cs typeface="Arial"/>
              </a:rPr>
              <a:t>Gene mapping determines the order of genes and the</a:t>
            </a:r>
            <a:r>
              <a:rPr dirty="0" sz="2000" spc="-10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relative  </a:t>
            </a:r>
            <a:r>
              <a:rPr dirty="0" sz="2000" b="1">
                <a:latin typeface="Arial"/>
                <a:cs typeface="Arial"/>
              </a:rPr>
              <a:t>distances between them in </a:t>
            </a:r>
            <a:r>
              <a:rPr dirty="0" sz="2000" b="1">
                <a:solidFill>
                  <a:srgbClr val="0742B1"/>
                </a:solidFill>
                <a:latin typeface="Arial"/>
                <a:cs typeface="Arial"/>
              </a:rPr>
              <a:t>map</a:t>
            </a:r>
            <a:r>
              <a:rPr dirty="0" sz="2000" spc="-155" b="1">
                <a:solidFill>
                  <a:srgbClr val="0742B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742B1"/>
                </a:solidFill>
                <a:latin typeface="Arial"/>
                <a:cs typeface="Arial"/>
              </a:rPr>
              <a:t>units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b="1">
                <a:solidFill>
                  <a:srgbClr val="0742B1"/>
                </a:solidFill>
                <a:latin typeface="Arial"/>
                <a:cs typeface="Arial"/>
              </a:rPr>
              <a:t>1 map unit </a:t>
            </a:r>
            <a:r>
              <a:rPr dirty="0" sz="2000" b="1">
                <a:latin typeface="Arial"/>
                <a:cs typeface="Arial"/>
              </a:rPr>
              <a:t>= </a:t>
            </a:r>
            <a:r>
              <a:rPr dirty="0" sz="2000" b="1">
                <a:solidFill>
                  <a:srgbClr val="0742B1"/>
                </a:solidFill>
                <a:latin typeface="Arial"/>
                <a:cs typeface="Arial"/>
              </a:rPr>
              <a:t>1 cM</a:t>
            </a:r>
            <a:r>
              <a:rPr dirty="0" sz="2000" spc="-125" b="1">
                <a:solidFill>
                  <a:srgbClr val="0742B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742B1"/>
                </a:solidFill>
                <a:latin typeface="Arial"/>
                <a:cs typeface="Arial"/>
              </a:rPr>
              <a:t>(centimorgan)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ct val="901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2000" b="1">
                <a:latin typeface="Arial"/>
                <a:cs typeface="Arial"/>
              </a:rPr>
              <a:t>Gene mapping </a:t>
            </a:r>
            <a:r>
              <a:rPr dirty="0" sz="2000" spc="-5" b="1">
                <a:latin typeface="Arial"/>
                <a:cs typeface="Arial"/>
              </a:rPr>
              <a:t>methods </a:t>
            </a:r>
            <a:r>
              <a:rPr dirty="0" sz="2000" b="1">
                <a:latin typeface="Arial"/>
                <a:cs typeface="Arial"/>
              </a:rPr>
              <a:t>use </a:t>
            </a:r>
            <a:r>
              <a:rPr dirty="0" sz="2000" spc="-5" b="1">
                <a:solidFill>
                  <a:srgbClr val="0742B1"/>
                </a:solidFill>
                <a:latin typeface="Arial"/>
                <a:cs typeface="Arial"/>
              </a:rPr>
              <a:t>recombination frequencies  </a:t>
            </a:r>
            <a:r>
              <a:rPr dirty="0" sz="2000" b="1">
                <a:latin typeface="Arial"/>
                <a:cs typeface="Arial"/>
              </a:rPr>
              <a:t>between </a:t>
            </a:r>
            <a:r>
              <a:rPr dirty="0" sz="2000" spc="-5" b="1">
                <a:latin typeface="Arial"/>
                <a:cs typeface="Arial"/>
              </a:rPr>
              <a:t>alleles in </a:t>
            </a:r>
            <a:r>
              <a:rPr dirty="0" sz="2000" b="1">
                <a:latin typeface="Arial"/>
                <a:cs typeface="Arial"/>
              </a:rPr>
              <a:t>order to </a:t>
            </a:r>
            <a:r>
              <a:rPr dirty="0" sz="2000" spc="-5" b="1">
                <a:latin typeface="Arial"/>
                <a:cs typeface="Arial"/>
              </a:rPr>
              <a:t>determine the </a:t>
            </a:r>
            <a:r>
              <a:rPr dirty="0" sz="2000" spc="-10" b="1">
                <a:latin typeface="Arial"/>
                <a:cs typeface="Arial"/>
              </a:rPr>
              <a:t>relative </a:t>
            </a:r>
            <a:r>
              <a:rPr dirty="0" sz="2000" b="1">
                <a:latin typeface="Arial"/>
                <a:cs typeface="Arial"/>
              </a:rPr>
              <a:t>distances  </a:t>
            </a:r>
            <a:r>
              <a:rPr dirty="0" sz="2000" spc="5" b="1">
                <a:latin typeface="Arial"/>
                <a:cs typeface="Arial"/>
              </a:rPr>
              <a:t>between</a:t>
            </a:r>
            <a:r>
              <a:rPr dirty="0" sz="2000" spc="-1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them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ts val="2280"/>
              </a:lnSpc>
              <a:buFont typeface="Arial"/>
              <a:buChar char="•"/>
              <a:tabLst>
                <a:tab pos="355600" algn="l"/>
                <a:tab pos="356235" algn="l"/>
                <a:tab pos="2418080" algn="l"/>
                <a:tab pos="4071620" algn="l"/>
                <a:tab pos="5313680" algn="l"/>
                <a:tab pos="6275705" algn="l"/>
                <a:tab pos="6885305" algn="l"/>
              </a:tabLst>
            </a:pPr>
            <a:r>
              <a:rPr dirty="0" sz="2000" b="1">
                <a:latin typeface="Arial"/>
                <a:cs typeface="Arial"/>
              </a:rPr>
              <a:t>Recombination	frequencies	</a:t>
            </a:r>
            <a:r>
              <a:rPr dirty="0" sz="2000" spc="-5" b="1">
                <a:latin typeface="Arial"/>
                <a:cs typeface="Arial"/>
              </a:rPr>
              <a:t>between	</a:t>
            </a:r>
            <a:r>
              <a:rPr dirty="0" sz="2000" b="1">
                <a:latin typeface="Arial"/>
                <a:cs typeface="Arial"/>
              </a:rPr>
              <a:t>genes	are	</a:t>
            </a:r>
            <a:r>
              <a:rPr dirty="0" sz="2000" spc="-5" b="1">
                <a:latin typeface="Arial"/>
                <a:cs typeface="Arial"/>
              </a:rPr>
              <a:t>inversely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dirty="0" sz="2000" b="1">
                <a:latin typeface="Arial"/>
                <a:cs typeface="Arial"/>
              </a:rPr>
              <a:t>proportional to their distance</a:t>
            </a:r>
            <a:r>
              <a:rPr dirty="0" sz="2000" spc="-1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apart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355600" marR="191770" indent="-342900">
              <a:lnSpc>
                <a:spcPts val="216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b="1">
                <a:latin typeface="Arial"/>
                <a:cs typeface="Arial"/>
              </a:rPr>
              <a:t>Distance measurement: 1 </a:t>
            </a:r>
            <a:r>
              <a:rPr dirty="0" sz="2000" b="1">
                <a:solidFill>
                  <a:srgbClr val="0742B1"/>
                </a:solidFill>
                <a:latin typeface="Arial"/>
                <a:cs typeface="Arial"/>
              </a:rPr>
              <a:t>map unit </a:t>
            </a:r>
            <a:r>
              <a:rPr dirty="0" sz="2000" b="1">
                <a:latin typeface="Arial"/>
                <a:cs typeface="Arial"/>
              </a:rPr>
              <a:t>= 1 percent</a:t>
            </a:r>
            <a:r>
              <a:rPr dirty="0" sz="2000" spc="-1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recombination  (true for short</a:t>
            </a:r>
            <a:r>
              <a:rPr dirty="0" sz="2000" spc="-114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distances)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00353"/>
            <a:ext cx="7743190" cy="7315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latin typeface="Arial"/>
                <a:cs typeface="Arial"/>
              </a:rPr>
              <a:t>Chromosome </a:t>
            </a:r>
            <a:r>
              <a:rPr dirty="0" sz="2400" b="1">
                <a:latin typeface="Arial"/>
                <a:cs typeface="Arial"/>
              </a:rPr>
              <a:t>Mapping </a:t>
            </a:r>
            <a:r>
              <a:rPr dirty="0" sz="2400" spc="-5" b="1">
                <a:latin typeface="Arial"/>
                <a:cs typeface="Arial"/>
              </a:rPr>
              <a:t>is Now Possible Using DNA  Markers </a:t>
            </a:r>
            <a:r>
              <a:rPr dirty="0" sz="2400" b="1">
                <a:latin typeface="Arial"/>
                <a:cs typeface="Arial"/>
              </a:rPr>
              <a:t>and </a:t>
            </a:r>
            <a:r>
              <a:rPr dirty="0" sz="2400" spc="-5" b="1">
                <a:latin typeface="Arial"/>
                <a:cs typeface="Arial"/>
              </a:rPr>
              <a:t>Annotated Computer</a:t>
            </a:r>
            <a:r>
              <a:rPr dirty="0" sz="2400" spc="3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Databases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776603"/>
            <a:ext cx="7239634" cy="199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dirty="0" sz="2000" b="1">
                <a:latin typeface="Arial"/>
                <a:cs typeface="Arial"/>
              </a:rPr>
              <a:t>DNA markers </a:t>
            </a:r>
            <a:r>
              <a:rPr dirty="0" sz="2000">
                <a:latin typeface="Arial"/>
                <a:cs typeface="Arial"/>
              </a:rPr>
              <a:t>represent landmarks along the</a:t>
            </a:r>
            <a:r>
              <a:rPr dirty="0" sz="2000" spc="-1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chromosome.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–"/>
            </a:pPr>
            <a:endParaRPr sz="190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dirty="0" sz="2000" b="1">
                <a:latin typeface="Arial"/>
                <a:cs typeface="Arial"/>
              </a:rPr>
              <a:t>RFLPs – Restriction Fragment Length</a:t>
            </a:r>
            <a:r>
              <a:rPr dirty="0" sz="2000" spc="-12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Polymorphisms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dirty="0" sz="2000" b="1">
                <a:latin typeface="Arial"/>
                <a:cs typeface="Arial"/>
              </a:rPr>
              <a:t>Microsatellites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lvl="1" marL="698500" indent="-228600">
              <a:lnSpc>
                <a:spcPct val="10000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dirty="0" sz="2000" b="1">
                <a:latin typeface="Arial"/>
                <a:cs typeface="Arial"/>
              </a:rPr>
              <a:t>SNPs – Single Nucleotide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Polymorphisms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876553"/>
            <a:ext cx="6075045" cy="7416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latin typeface="Arial"/>
                <a:cs typeface="Arial"/>
              </a:rPr>
              <a:t>Recombination Occurs </a:t>
            </a:r>
            <a:r>
              <a:rPr dirty="0" sz="2400" b="1">
                <a:latin typeface="Arial"/>
                <a:cs typeface="Arial"/>
              </a:rPr>
              <a:t>between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Mitotic  </a:t>
            </a:r>
            <a:r>
              <a:rPr dirty="0" sz="2400" spc="-5" b="1">
                <a:latin typeface="Arial"/>
                <a:cs typeface="Arial"/>
              </a:rPr>
              <a:t>Chromosomes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71090"/>
            <a:ext cx="7552055" cy="1492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Char char="–"/>
              <a:tabLst>
                <a:tab pos="299085" algn="l"/>
                <a:tab pos="299720" algn="l"/>
              </a:tabLst>
            </a:pPr>
            <a:r>
              <a:rPr dirty="0" sz="2000">
                <a:latin typeface="Arial"/>
                <a:cs typeface="Arial"/>
              </a:rPr>
              <a:t>In </a:t>
            </a:r>
            <a:r>
              <a:rPr dirty="0" sz="2000" i="1">
                <a:latin typeface="Arial"/>
                <a:cs typeface="Arial"/>
              </a:rPr>
              <a:t>Drosophila </a:t>
            </a:r>
            <a:r>
              <a:rPr dirty="0" sz="2000">
                <a:latin typeface="Arial"/>
                <a:cs typeface="Arial"/>
              </a:rPr>
              <a:t>and certain fungi, homologs pair up during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mitosis,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allowing crossing over to take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place.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dirty="0" sz="2000" b="1">
                <a:latin typeface="Arial"/>
                <a:cs typeface="Arial"/>
              </a:rPr>
              <a:t>Sister chromatid exchanges </a:t>
            </a:r>
            <a:r>
              <a:rPr dirty="0" sz="2000">
                <a:latin typeface="Arial"/>
                <a:cs typeface="Arial"/>
              </a:rPr>
              <a:t>(</a:t>
            </a:r>
            <a:r>
              <a:rPr dirty="0" sz="2000" b="1">
                <a:latin typeface="Arial"/>
                <a:cs typeface="Arial"/>
              </a:rPr>
              <a:t>SCEs</a:t>
            </a:r>
            <a:r>
              <a:rPr dirty="0" sz="2000">
                <a:latin typeface="Arial"/>
                <a:cs typeface="Arial"/>
              </a:rPr>
              <a:t>) occur during mitosis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but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do not produce new allelic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combinations.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345" y="6287008"/>
            <a:ext cx="12446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53400" y="6320322"/>
            <a:ext cx="34290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1405"/>
              </a:lnSpc>
            </a:pPr>
            <a:r>
              <a:rPr dirty="0" sz="1400" spc="-5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457200"/>
            <a:ext cx="3898900" cy="4802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337050" y="2820890"/>
          <a:ext cx="4023995" cy="2111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3358"/>
                <a:gridCol w="1264475"/>
                <a:gridCol w="1545656"/>
              </a:tblGrid>
              <a:tr h="469772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AB</a:t>
                      </a:r>
                      <a:r>
                        <a:rPr dirty="0" sz="1600" spc="-9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00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583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&lt;parental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609726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160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ab</a:t>
                      </a:r>
                      <a:r>
                        <a:rPr dirty="0" sz="1600" spc="-9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003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597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&lt;parental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60979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160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Ab</a:t>
                      </a:r>
                      <a:r>
                        <a:rPr dirty="0" sz="1600" spc="-9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003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134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&lt;recombinant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422084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160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aB</a:t>
                      </a:r>
                      <a:r>
                        <a:rPr dirty="0" sz="1600" spc="-9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8003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1600" u="heavy">
                          <a:latin typeface="Arial"/>
                          <a:cs typeface="Arial"/>
                        </a:rPr>
                        <a:t>134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&lt;recombinant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604128" y="4918709"/>
            <a:ext cx="103759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total=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1448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46575" y="5406644"/>
            <a:ext cx="49974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so….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1228" y="5406644"/>
            <a:ext cx="3171190" cy="742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268 recombinants /1448 progeny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=</a:t>
            </a:r>
            <a:endParaRPr sz="1600">
              <a:latin typeface="Arial"/>
              <a:cs typeface="Arial"/>
            </a:endParaRPr>
          </a:p>
          <a:p>
            <a:pPr marL="12700" marR="461645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0.185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recombinants/progeny=  18.5%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recombinants=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61228" y="6138164"/>
            <a:ext cx="76073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18.5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mu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53400" y="6324600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0" y="152400"/>
                </a:moveTo>
                <a:lnTo>
                  <a:pt x="304800" y="152400"/>
                </a:lnTo>
                <a:lnTo>
                  <a:pt x="304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9DE1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584575" y="650494"/>
            <a:ext cx="5268595" cy="1962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Starting </a:t>
            </a:r>
            <a:r>
              <a:rPr dirty="0" sz="1600" spc="-10">
                <a:latin typeface="Arial"/>
                <a:cs typeface="Arial"/>
              </a:rPr>
              <a:t>with </a:t>
            </a:r>
            <a:r>
              <a:rPr dirty="0" sz="1600" spc="-5">
                <a:latin typeface="Arial"/>
                <a:cs typeface="Arial"/>
              </a:rPr>
              <a:t>pure breeding</a:t>
            </a:r>
            <a:r>
              <a:rPr dirty="0" sz="1600" spc="4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lines,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Cross Parent 1(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AA BB</a:t>
            </a:r>
            <a:r>
              <a:rPr dirty="0" sz="1600" spc="-5">
                <a:latin typeface="Arial"/>
                <a:cs typeface="Arial"/>
              </a:rPr>
              <a:t>) </a:t>
            </a:r>
            <a:r>
              <a:rPr dirty="0" sz="1600" spc="-10">
                <a:latin typeface="Arial"/>
                <a:cs typeface="Arial"/>
              </a:rPr>
              <a:t>with </a:t>
            </a:r>
            <a:r>
              <a:rPr dirty="0" sz="1600" spc="-5">
                <a:latin typeface="Arial"/>
                <a:cs typeface="Arial"/>
              </a:rPr>
              <a:t>Parent 2(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aa</a:t>
            </a:r>
            <a:r>
              <a:rPr dirty="0" sz="16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bb</a:t>
            </a:r>
            <a:r>
              <a:rPr dirty="0" sz="1600" spc="-5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774700" indent="-7620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So Parental chromosomes in the </a:t>
            </a:r>
            <a:r>
              <a:rPr dirty="0" sz="1600">
                <a:latin typeface="Arial"/>
                <a:cs typeface="Arial"/>
              </a:rPr>
              <a:t>F1 </a:t>
            </a:r>
            <a:r>
              <a:rPr dirty="0" sz="1600" spc="-5">
                <a:latin typeface="Arial"/>
                <a:cs typeface="Arial"/>
              </a:rPr>
              <a:t>have to be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 </a:t>
            </a:r>
            <a:r>
              <a:rPr dirty="0" sz="1600" spc="-5">
                <a:latin typeface="Arial"/>
                <a:cs typeface="Arial"/>
              </a:rPr>
              <a:t>and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algn="just" marL="774700" marR="2286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Now cross (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 ab</a:t>
            </a:r>
            <a:r>
              <a:rPr dirty="0" sz="1600" spc="-5">
                <a:latin typeface="Arial"/>
                <a:cs typeface="Arial"/>
              </a:rPr>
              <a:t>) F1 progeny </a:t>
            </a:r>
            <a:r>
              <a:rPr dirty="0" sz="1600" spc="-10">
                <a:latin typeface="Arial"/>
                <a:cs typeface="Arial"/>
              </a:rPr>
              <a:t>with </a:t>
            </a:r>
            <a:r>
              <a:rPr dirty="0" sz="1600" spc="-5">
                <a:latin typeface="Arial"/>
                <a:cs typeface="Arial"/>
              </a:rPr>
              <a:t>(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ab ab</a:t>
            </a:r>
            <a:r>
              <a:rPr dirty="0" sz="1600" spc="-5">
                <a:latin typeface="Arial"/>
                <a:cs typeface="Arial"/>
              </a:rPr>
              <a:t>) tester  to look for recombination on these chromosomes.  Suppose </a:t>
            </a:r>
            <a:r>
              <a:rPr dirty="0" sz="1600" spc="-10">
                <a:latin typeface="Arial"/>
                <a:cs typeface="Arial"/>
              </a:rPr>
              <a:t>you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Get……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36975" y="191008"/>
            <a:ext cx="4695825" cy="3048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u="heavy"/>
              <a:t>Mapping the distance between two</a:t>
            </a:r>
            <a:r>
              <a:rPr dirty="0" sz="2000" spc="-145" u="heavy"/>
              <a:t> </a:t>
            </a:r>
            <a:r>
              <a:rPr dirty="0" sz="2000" u="heavy"/>
              <a:t>genes</a:t>
            </a:r>
            <a:endParaRPr sz="20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3400" y="6320322"/>
            <a:ext cx="34290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1405"/>
              </a:lnSpc>
            </a:pPr>
            <a:r>
              <a:rPr dirty="0" sz="1400" spc="-5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5575" y="2129154"/>
            <a:ext cx="199834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Suppose </a:t>
            </a:r>
            <a:r>
              <a:rPr dirty="0" sz="1600" spc="-10">
                <a:latin typeface="Arial"/>
                <a:cs typeface="Arial"/>
              </a:rPr>
              <a:t>you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Get……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09029" y="2616834"/>
            <a:ext cx="87693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&lt;parental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5575" y="2616834"/>
            <a:ext cx="836294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ABD</a:t>
            </a:r>
            <a:r>
              <a:rPr dirty="0" sz="1600" spc="-1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abd 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ABd</a:t>
            </a:r>
            <a:r>
              <a:rPr dirty="0" sz="1600" spc="-9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abd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4628" y="2616834"/>
            <a:ext cx="363855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580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9029" y="3287648"/>
            <a:ext cx="87693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&lt;parental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65575" y="3287648"/>
            <a:ext cx="792480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abD</a:t>
            </a:r>
            <a:r>
              <a:rPr dirty="0" sz="1600" spc="-9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abd 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abd</a:t>
            </a:r>
            <a:r>
              <a:rPr dirty="0" sz="1600" spc="-8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abd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94628" y="3287648"/>
            <a:ext cx="363855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592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9029" y="3958208"/>
            <a:ext cx="126111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&lt;recombinant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65575" y="3958208"/>
            <a:ext cx="815340" cy="4991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AbD</a:t>
            </a:r>
            <a:r>
              <a:rPr dirty="0" sz="1600" spc="-9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abd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Abd</a:t>
            </a:r>
            <a:r>
              <a:rPr dirty="0" sz="1600" spc="-8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00FF"/>
                </a:solidFill>
                <a:latin typeface="Arial"/>
                <a:cs typeface="Arial"/>
              </a:rPr>
              <a:t>abd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94628" y="3958208"/>
            <a:ext cx="251460" cy="4991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45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89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65575" y="4629150"/>
            <a:ext cx="815340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aBD</a:t>
            </a:r>
            <a:r>
              <a:rPr dirty="0" sz="1600" spc="-8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abd 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aBd</a:t>
            </a:r>
            <a:r>
              <a:rPr dirty="0" sz="1600" spc="-8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abd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09029" y="4872990"/>
            <a:ext cx="126111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&lt;recombinant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08828" y="4629150"/>
            <a:ext cx="1037590" cy="742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10541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94</a:t>
            </a:r>
            <a:endParaRPr sz="1600">
              <a:latin typeface="Arial"/>
              <a:cs typeface="Arial"/>
            </a:endParaRPr>
          </a:p>
          <a:p>
            <a:pPr algn="r" marR="105410">
              <a:lnSpc>
                <a:spcPct val="100000"/>
              </a:lnSpc>
            </a:pPr>
            <a:r>
              <a:rPr dirty="0" sz="1600" spc="-5" u="heavy"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total=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1448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53400" y="6324600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0" y="152400"/>
                </a:moveTo>
                <a:lnTo>
                  <a:pt x="304800" y="152400"/>
                </a:lnTo>
                <a:lnTo>
                  <a:pt x="304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9DE1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736975" y="191008"/>
            <a:ext cx="4074160" cy="3048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u="heavy"/>
              <a:t>Mapping (and ordering) three</a:t>
            </a:r>
            <a:r>
              <a:rPr dirty="0" sz="2000" spc="-150" u="heavy"/>
              <a:t> </a:t>
            </a:r>
            <a:r>
              <a:rPr dirty="0" sz="2000" u="heavy"/>
              <a:t>genes</a:t>
            </a:r>
            <a:endParaRPr sz="2000"/>
          </a:p>
        </p:txBody>
      </p:sp>
      <p:sp>
        <p:nvSpPr>
          <p:cNvPr id="18" name="object 18"/>
          <p:cNvSpPr txBox="1"/>
          <p:nvPr/>
        </p:nvSpPr>
        <p:spPr>
          <a:xfrm>
            <a:off x="1145844" y="650494"/>
            <a:ext cx="7637780" cy="1245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Starting </a:t>
            </a:r>
            <a:r>
              <a:rPr dirty="0" sz="1600" spc="-10">
                <a:latin typeface="Arial"/>
                <a:cs typeface="Arial"/>
              </a:rPr>
              <a:t>with </a:t>
            </a:r>
            <a:r>
              <a:rPr dirty="0" sz="1600" spc="-5">
                <a:latin typeface="Arial"/>
                <a:cs typeface="Arial"/>
              </a:rPr>
              <a:t>pure breeding lines, Cross Parent 1(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AA BB DD</a:t>
            </a:r>
            <a:r>
              <a:rPr dirty="0" sz="1600" spc="-5">
                <a:latin typeface="Arial"/>
                <a:cs typeface="Arial"/>
              </a:rPr>
              <a:t>) </a:t>
            </a:r>
            <a:r>
              <a:rPr dirty="0" sz="1600" spc="-10">
                <a:latin typeface="Arial"/>
                <a:cs typeface="Arial"/>
              </a:rPr>
              <a:t>with </a:t>
            </a:r>
            <a:r>
              <a:rPr dirty="0" sz="1600" spc="-5">
                <a:latin typeface="Arial"/>
                <a:cs typeface="Arial"/>
              </a:rPr>
              <a:t>Parent 2(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aa bb</a:t>
            </a:r>
            <a:r>
              <a:rPr dirty="0" sz="1600" spc="19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dd</a:t>
            </a:r>
            <a:r>
              <a:rPr dirty="0" sz="1600" spc="-5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So </a:t>
            </a:r>
            <a:r>
              <a:rPr dirty="0" sz="1600" spc="-10">
                <a:latin typeface="Arial"/>
                <a:cs typeface="Arial"/>
              </a:rPr>
              <a:t>you </a:t>
            </a:r>
            <a:r>
              <a:rPr dirty="0" sz="1600" spc="-5">
                <a:latin typeface="Arial"/>
                <a:cs typeface="Arial"/>
              </a:rPr>
              <a:t>know the Parental chromosomes in the </a:t>
            </a:r>
            <a:r>
              <a:rPr dirty="0" sz="1600" spc="5">
                <a:latin typeface="Arial"/>
                <a:cs typeface="Arial"/>
              </a:rPr>
              <a:t>F1 </a:t>
            </a:r>
            <a:r>
              <a:rPr dirty="0" sz="1600" spc="-5">
                <a:latin typeface="Arial"/>
                <a:cs typeface="Arial"/>
              </a:rPr>
              <a:t>have to be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ABD </a:t>
            </a:r>
            <a:r>
              <a:rPr dirty="0" sz="1600" spc="-5">
                <a:latin typeface="Arial"/>
                <a:cs typeface="Arial"/>
              </a:rPr>
              <a:t>and</a:t>
            </a:r>
            <a:r>
              <a:rPr dirty="0" sz="1600" spc="70"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abc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28321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Cross (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ABD abd</a:t>
            </a:r>
            <a:r>
              <a:rPr dirty="0" sz="1600" spc="-5">
                <a:latin typeface="Arial"/>
                <a:cs typeface="Arial"/>
              </a:rPr>
              <a:t>) F1 progeny </a:t>
            </a:r>
            <a:r>
              <a:rPr dirty="0" sz="1600" spc="-10">
                <a:latin typeface="Arial"/>
                <a:cs typeface="Arial"/>
              </a:rPr>
              <a:t>with </a:t>
            </a:r>
            <a:r>
              <a:rPr dirty="0" sz="1600" spc="-5">
                <a:latin typeface="Arial"/>
                <a:cs typeface="Arial"/>
              </a:rPr>
              <a:t>(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abd abd</a:t>
            </a:r>
            <a:r>
              <a:rPr dirty="0" sz="1600" spc="-5">
                <a:latin typeface="Arial"/>
                <a:cs typeface="Arial"/>
              </a:rPr>
              <a:t>)</a:t>
            </a:r>
            <a:r>
              <a:rPr dirty="0" sz="1600" spc="114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tester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3540" y="1870075"/>
            <a:ext cx="2620010" cy="18853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 </a:t>
            </a:r>
            <a:r>
              <a:rPr dirty="0" sz="1600" spc="-5">
                <a:latin typeface="Arial"/>
                <a:cs typeface="Arial"/>
              </a:rPr>
              <a:t>+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 </a:t>
            </a:r>
            <a:r>
              <a:rPr dirty="0" sz="1600" spc="-5">
                <a:latin typeface="Arial"/>
                <a:cs typeface="Arial"/>
              </a:rPr>
              <a:t>=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(45+89)+(94+40)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recom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268 recom/1448 total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=0.185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5" b="1">
                <a:latin typeface="Arial"/>
                <a:cs typeface="Arial"/>
              </a:rPr>
              <a:t>A-B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=18.5mu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Bd </a:t>
            </a:r>
            <a:r>
              <a:rPr dirty="0" sz="1600" spc="-5">
                <a:latin typeface="Arial"/>
                <a:cs typeface="Arial"/>
              </a:rPr>
              <a:t>+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bD </a:t>
            </a:r>
            <a:r>
              <a:rPr dirty="0" sz="1600" spc="-5">
                <a:latin typeface="Arial"/>
                <a:cs typeface="Arial"/>
              </a:rPr>
              <a:t>=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(3+40)+(5+45)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93 recom/1448 total=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0.064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B-D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=6.4mu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7340" y="4156709"/>
            <a:ext cx="2620010" cy="742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Ad </a:t>
            </a:r>
            <a:r>
              <a:rPr dirty="0" sz="1600" spc="-5">
                <a:latin typeface="Arial"/>
                <a:cs typeface="Arial"/>
              </a:rPr>
              <a:t>+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aD </a:t>
            </a:r>
            <a:r>
              <a:rPr dirty="0" sz="1600" spc="-5">
                <a:latin typeface="Arial"/>
                <a:cs typeface="Arial"/>
              </a:rPr>
              <a:t>=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(3+89)+(5+94)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191 recom/1448 total=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0.132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5" b="1">
                <a:latin typeface="Arial"/>
                <a:cs typeface="Arial"/>
              </a:rPr>
              <a:t>A-D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=13.2mu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9740" y="5452364"/>
            <a:ext cx="8148320" cy="1059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so the order must be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A-----D---B</a:t>
            </a:r>
            <a:endParaRPr sz="1600">
              <a:latin typeface="Arial"/>
              <a:cs typeface="Arial"/>
            </a:endParaRPr>
          </a:p>
          <a:p>
            <a:pPr marL="1955800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-13.2--6.4-</a:t>
            </a:r>
            <a:endParaRPr sz="1600">
              <a:latin typeface="Arial"/>
              <a:cs typeface="Arial"/>
            </a:endParaRPr>
          </a:p>
          <a:p>
            <a:pPr marL="1955800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----18.5----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10"/>
              </a:spcBef>
            </a:pPr>
            <a:r>
              <a:rPr dirty="0" sz="1400" spc="-5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3400" y="6320322"/>
            <a:ext cx="34290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1405"/>
              </a:lnSpc>
            </a:pPr>
            <a:r>
              <a:rPr dirty="0" sz="1400" spc="-5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5575" y="2129154"/>
            <a:ext cx="199834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Suppose </a:t>
            </a:r>
            <a:r>
              <a:rPr dirty="0" sz="1600" spc="-10">
                <a:latin typeface="Arial"/>
                <a:cs typeface="Arial"/>
              </a:rPr>
              <a:t>you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Get……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09029" y="2616834"/>
            <a:ext cx="87693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&lt;parental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5575" y="2616834"/>
            <a:ext cx="836294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ABD</a:t>
            </a:r>
            <a:r>
              <a:rPr dirty="0" sz="1600" spc="-1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abd 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ABd</a:t>
            </a:r>
            <a:r>
              <a:rPr dirty="0" sz="1600" spc="-9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abd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4628" y="2616834"/>
            <a:ext cx="363855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580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9029" y="3287648"/>
            <a:ext cx="87693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&lt;parental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65575" y="3287648"/>
            <a:ext cx="792480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abD</a:t>
            </a:r>
            <a:r>
              <a:rPr dirty="0" sz="1600" spc="-9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abd 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abd</a:t>
            </a:r>
            <a:r>
              <a:rPr dirty="0" sz="1600" spc="-8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abd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94628" y="3287648"/>
            <a:ext cx="363855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592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9029" y="3958208"/>
            <a:ext cx="126111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&lt;recombinant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65575" y="3958208"/>
            <a:ext cx="815340" cy="4991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AbD</a:t>
            </a:r>
            <a:r>
              <a:rPr dirty="0" sz="1600" spc="-9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abd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Abd</a:t>
            </a:r>
            <a:r>
              <a:rPr dirty="0" sz="1600" spc="-8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00FF"/>
                </a:solidFill>
                <a:latin typeface="Arial"/>
                <a:cs typeface="Arial"/>
              </a:rPr>
              <a:t>abd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94628" y="3958208"/>
            <a:ext cx="251460" cy="4991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45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89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65575" y="4629150"/>
            <a:ext cx="815340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aBD</a:t>
            </a:r>
            <a:r>
              <a:rPr dirty="0" sz="1600" spc="-8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abd 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aBd</a:t>
            </a:r>
            <a:r>
              <a:rPr dirty="0" sz="1600" spc="-8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abd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09029" y="4872990"/>
            <a:ext cx="126111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&lt;recombinant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08828" y="4629150"/>
            <a:ext cx="1037590" cy="742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10541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94</a:t>
            </a:r>
            <a:endParaRPr sz="1600">
              <a:latin typeface="Arial"/>
              <a:cs typeface="Arial"/>
            </a:endParaRPr>
          </a:p>
          <a:p>
            <a:pPr algn="r" marR="105410">
              <a:lnSpc>
                <a:spcPct val="100000"/>
              </a:lnSpc>
            </a:pPr>
            <a:r>
              <a:rPr dirty="0" sz="1600" spc="-5" u="heavy">
                <a:latin typeface="Arial"/>
                <a:cs typeface="Arial"/>
              </a:rPr>
              <a:t>40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total=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1448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53400" y="6324600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0" y="152400"/>
                </a:moveTo>
                <a:lnTo>
                  <a:pt x="304800" y="152400"/>
                </a:lnTo>
                <a:lnTo>
                  <a:pt x="304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9DE1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345182" y="5452364"/>
            <a:ext cx="6263005" cy="1059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A-----D---B</a:t>
            </a:r>
            <a:endParaRPr sz="16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-13.2--6.4-</a:t>
            </a:r>
            <a:endParaRPr sz="16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----18.5----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10"/>
              </a:spcBef>
            </a:pPr>
            <a:r>
              <a:rPr dirty="0" sz="1400" spc="-5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83540" y="343661"/>
            <a:ext cx="5252085" cy="3155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/>
              <a:t>So </a:t>
            </a:r>
            <a:r>
              <a:rPr dirty="0" sz="2000"/>
              <a:t>How come 13.2 + 6.4 does not equal</a:t>
            </a:r>
            <a:r>
              <a:rPr dirty="0" sz="2000" spc="-155"/>
              <a:t> </a:t>
            </a:r>
            <a:r>
              <a:rPr dirty="0" sz="2000"/>
              <a:t>18.5?</a:t>
            </a:r>
            <a:endParaRPr sz="2000"/>
          </a:p>
        </p:txBody>
      </p:sp>
      <p:sp>
        <p:nvSpPr>
          <p:cNvPr id="19" name="object 19"/>
          <p:cNvSpPr txBox="1"/>
          <p:nvPr/>
        </p:nvSpPr>
        <p:spPr>
          <a:xfrm>
            <a:off x="459740" y="953261"/>
            <a:ext cx="8061325" cy="942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5">
                <a:solidFill>
                  <a:srgbClr val="FF0000"/>
                </a:solidFill>
                <a:latin typeface="Arial"/>
                <a:cs typeface="Arial"/>
              </a:rPr>
              <a:t>We 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missed the double recombinants on the first</a:t>
            </a:r>
            <a:r>
              <a:rPr dirty="0" sz="2000" spc="-18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pass…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>
              <a:latin typeface="Times New Roman"/>
              <a:cs typeface="Times New Roman"/>
            </a:endParaRPr>
          </a:p>
          <a:p>
            <a:pPr marL="3518535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Cross (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ABD abd</a:t>
            </a:r>
            <a:r>
              <a:rPr dirty="0" sz="1600" spc="-5">
                <a:latin typeface="Arial"/>
                <a:cs typeface="Arial"/>
              </a:rPr>
              <a:t>) F1 progeny </a:t>
            </a:r>
            <a:r>
              <a:rPr dirty="0" sz="1600" spc="-10">
                <a:latin typeface="Arial"/>
                <a:cs typeface="Arial"/>
              </a:rPr>
              <a:t>with </a:t>
            </a:r>
            <a:r>
              <a:rPr dirty="0" sz="1600" spc="-5">
                <a:latin typeface="Arial"/>
                <a:cs typeface="Arial"/>
              </a:rPr>
              <a:t>(</a:t>
            </a:r>
            <a:r>
              <a:rPr dirty="0" sz="1600" spc="-5">
                <a:solidFill>
                  <a:srgbClr val="0000FF"/>
                </a:solidFill>
                <a:latin typeface="Arial"/>
                <a:cs typeface="Arial"/>
              </a:rPr>
              <a:t>abd abd</a:t>
            </a:r>
            <a:r>
              <a:rPr dirty="0" sz="1600" spc="-5">
                <a:latin typeface="Arial"/>
                <a:cs typeface="Arial"/>
              </a:rPr>
              <a:t>)</a:t>
            </a:r>
            <a:r>
              <a:rPr dirty="0" sz="1600" spc="114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tester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57600" y="2819400"/>
            <a:ext cx="2514600" cy="381000"/>
          </a:xfrm>
          <a:custGeom>
            <a:avLst/>
            <a:gdLst/>
            <a:ahLst/>
            <a:cxnLst/>
            <a:rect l="l" t="t" r="r" b="b"/>
            <a:pathLst>
              <a:path w="2514600" h="381000">
                <a:moveTo>
                  <a:pt x="0" y="190500"/>
                </a:moveTo>
                <a:lnTo>
                  <a:pt x="20255" y="156271"/>
                </a:lnTo>
                <a:lnTo>
                  <a:pt x="55168" y="134534"/>
                </a:lnTo>
                <a:lnTo>
                  <a:pt x="105983" y="113848"/>
                </a:lnTo>
                <a:lnTo>
                  <a:pt x="171647" y="94375"/>
                </a:lnTo>
                <a:lnTo>
                  <a:pt x="209719" y="85142"/>
                </a:lnTo>
                <a:lnTo>
                  <a:pt x="251109" y="76272"/>
                </a:lnTo>
                <a:lnTo>
                  <a:pt x="295685" y="67785"/>
                </a:lnTo>
                <a:lnTo>
                  <a:pt x="343316" y="59701"/>
                </a:lnTo>
                <a:lnTo>
                  <a:pt x="393871" y="52039"/>
                </a:lnTo>
                <a:lnTo>
                  <a:pt x="447217" y="44821"/>
                </a:lnTo>
                <a:lnTo>
                  <a:pt x="503224" y="38065"/>
                </a:lnTo>
                <a:lnTo>
                  <a:pt x="561761" y="31791"/>
                </a:lnTo>
                <a:lnTo>
                  <a:pt x="622695" y="26020"/>
                </a:lnTo>
                <a:lnTo>
                  <a:pt x="685895" y="20772"/>
                </a:lnTo>
                <a:lnTo>
                  <a:pt x="751229" y="16067"/>
                </a:lnTo>
                <a:lnTo>
                  <a:pt x="818567" y="11924"/>
                </a:lnTo>
                <a:lnTo>
                  <a:pt x="887777" y="8364"/>
                </a:lnTo>
                <a:lnTo>
                  <a:pt x="958727" y="5406"/>
                </a:lnTo>
                <a:lnTo>
                  <a:pt x="1031285" y="3070"/>
                </a:lnTo>
                <a:lnTo>
                  <a:pt x="1105321" y="1378"/>
                </a:lnTo>
                <a:lnTo>
                  <a:pt x="1180703" y="347"/>
                </a:lnTo>
                <a:lnTo>
                  <a:pt x="1257300" y="0"/>
                </a:lnTo>
                <a:lnTo>
                  <a:pt x="1333896" y="347"/>
                </a:lnTo>
                <a:lnTo>
                  <a:pt x="1409278" y="1378"/>
                </a:lnTo>
                <a:lnTo>
                  <a:pt x="1483314" y="3070"/>
                </a:lnTo>
                <a:lnTo>
                  <a:pt x="1555872" y="5406"/>
                </a:lnTo>
                <a:lnTo>
                  <a:pt x="1626822" y="8364"/>
                </a:lnTo>
                <a:lnTo>
                  <a:pt x="1696032" y="11924"/>
                </a:lnTo>
                <a:lnTo>
                  <a:pt x="1763370" y="16067"/>
                </a:lnTo>
                <a:lnTo>
                  <a:pt x="1828704" y="20772"/>
                </a:lnTo>
                <a:lnTo>
                  <a:pt x="1891904" y="26020"/>
                </a:lnTo>
                <a:lnTo>
                  <a:pt x="1952838" y="31791"/>
                </a:lnTo>
                <a:lnTo>
                  <a:pt x="2011375" y="38065"/>
                </a:lnTo>
                <a:lnTo>
                  <a:pt x="2067382" y="44821"/>
                </a:lnTo>
                <a:lnTo>
                  <a:pt x="2120728" y="52039"/>
                </a:lnTo>
                <a:lnTo>
                  <a:pt x="2171283" y="59701"/>
                </a:lnTo>
                <a:lnTo>
                  <a:pt x="2218914" y="67785"/>
                </a:lnTo>
                <a:lnTo>
                  <a:pt x="2263490" y="76272"/>
                </a:lnTo>
                <a:lnTo>
                  <a:pt x="2304880" y="85142"/>
                </a:lnTo>
                <a:lnTo>
                  <a:pt x="2342952" y="94375"/>
                </a:lnTo>
                <a:lnTo>
                  <a:pt x="2408616" y="113848"/>
                </a:lnTo>
                <a:lnTo>
                  <a:pt x="2459431" y="134534"/>
                </a:lnTo>
                <a:lnTo>
                  <a:pt x="2494344" y="156271"/>
                </a:lnTo>
                <a:lnTo>
                  <a:pt x="2514600" y="190500"/>
                </a:lnTo>
                <a:lnTo>
                  <a:pt x="2512305" y="202099"/>
                </a:lnTo>
                <a:lnTo>
                  <a:pt x="2478941" y="235718"/>
                </a:lnTo>
                <a:lnTo>
                  <a:pt x="2435945" y="256949"/>
                </a:lnTo>
                <a:lnTo>
                  <a:pt x="2377574" y="277049"/>
                </a:lnTo>
                <a:lnTo>
                  <a:pt x="2304880" y="295857"/>
                </a:lnTo>
                <a:lnTo>
                  <a:pt x="2263490" y="304727"/>
                </a:lnTo>
                <a:lnTo>
                  <a:pt x="2218914" y="313214"/>
                </a:lnTo>
                <a:lnTo>
                  <a:pt x="2171283" y="321298"/>
                </a:lnTo>
                <a:lnTo>
                  <a:pt x="2120728" y="328960"/>
                </a:lnTo>
                <a:lnTo>
                  <a:pt x="2067382" y="336178"/>
                </a:lnTo>
                <a:lnTo>
                  <a:pt x="2011375" y="342934"/>
                </a:lnTo>
                <a:lnTo>
                  <a:pt x="1952838" y="349208"/>
                </a:lnTo>
                <a:lnTo>
                  <a:pt x="1891904" y="354979"/>
                </a:lnTo>
                <a:lnTo>
                  <a:pt x="1828704" y="360227"/>
                </a:lnTo>
                <a:lnTo>
                  <a:pt x="1763370" y="364932"/>
                </a:lnTo>
                <a:lnTo>
                  <a:pt x="1696032" y="369075"/>
                </a:lnTo>
                <a:lnTo>
                  <a:pt x="1626822" y="372635"/>
                </a:lnTo>
                <a:lnTo>
                  <a:pt x="1555872" y="375593"/>
                </a:lnTo>
                <a:lnTo>
                  <a:pt x="1483314" y="377929"/>
                </a:lnTo>
                <a:lnTo>
                  <a:pt x="1409278" y="379621"/>
                </a:lnTo>
                <a:lnTo>
                  <a:pt x="1333896" y="380652"/>
                </a:lnTo>
                <a:lnTo>
                  <a:pt x="1257300" y="381000"/>
                </a:lnTo>
                <a:lnTo>
                  <a:pt x="1180703" y="380652"/>
                </a:lnTo>
                <a:lnTo>
                  <a:pt x="1105321" y="379621"/>
                </a:lnTo>
                <a:lnTo>
                  <a:pt x="1031285" y="377929"/>
                </a:lnTo>
                <a:lnTo>
                  <a:pt x="958727" y="375593"/>
                </a:lnTo>
                <a:lnTo>
                  <a:pt x="887777" y="372635"/>
                </a:lnTo>
                <a:lnTo>
                  <a:pt x="818567" y="369075"/>
                </a:lnTo>
                <a:lnTo>
                  <a:pt x="751229" y="364932"/>
                </a:lnTo>
                <a:lnTo>
                  <a:pt x="685895" y="360227"/>
                </a:lnTo>
                <a:lnTo>
                  <a:pt x="622695" y="354979"/>
                </a:lnTo>
                <a:lnTo>
                  <a:pt x="561761" y="349208"/>
                </a:lnTo>
                <a:lnTo>
                  <a:pt x="503224" y="342934"/>
                </a:lnTo>
                <a:lnTo>
                  <a:pt x="447217" y="336178"/>
                </a:lnTo>
                <a:lnTo>
                  <a:pt x="393871" y="328960"/>
                </a:lnTo>
                <a:lnTo>
                  <a:pt x="343316" y="321298"/>
                </a:lnTo>
                <a:lnTo>
                  <a:pt x="295685" y="313214"/>
                </a:lnTo>
                <a:lnTo>
                  <a:pt x="251109" y="304727"/>
                </a:lnTo>
                <a:lnTo>
                  <a:pt x="209719" y="295857"/>
                </a:lnTo>
                <a:lnTo>
                  <a:pt x="171647" y="286624"/>
                </a:lnTo>
                <a:lnTo>
                  <a:pt x="105983" y="267151"/>
                </a:lnTo>
                <a:lnTo>
                  <a:pt x="55168" y="246465"/>
                </a:lnTo>
                <a:lnTo>
                  <a:pt x="20255" y="224728"/>
                </a:lnTo>
                <a:lnTo>
                  <a:pt x="0" y="19050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657600" y="3200400"/>
            <a:ext cx="2514600" cy="381000"/>
          </a:xfrm>
          <a:custGeom>
            <a:avLst/>
            <a:gdLst/>
            <a:ahLst/>
            <a:cxnLst/>
            <a:rect l="l" t="t" r="r" b="b"/>
            <a:pathLst>
              <a:path w="2514600" h="381000">
                <a:moveTo>
                  <a:pt x="0" y="190500"/>
                </a:moveTo>
                <a:lnTo>
                  <a:pt x="20255" y="156271"/>
                </a:lnTo>
                <a:lnTo>
                  <a:pt x="55168" y="134534"/>
                </a:lnTo>
                <a:lnTo>
                  <a:pt x="105983" y="113848"/>
                </a:lnTo>
                <a:lnTo>
                  <a:pt x="171647" y="94375"/>
                </a:lnTo>
                <a:lnTo>
                  <a:pt x="209719" y="85142"/>
                </a:lnTo>
                <a:lnTo>
                  <a:pt x="251109" y="76272"/>
                </a:lnTo>
                <a:lnTo>
                  <a:pt x="295685" y="67785"/>
                </a:lnTo>
                <a:lnTo>
                  <a:pt x="343316" y="59701"/>
                </a:lnTo>
                <a:lnTo>
                  <a:pt x="393871" y="52039"/>
                </a:lnTo>
                <a:lnTo>
                  <a:pt x="447217" y="44821"/>
                </a:lnTo>
                <a:lnTo>
                  <a:pt x="503224" y="38065"/>
                </a:lnTo>
                <a:lnTo>
                  <a:pt x="561761" y="31791"/>
                </a:lnTo>
                <a:lnTo>
                  <a:pt x="622695" y="26020"/>
                </a:lnTo>
                <a:lnTo>
                  <a:pt x="685895" y="20772"/>
                </a:lnTo>
                <a:lnTo>
                  <a:pt x="751229" y="16067"/>
                </a:lnTo>
                <a:lnTo>
                  <a:pt x="818567" y="11924"/>
                </a:lnTo>
                <a:lnTo>
                  <a:pt x="887777" y="8364"/>
                </a:lnTo>
                <a:lnTo>
                  <a:pt x="958727" y="5406"/>
                </a:lnTo>
                <a:lnTo>
                  <a:pt x="1031285" y="3070"/>
                </a:lnTo>
                <a:lnTo>
                  <a:pt x="1105321" y="1378"/>
                </a:lnTo>
                <a:lnTo>
                  <a:pt x="1180703" y="347"/>
                </a:lnTo>
                <a:lnTo>
                  <a:pt x="1257300" y="0"/>
                </a:lnTo>
                <a:lnTo>
                  <a:pt x="1333896" y="347"/>
                </a:lnTo>
                <a:lnTo>
                  <a:pt x="1409278" y="1378"/>
                </a:lnTo>
                <a:lnTo>
                  <a:pt x="1483314" y="3070"/>
                </a:lnTo>
                <a:lnTo>
                  <a:pt x="1555872" y="5406"/>
                </a:lnTo>
                <a:lnTo>
                  <a:pt x="1626822" y="8364"/>
                </a:lnTo>
                <a:lnTo>
                  <a:pt x="1696032" y="11924"/>
                </a:lnTo>
                <a:lnTo>
                  <a:pt x="1763370" y="16067"/>
                </a:lnTo>
                <a:lnTo>
                  <a:pt x="1828704" y="20772"/>
                </a:lnTo>
                <a:lnTo>
                  <a:pt x="1891904" y="26020"/>
                </a:lnTo>
                <a:lnTo>
                  <a:pt x="1952838" y="31791"/>
                </a:lnTo>
                <a:lnTo>
                  <a:pt x="2011375" y="38065"/>
                </a:lnTo>
                <a:lnTo>
                  <a:pt x="2067382" y="44821"/>
                </a:lnTo>
                <a:lnTo>
                  <a:pt x="2120728" y="52039"/>
                </a:lnTo>
                <a:lnTo>
                  <a:pt x="2171283" y="59701"/>
                </a:lnTo>
                <a:lnTo>
                  <a:pt x="2218914" y="67785"/>
                </a:lnTo>
                <a:lnTo>
                  <a:pt x="2263490" y="76272"/>
                </a:lnTo>
                <a:lnTo>
                  <a:pt x="2304880" y="85142"/>
                </a:lnTo>
                <a:lnTo>
                  <a:pt x="2342952" y="94375"/>
                </a:lnTo>
                <a:lnTo>
                  <a:pt x="2408616" y="113848"/>
                </a:lnTo>
                <a:lnTo>
                  <a:pt x="2459431" y="134534"/>
                </a:lnTo>
                <a:lnTo>
                  <a:pt x="2494344" y="156271"/>
                </a:lnTo>
                <a:lnTo>
                  <a:pt x="2514600" y="190500"/>
                </a:lnTo>
                <a:lnTo>
                  <a:pt x="2512305" y="202099"/>
                </a:lnTo>
                <a:lnTo>
                  <a:pt x="2478941" y="235718"/>
                </a:lnTo>
                <a:lnTo>
                  <a:pt x="2435945" y="256949"/>
                </a:lnTo>
                <a:lnTo>
                  <a:pt x="2377574" y="277049"/>
                </a:lnTo>
                <a:lnTo>
                  <a:pt x="2304880" y="295857"/>
                </a:lnTo>
                <a:lnTo>
                  <a:pt x="2263490" y="304727"/>
                </a:lnTo>
                <a:lnTo>
                  <a:pt x="2218914" y="313214"/>
                </a:lnTo>
                <a:lnTo>
                  <a:pt x="2171283" y="321298"/>
                </a:lnTo>
                <a:lnTo>
                  <a:pt x="2120728" y="328960"/>
                </a:lnTo>
                <a:lnTo>
                  <a:pt x="2067382" y="336178"/>
                </a:lnTo>
                <a:lnTo>
                  <a:pt x="2011375" y="342934"/>
                </a:lnTo>
                <a:lnTo>
                  <a:pt x="1952838" y="349208"/>
                </a:lnTo>
                <a:lnTo>
                  <a:pt x="1891904" y="354979"/>
                </a:lnTo>
                <a:lnTo>
                  <a:pt x="1828704" y="360227"/>
                </a:lnTo>
                <a:lnTo>
                  <a:pt x="1763370" y="364932"/>
                </a:lnTo>
                <a:lnTo>
                  <a:pt x="1696032" y="369075"/>
                </a:lnTo>
                <a:lnTo>
                  <a:pt x="1626822" y="372635"/>
                </a:lnTo>
                <a:lnTo>
                  <a:pt x="1555872" y="375593"/>
                </a:lnTo>
                <a:lnTo>
                  <a:pt x="1483314" y="377929"/>
                </a:lnTo>
                <a:lnTo>
                  <a:pt x="1409278" y="379621"/>
                </a:lnTo>
                <a:lnTo>
                  <a:pt x="1333896" y="380652"/>
                </a:lnTo>
                <a:lnTo>
                  <a:pt x="1257300" y="381000"/>
                </a:lnTo>
                <a:lnTo>
                  <a:pt x="1180703" y="380652"/>
                </a:lnTo>
                <a:lnTo>
                  <a:pt x="1105321" y="379621"/>
                </a:lnTo>
                <a:lnTo>
                  <a:pt x="1031285" y="377929"/>
                </a:lnTo>
                <a:lnTo>
                  <a:pt x="958727" y="375593"/>
                </a:lnTo>
                <a:lnTo>
                  <a:pt x="887777" y="372635"/>
                </a:lnTo>
                <a:lnTo>
                  <a:pt x="818567" y="369075"/>
                </a:lnTo>
                <a:lnTo>
                  <a:pt x="751229" y="364932"/>
                </a:lnTo>
                <a:lnTo>
                  <a:pt x="685895" y="360227"/>
                </a:lnTo>
                <a:lnTo>
                  <a:pt x="622695" y="354979"/>
                </a:lnTo>
                <a:lnTo>
                  <a:pt x="561761" y="349208"/>
                </a:lnTo>
                <a:lnTo>
                  <a:pt x="503224" y="342934"/>
                </a:lnTo>
                <a:lnTo>
                  <a:pt x="447217" y="336178"/>
                </a:lnTo>
                <a:lnTo>
                  <a:pt x="393871" y="328960"/>
                </a:lnTo>
                <a:lnTo>
                  <a:pt x="343316" y="321298"/>
                </a:lnTo>
                <a:lnTo>
                  <a:pt x="295685" y="313214"/>
                </a:lnTo>
                <a:lnTo>
                  <a:pt x="251109" y="304727"/>
                </a:lnTo>
                <a:lnTo>
                  <a:pt x="209719" y="295857"/>
                </a:lnTo>
                <a:lnTo>
                  <a:pt x="171647" y="286624"/>
                </a:lnTo>
                <a:lnTo>
                  <a:pt x="105983" y="267151"/>
                </a:lnTo>
                <a:lnTo>
                  <a:pt x="55168" y="246465"/>
                </a:lnTo>
                <a:lnTo>
                  <a:pt x="20255" y="224728"/>
                </a:lnTo>
                <a:lnTo>
                  <a:pt x="0" y="19050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59740" y="4003929"/>
            <a:ext cx="2363470" cy="742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longer the distance, more  potential to underestimate  recomb</a:t>
            </a:r>
            <a:r>
              <a:rPr dirty="0" sz="1600" spc="-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freq.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3540" y="1870075"/>
            <a:ext cx="2966720" cy="18091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 </a:t>
            </a:r>
            <a:r>
              <a:rPr dirty="0" sz="1600" spc="-5">
                <a:latin typeface="Arial"/>
                <a:cs typeface="Arial"/>
              </a:rPr>
              <a:t>+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aB </a:t>
            </a:r>
            <a:r>
              <a:rPr dirty="0" sz="1600" spc="-5">
                <a:latin typeface="Arial"/>
                <a:cs typeface="Arial"/>
              </a:rPr>
              <a:t>=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(45+89)+(94+40)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recom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268 recom/1448 total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=0.185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5" b="1">
                <a:latin typeface="Arial"/>
                <a:cs typeface="Arial"/>
              </a:rPr>
              <a:t>A-B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=18.5mu</a:t>
            </a:r>
            <a:endParaRPr sz="16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720"/>
              </a:spcBef>
            </a:pP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(45+89)+(94+40)+2(3+5)</a:t>
            </a:r>
            <a:r>
              <a:rPr dirty="0" sz="16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recom</a:t>
            </a:r>
            <a:endParaRPr sz="16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</a:pP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284recom/1448 total =</a:t>
            </a:r>
            <a:r>
              <a:rPr dirty="0" sz="1600" spc="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0.196</a:t>
            </a:r>
            <a:endParaRPr sz="16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</a:pPr>
            <a:r>
              <a:rPr dirty="0" sz="1600" spc="-25" b="1">
                <a:solidFill>
                  <a:srgbClr val="FF0000"/>
                </a:solidFill>
                <a:latin typeface="Arial"/>
                <a:cs typeface="Arial"/>
              </a:rPr>
              <a:t>A-B</a:t>
            </a:r>
            <a:r>
              <a:rPr dirty="0" sz="16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=19.6mu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285" y="6287008"/>
            <a:ext cx="22352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45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725042"/>
            <a:ext cx="7400925" cy="6203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4965" marR="5080" indent="-342900">
              <a:lnSpc>
                <a:spcPct val="100000"/>
              </a:lnSpc>
            </a:pPr>
            <a:r>
              <a:rPr dirty="0" sz="2000">
                <a:solidFill>
                  <a:srgbClr val="0742B1"/>
                </a:solidFill>
              </a:rPr>
              <a:t>Chromosome interference</a:t>
            </a:r>
            <a:r>
              <a:rPr dirty="0" sz="2000"/>
              <a:t>: crossovers in one region decrease</a:t>
            </a:r>
            <a:r>
              <a:rPr dirty="0" sz="2000" spc="-225"/>
              <a:t> </a:t>
            </a:r>
            <a:r>
              <a:rPr dirty="0" sz="2000"/>
              <a:t>the  probability of a second crossover close</a:t>
            </a:r>
            <a:r>
              <a:rPr dirty="0" sz="2000" spc="-170"/>
              <a:t> </a:t>
            </a:r>
            <a:r>
              <a:rPr dirty="0" sz="2000"/>
              <a:t>by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384149" y="2432177"/>
            <a:ext cx="96520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DE1F7"/>
                </a:solidFill>
                <a:latin typeface="Arial"/>
                <a:cs typeface="Arial"/>
              </a:rPr>
              <a:t>\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149" y="1761616"/>
            <a:ext cx="7894955" cy="8966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742B1"/>
                </a:solidFill>
                <a:latin typeface="Arial"/>
                <a:cs typeface="Arial"/>
              </a:rPr>
              <a:t>Coefficient of coincidence </a:t>
            </a:r>
            <a:r>
              <a:rPr dirty="0" sz="2000">
                <a:latin typeface="Arial"/>
                <a:cs typeface="Arial"/>
              </a:rPr>
              <a:t>= observed number of double</a:t>
            </a:r>
            <a:r>
              <a:rPr dirty="0" sz="2000" spc="-1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recombinants</a:t>
            </a:r>
            <a:endParaRPr sz="20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divided by </a:t>
            </a:r>
            <a:r>
              <a:rPr dirty="0" sz="2000" spc="-5">
                <a:latin typeface="Arial"/>
                <a:cs typeface="Arial"/>
              </a:rPr>
              <a:t>the </a:t>
            </a:r>
            <a:r>
              <a:rPr dirty="0" sz="2000">
                <a:latin typeface="Arial"/>
                <a:cs typeface="Arial"/>
              </a:rPr>
              <a:t>expected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number</a:t>
            </a:r>
            <a:endParaRPr sz="2000">
              <a:latin typeface="Arial"/>
              <a:cs typeface="Arial"/>
            </a:endParaRPr>
          </a:p>
          <a:p>
            <a:pPr marL="2276475">
              <a:lnSpc>
                <a:spcPct val="100000"/>
              </a:lnSpc>
              <a:spcBef>
                <a:spcPts val="254"/>
              </a:spcBef>
            </a:pP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If the </a:t>
            </a:r>
            <a:r>
              <a:rPr dirty="0" sz="1600" spc="-10">
                <a:solidFill>
                  <a:srgbClr val="FF0000"/>
                </a:solidFill>
                <a:latin typeface="Arial"/>
                <a:cs typeface="Arial"/>
              </a:rPr>
              <a:t>two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crossovers were</a:t>
            </a:r>
            <a:r>
              <a:rPr dirty="0" sz="1600" spc="9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independent,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977" y="2647315"/>
            <a:ext cx="7905115" cy="1229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600" spc="-10">
                <a:solidFill>
                  <a:srgbClr val="FF0000"/>
                </a:solidFill>
                <a:latin typeface="Arial"/>
                <a:cs typeface="Arial"/>
              </a:rPr>
              <a:t>we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would expect that the probability of seeing </a:t>
            </a:r>
            <a:r>
              <a:rPr dirty="0" sz="1600" spc="-10">
                <a:solidFill>
                  <a:srgbClr val="FF0000"/>
                </a:solidFill>
                <a:latin typeface="Arial"/>
                <a:cs typeface="Arial"/>
              </a:rPr>
              <a:t>two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recombination events occur </a:t>
            </a:r>
            <a:r>
              <a:rPr dirty="0" sz="1600" spc="-10">
                <a:solidFill>
                  <a:srgbClr val="FF0000"/>
                </a:solidFill>
                <a:latin typeface="Arial"/>
                <a:cs typeface="Arial"/>
              </a:rPr>
              <a:t>would</a:t>
            </a:r>
            <a:r>
              <a:rPr dirty="0" sz="1600" spc="2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be</a:t>
            </a:r>
            <a:endParaRPr sz="1600">
              <a:latin typeface="Arial"/>
              <a:cs typeface="Arial"/>
            </a:endParaRPr>
          </a:p>
          <a:p>
            <a:pPr marL="2949575" marR="1878330" indent="-1117600">
              <a:lnSpc>
                <a:spcPct val="100000"/>
              </a:lnSpc>
            </a:pPr>
            <a:r>
              <a:rPr dirty="0" sz="1600" spc="-5" b="1">
                <a:solidFill>
                  <a:srgbClr val="FF0000"/>
                </a:solidFill>
                <a:latin typeface="Arial"/>
                <a:cs typeface="Arial"/>
              </a:rPr>
              <a:t>0.132 </a:t>
            </a:r>
            <a:r>
              <a:rPr dirty="0" sz="1600" b="1">
                <a:solidFill>
                  <a:srgbClr val="FF0000"/>
                </a:solidFill>
                <a:latin typeface="Arial"/>
                <a:cs typeface="Arial"/>
              </a:rPr>
              <a:t>between </a:t>
            </a:r>
            <a:r>
              <a:rPr dirty="0" sz="1600" spc="-25" b="1">
                <a:solidFill>
                  <a:srgbClr val="FF0000"/>
                </a:solidFill>
                <a:latin typeface="Arial"/>
                <a:cs typeface="Arial"/>
              </a:rPr>
              <a:t>A-D </a:t>
            </a:r>
            <a:r>
              <a:rPr dirty="0" sz="1600" spc="-20" b="1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dirty="0" sz="1600" spc="-5" b="1">
                <a:solidFill>
                  <a:srgbClr val="FF0000"/>
                </a:solidFill>
                <a:latin typeface="Arial"/>
                <a:cs typeface="Arial"/>
              </a:rPr>
              <a:t>0.064 </a:t>
            </a:r>
            <a:r>
              <a:rPr dirty="0" sz="1600" b="1">
                <a:solidFill>
                  <a:srgbClr val="FF0000"/>
                </a:solidFill>
                <a:latin typeface="Arial"/>
                <a:cs typeface="Arial"/>
              </a:rPr>
              <a:t>between </a:t>
            </a:r>
            <a:r>
              <a:rPr dirty="0" sz="1600" spc="-10" b="1">
                <a:solidFill>
                  <a:srgbClr val="FF0000"/>
                </a:solidFill>
                <a:latin typeface="Arial"/>
                <a:cs typeface="Arial"/>
              </a:rPr>
              <a:t>D-B  </a:t>
            </a:r>
            <a:r>
              <a:rPr dirty="0" sz="1600" spc="-5" b="1">
                <a:solidFill>
                  <a:srgbClr val="FF0000"/>
                </a:solidFill>
                <a:latin typeface="Arial"/>
                <a:cs typeface="Arial"/>
              </a:rPr>
              <a:t>0.132 X 0.064 = 0.008</a:t>
            </a:r>
            <a:endParaRPr sz="1600">
              <a:latin typeface="Arial"/>
              <a:cs typeface="Arial"/>
            </a:endParaRPr>
          </a:p>
          <a:p>
            <a:pPr algn="ctr" marL="85725" marR="129539">
              <a:lnSpc>
                <a:spcPct val="100000"/>
              </a:lnSpc>
            </a:pPr>
            <a:r>
              <a:rPr dirty="0" sz="1600" spc="-5" b="1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dirty="0" sz="1600" spc="-10" b="1">
                <a:solidFill>
                  <a:srgbClr val="FF0000"/>
                </a:solidFill>
                <a:latin typeface="Arial"/>
                <a:cs typeface="Arial"/>
              </a:rPr>
              <a:t>every </a:t>
            </a:r>
            <a:r>
              <a:rPr dirty="0" sz="1600" spc="-5" b="1">
                <a:solidFill>
                  <a:srgbClr val="FF0000"/>
                </a:solidFill>
                <a:latin typeface="Arial"/>
                <a:cs typeface="Arial"/>
              </a:rPr>
              <a:t>1448 </a:t>
            </a:r>
            <a:r>
              <a:rPr dirty="0" sz="1600" spc="-25" b="1">
                <a:solidFill>
                  <a:srgbClr val="FF0000"/>
                </a:solidFill>
                <a:latin typeface="Arial"/>
                <a:cs typeface="Arial"/>
              </a:rPr>
              <a:t>progeny, </a:t>
            </a:r>
            <a:r>
              <a:rPr dirty="0" sz="1600" spc="-5" b="1">
                <a:solidFill>
                  <a:srgbClr val="FF0000"/>
                </a:solidFill>
                <a:latin typeface="Arial"/>
                <a:cs typeface="Arial"/>
              </a:rPr>
              <a:t>this </a:t>
            </a:r>
            <a:r>
              <a:rPr dirty="0" sz="1600" spc="5" b="1">
                <a:solidFill>
                  <a:srgbClr val="FF0000"/>
                </a:solidFill>
                <a:latin typeface="Arial"/>
                <a:cs typeface="Arial"/>
              </a:rPr>
              <a:t>would </a:t>
            </a:r>
            <a:r>
              <a:rPr dirty="0" sz="1600" spc="-5" b="1">
                <a:solidFill>
                  <a:srgbClr val="FF0000"/>
                </a:solidFill>
                <a:latin typeface="Arial"/>
                <a:cs typeface="Arial"/>
              </a:rPr>
              <a:t>be (1448x0.008)=12.23 double recombinants  </a:t>
            </a:r>
            <a:r>
              <a:rPr dirty="0" sz="1600" spc="-15" b="1">
                <a:solidFill>
                  <a:srgbClr val="FF0000"/>
                </a:solidFill>
                <a:latin typeface="Arial"/>
                <a:cs typeface="Arial"/>
              </a:rPr>
              <a:t>We </a:t>
            </a:r>
            <a:r>
              <a:rPr dirty="0" sz="1600" spc="-5" b="1">
                <a:solidFill>
                  <a:srgbClr val="FF0000"/>
                </a:solidFill>
                <a:latin typeface="Arial"/>
                <a:cs typeface="Arial"/>
              </a:rPr>
              <a:t>actually </a:t>
            </a:r>
            <a:r>
              <a:rPr dirty="0" sz="1600" spc="-10" b="1">
                <a:solidFill>
                  <a:srgbClr val="FF0000"/>
                </a:solidFill>
                <a:latin typeface="Arial"/>
                <a:cs typeface="Arial"/>
              </a:rPr>
              <a:t>observed </a:t>
            </a:r>
            <a:r>
              <a:rPr dirty="0" sz="1600" spc="-5" b="1">
                <a:solidFill>
                  <a:srgbClr val="FF0000"/>
                </a:solidFill>
                <a:latin typeface="Arial"/>
                <a:cs typeface="Arial"/>
              </a:rPr>
              <a:t>only (5+3)= 8 double</a:t>
            </a:r>
            <a:r>
              <a:rPr dirty="0" sz="1600" spc="1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Arial"/>
                <a:cs typeface="Arial"/>
              </a:rPr>
              <a:t>recombinants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4149" y="4110608"/>
            <a:ext cx="7524750" cy="831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4365">
              <a:lnSpc>
                <a:spcPct val="100000"/>
              </a:lnSpc>
            </a:pPr>
            <a:r>
              <a:rPr dirty="0" sz="1600" spc="-5" b="1">
                <a:solidFill>
                  <a:srgbClr val="FF0000"/>
                </a:solidFill>
                <a:latin typeface="Arial"/>
                <a:cs typeface="Arial"/>
              </a:rPr>
              <a:t>So the Coefficient of coincidence = </a:t>
            </a:r>
            <a:r>
              <a:rPr dirty="0" sz="1600" spc="-10" b="1">
                <a:solidFill>
                  <a:srgbClr val="FF0000"/>
                </a:solidFill>
                <a:latin typeface="Arial"/>
                <a:cs typeface="Arial"/>
              </a:rPr>
              <a:t>observed </a:t>
            </a:r>
            <a:r>
              <a:rPr dirty="0" sz="1600" spc="-5" b="1">
                <a:solidFill>
                  <a:srgbClr val="FF0000"/>
                </a:solidFill>
                <a:latin typeface="Arial"/>
                <a:cs typeface="Arial"/>
              </a:rPr>
              <a:t>/ expected = 8/12.23</a:t>
            </a:r>
            <a:r>
              <a:rPr dirty="0" sz="1600" spc="2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Arial"/>
                <a:cs typeface="Arial"/>
              </a:rPr>
              <a:t>=0.65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742B1"/>
                </a:solidFill>
                <a:latin typeface="Arial"/>
                <a:cs typeface="Arial"/>
              </a:rPr>
              <a:t>Interference = 1-Coefficient of</a:t>
            </a:r>
            <a:r>
              <a:rPr dirty="0" sz="2000" spc="-155">
                <a:solidFill>
                  <a:srgbClr val="0742B1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742B1"/>
                </a:solidFill>
                <a:latin typeface="Arial"/>
                <a:cs typeface="Arial"/>
              </a:rPr>
              <a:t>coincidence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4394" y="5375909"/>
            <a:ext cx="118491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z="1600" spc="-15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600" spc="-5" b="1">
                <a:solidFill>
                  <a:srgbClr val="FF0000"/>
                </a:solidFill>
                <a:latin typeface="Arial"/>
                <a:cs typeface="Arial"/>
              </a:rPr>
              <a:t>erference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3575" y="5375909"/>
            <a:ext cx="2910840" cy="742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FF0000"/>
                </a:solidFill>
                <a:latin typeface="Arial"/>
                <a:cs typeface="Arial"/>
              </a:rPr>
              <a:t>= 1-Coefficient of</a:t>
            </a:r>
            <a:r>
              <a:rPr dirty="0" sz="1600" spc="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Arial"/>
                <a:cs typeface="Arial"/>
              </a:rPr>
              <a:t>coincidence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FF0000"/>
                </a:solidFill>
                <a:latin typeface="Arial"/>
                <a:cs typeface="Arial"/>
              </a:rPr>
              <a:t>= 1-</a:t>
            </a:r>
            <a:r>
              <a:rPr dirty="0" sz="1600" spc="-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Arial"/>
                <a:cs typeface="Arial"/>
              </a:rPr>
              <a:t>0.65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dirty="0" sz="1600" spc="-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Arial"/>
                <a:cs typeface="Arial"/>
              </a:rPr>
              <a:t>0.35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768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DNA</a:t>
            </a:r>
            <a:r>
              <a:rPr dirty="0" spc="-60"/>
              <a:t> </a:t>
            </a:r>
            <a:r>
              <a:rPr dirty="0" spc="-5"/>
              <a:t>Sequencing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634871"/>
            <a:ext cx="7438390" cy="4378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Two </a:t>
            </a:r>
            <a:r>
              <a:rPr dirty="0" sz="3200" spc="-5">
                <a:latin typeface="Arial"/>
                <a:cs typeface="Arial"/>
              </a:rPr>
              <a:t>methods originally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developed:</a:t>
            </a:r>
            <a:endParaRPr sz="3200">
              <a:latin typeface="Arial"/>
              <a:cs typeface="Arial"/>
            </a:endParaRPr>
          </a:p>
          <a:p>
            <a:pPr lvl="1" marL="756285" marR="8255" indent="-287020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  <a:tab pos="2522855" algn="l"/>
                <a:tab pos="3120390" algn="l"/>
                <a:tab pos="4191635" algn="l"/>
                <a:tab pos="5520690" algn="l"/>
                <a:tab pos="6395720" algn="l"/>
              </a:tabLst>
            </a:pPr>
            <a:r>
              <a:rPr dirty="0" sz="2800" spc="-5">
                <a:latin typeface="Arial"/>
                <a:cs typeface="Arial"/>
              </a:rPr>
              <a:t>Ch</a:t>
            </a:r>
            <a:r>
              <a:rPr dirty="0" sz="2800" spc="5">
                <a:latin typeface="Arial"/>
                <a:cs typeface="Arial"/>
              </a:rPr>
              <a:t>e</a:t>
            </a:r>
            <a:r>
              <a:rPr dirty="0" sz="2800" spc="-5">
                <a:latin typeface="Arial"/>
                <a:cs typeface="Arial"/>
              </a:rPr>
              <a:t>mic</a:t>
            </a:r>
            <a:r>
              <a:rPr dirty="0" sz="2800" spc="0">
                <a:latin typeface="Arial"/>
                <a:cs typeface="Arial"/>
              </a:rPr>
              <a:t>a</a:t>
            </a:r>
            <a:r>
              <a:rPr dirty="0" sz="2800" spc="-5">
                <a:latin typeface="Arial"/>
                <a:cs typeface="Arial"/>
              </a:rPr>
              <a:t>l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>
                <a:latin typeface="Arial"/>
                <a:cs typeface="Arial"/>
              </a:rPr>
              <a:t>o</a:t>
            </a:r>
            <a:r>
              <a:rPr dirty="0" sz="2800" spc="-5">
                <a:latin typeface="Arial"/>
                <a:cs typeface="Arial"/>
              </a:rPr>
              <a:t>r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5">
                <a:latin typeface="Arial"/>
                <a:cs typeface="Arial"/>
              </a:rPr>
              <a:t>Allan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5">
                <a:latin typeface="Arial"/>
                <a:cs typeface="Arial"/>
              </a:rPr>
              <a:t>Ma</a:t>
            </a:r>
            <a:r>
              <a:rPr dirty="0" sz="2800">
                <a:latin typeface="Arial"/>
                <a:cs typeface="Arial"/>
              </a:rPr>
              <a:t>x</a:t>
            </a:r>
            <a:r>
              <a:rPr dirty="0" sz="2800" spc="-5">
                <a:latin typeface="Arial"/>
                <a:cs typeface="Arial"/>
              </a:rPr>
              <a:t>im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>
                <a:latin typeface="Arial"/>
                <a:cs typeface="Arial"/>
              </a:rPr>
              <a:t>an</a:t>
            </a:r>
            <a:r>
              <a:rPr dirty="0" sz="2800" spc="-5">
                <a:latin typeface="Arial"/>
                <a:cs typeface="Arial"/>
              </a:rPr>
              <a:t>d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20">
                <a:latin typeface="Arial"/>
                <a:cs typeface="Arial"/>
              </a:rPr>
              <a:t>W</a:t>
            </a:r>
            <a:r>
              <a:rPr dirty="0" sz="2800" spc="-5">
                <a:latin typeface="Arial"/>
                <a:cs typeface="Arial"/>
              </a:rPr>
              <a:t>a</a:t>
            </a:r>
            <a:r>
              <a:rPr dirty="0" sz="2800">
                <a:latin typeface="Arial"/>
                <a:cs typeface="Arial"/>
              </a:rPr>
              <a:t>l</a:t>
            </a:r>
            <a:r>
              <a:rPr dirty="0" sz="2800" spc="-5">
                <a:latin typeface="Arial"/>
                <a:cs typeface="Arial"/>
              </a:rPr>
              <a:t>ter  </a:t>
            </a:r>
            <a:r>
              <a:rPr dirty="0" sz="2800" spc="-5">
                <a:latin typeface="Arial"/>
                <a:cs typeface="Arial"/>
              </a:rPr>
              <a:t>Gilbert method in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1976-77.</a:t>
            </a:r>
            <a:endParaRPr sz="2800">
              <a:latin typeface="Arial"/>
              <a:cs typeface="Arial"/>
            </a:endParaRPr>
          </a:p>
          <a:p>
            <a:pPr lvl="1" marL="756285" marR="9525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  <a:tab pos="3935729" algn="l"/>
                <a:tab pos="4519295" algn="l"/>
                <a:tab pos="6273800" algn="l"/>
              </a:tabLst>
            </a:pPr>
            <a:r>
              <a:rPr dirty="0" sz="2800" spc="-5">
                <a:latin typeface="Arial"/>
                <a:cs typeface="Arial"/>
              </a:rPr>
              <a:t>Did</a:t>
            </a:r>
            <a:r>
              <a:rPr dirty="0" sz="2800">
                <a:latin typeface="Arial"/>
                <a:cs typeface="Arial"/>
              </a:rPr>
              <a:t>e</a:t>
            </a:r>
            <a:r>
              <a:rPr dirty="0" sz="2800" spc="-5">
                <a:latin typeface="Arial"/>
                <a:cs typeface="Arial"/>
              </a:rPr>
              <a:t>o</a:t>
            </a:r>
            <a:r>
              <a:rPr dirty="0" sz="2800">
                <a:latin typeface="Arial"/>
                <a:cs typeface="Arial"/>
              </a:rPr>
              <a:t>x</a:t>
            </a:r>
            <a:r>
              <a:rPr dirty="0" sz="2800" spc="-5">
                <a:latin typeface="Arial"/>
                <a:cs typeface="Arial"/>
              </a:rPr>
              <a:t>y</a:t>
            </a:r>
            <a:r>
              <a:rPr dirty="0" sz="2800" spc="5">
                <a:latin typeface="Arial"/>
                <a:cs typeface="Arial"/>
              </a:rPr>
              <a:t>n</a:t>
            </a:r>
            <a:r>
              <a:rPr dirty="0" sz="2800" spc="-5">
                <a:latin typeface="Arial"/>
                <a:cs typeface="Arial"/>
              </a:rPr>
              <a:t>u</a:t>
            </a:r>
            <a:r>
              <a:rPr dirty="0" sz="2800">
                <a:latin typeface="Arial"/>
                <a:cs typeface="Arial"/>
              </a:rPr>
              <a:t>c</a:t>
            </a:r>
            <a:r>
              <a:rPr dirty="0" sz="2800" spc="-5">
                <a:latin typeface="Arial"/>
                <a:cs typeface="Arial"/>
              </a:rPr>
              <a:t>l</a:t>
            </a:r>
            <a:r>
              <a:rPr dirty="0" sz="2800">
                <a:latin typeface="Arial"/>
                <a:cs typeface="Arial"/>
              </a:rPr>
              <a:t>e</a:t>
            </a:r>
            <a:r>
              <a:rPr dirty="0" sz="2800" spc="-5">
                <a:latin typeface="Arial"/>
                <a:cs typeface="Arial"/>
              </a:rPr>
              <a:t>ot</a:t>
            </a:r>
            <a:r>
              <a:rPr dirty="0" sz="2800">
                <a:latin typeface="Arial"/>
                <a:cs typeface="Arial"/>
              </a:rPr>
              <a:t>i</a:t>
            </a:r>
            <a:r>
              <a:rPr dirty="0" sz="2800" spc="-5">
                <a:latin typeface="Arial"/>
                <a:cs typeface="Arial"/>
              </a:rPr>
              <a:t>de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>
                <a:latin typeface="Arial"/>
                <a:cs typeface="Arial"/>
              </a:rPr>
              <a:t>o</a:t>
            </a:r>
            <a:r>
              <a:rPr dirty="0" sz="2800" spc="-5">
                <a:latin typeface="Arial"/>
                <a:cs typeface="Arial"/>
              </a:rPr>
              <a:t>r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5">
                <a:latin typeface="Arial"/>
                <a:cs typeface="Arial"/>
              </a:rPr>
              <a:t>F</a:t>
            </a:r>
            <a:r>
              <a:rPr dirty="0" sz="2800">
                <a:latin typeface="Arial"/>
                <a:cs typeface="Arial"/>
              </a:rPr>
              <a:t>r</a:t>
            </a:r>
            <a:r>
              <a:rPr dirty="0" sz="2800" spc="0">
                <a:latin typeface="Arial"/>
                <a:cs typeface="Arial"/>
              </a:rPr>
              <a:t>e</a:t>
            </a:r>
            <a:r>
              <a:rPr dirty="0" sz="2800" spc="-5">
                <a:latin typeface="Arial"/>
                <a:cs typeface="Arial"/>
              </a:rPr>
              <a:t>d</a:t>
            </a:r>
            <a:r>
              <a:rPr dirty="0" sz="2800">
                <a:latin typeface="Arial"/>
                <a:cs typeface="Arial"/>
              </a:rPr>
              <a:t>e</a:t>
            </a:r>
            <a:r>
              <a:rPr dirty="0" sz="2800" spc="-5">
                <a:latin typeface="Arial"/>
                <a:cs typeface="Arial"/>
              </a:rPr>
              <a:t>ri</a:t>
            </a:r>
            <a:r>
              <a:rPr dirty="0" sz="2800" spc="0">
                <a:latin typeface="Arial"/>
                <a:cs typeface="Arial"/>
              </a:rPr>
              <a:t>c</a:t>
            </a:r>
            <a:r>
              <a:rPr dirty="0" sz="2800" spc="-5">
                <a:latin typeface="Arial"/>
                <a:cs typeface="Arial"/>
              </a:rPr>
              <a:t>k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5">
                <a:latin typeface="Arial"/>
                <a:cs typeface="Arial"/>
              </a:rPr>
              <a:t>San</a:t>
            </a:r>
            <a:r>
              <a:rPr dirty="0" sz="2800">
                <a:latin typeface="Arial"/>
                <a:cs typeface="Arial"/>
              </a:rPr>
              <a:t>g</a:t>
            </a:r>
            <a:r>
              <a:rPr dirty="0" sz="2800" spc="-5">
                <a:latin typeface="Arial"/>
                <a:cs typeface="Arial"/>
              </a:rPr>
              <a:t>er  </a:t>
            </a:r>
            <a:r>
              <a:rPr dirty="0" sz="2800">
                <a:latin typeface="Arial"/>
                <a:cs typeface="Arial"/>
              </a:rPr>
              <a:t>method.</a:t>
            </a:r>
            <a:endParaRPr sz="28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dirty="0" sz="2800" spc="-5">
                <a:latin typeface="Arial"/>
                <a:cs typeface="Arial"/>
              </a:rPr>
              <a:t>Both </a:t>
            </a:r>
            <a:r>
              <a:rPr dirty="0" sz="2800">
                <a:latin typeface="Arial"/>
                <a:cs typeface="Arial"/>
              </a:rPr>
              <a:t>Gilber </a:t>
            </a:r>
            <a:r>
              <a:rPr dirty="0" sz="2800" spc="-5">
                <a:latin typeface="Arial"/>
                <a:cs typeface="Arial"/>
              </a:rPr>
              <a:t>and </a:t>
            </a:r>
            <a:r>
              <a:rPr dirty="0" sz="2800">
                <a:latin typeface="Arial"/>
                <a:cs typeface="Arial"/>
              </a:rPr>
              <a:t>Sanger won </a:t>
            </a:r>
            <a:r>
              <a:rPr dirty="0" sz="2800" spc="-5">
                <a:latin typeface="Arial"/>
                <a:cs typeface="Arial"/>
              </a:rPr>
              <a:t>Nobel </a:t>
            </a:r>
            <a:r>
              <a:rPr dirty="0" sz="2800" spc="1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prizes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for developing these</a:t>
            </a:r>
            <a:r>
              <a:rPr dirty="0" sz="2800" spc="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techniques.</a:t>
            </a:r>
            <a:endParaRPr sz="2800"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Arial"/>
                <a:cs typeface="Arial"/>
              </a:rPr>
              <a:t>Dideoxynucleotide method is </a:t>
            </a:r>
            <a:r>
              <a:rPr dirty="0" sz="3200" spc="-10">
                <a:latin typeface="Arial"/>
                <a:cs typeface="Arial"/>
              </a:rPr>
              <a:t>by </a:t>
            </a:r>
            <a:r>
              <a:rPr dirty="0" sz="3200">
                <a:latin typeface="Arial"/>
                <a:cs typeface="Arial"/>
              </a:rPr>
              <a:t>far the  </a:t>
            </a:r>
            <a:r>
              <a:rPr dirty="0" sz="3200" spc="-5">
                <a:latin typeface="Arial"/>
                <a:cs typeface="Arial"/>
              </a:rPr>
              <a:t>most common employed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today.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674370"/>
            <a:ext cx="4322445" cy="1102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 sz="3200" spc="-5">
                <a:latin typeface="Arial"/>
                <a:cs typeface="Arial"/>
              </a:rPr>
              <a:t>Automated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Sequencing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35"/>
              </a:spcBef>
              <a:buChar char="•"/>
              <a:tabLst>
                <a:tab pos="355600" algn="l"/>
                <a:tab pos="356235" algn="l"/>
                <a:tab pos="1666239" algn="l"/>
                <a:tab pos="3898900" algn="l"/>
              </a:tabLst>
            </a:pPr>
            <a:r>
              <a:rPr dirty="0" sz="3200">
                <a:latin typeface="Arial"/>
                <a:cs typeface="Arial"/>
              </a:rPr>
              <a:t>Each	</a:t>
            </a:r>
            <a:r>
              <a:rPr dirty="0" sz="3200" spc="-5">
                <a:latin typeface="Arial"/>
                <a:cs typeface="Arial"/>
              </a:rPr>
              <a:t>nucleotide	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3609" y="1280921"/>
            <a:ext cx="305054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704339" algn="l"/>
                <a:tab pos="2810510" algn="l"/>
              </a:tabLst>
            </a:pPr>
            <a:r>
              <a:rPr dirty="0" sz="3200">
                <a:latin typeface="Arial"/>
                <a:cs typeface="Arial"/>
              </a:rPr>
              <a:t>la</a:t>
            </a:r>
            <a:r>
              <a:rPr dirty="0" sz="3200" spc="-15">
                <a:latin typeface="Arial"/>
                <a:cs typeface="Arial"/>
              </a:rPr>
              <a:t>b</a:t>
            </a:r>
            <a:r>
              <a:rPr dirty="0" sz="3200">
                <a:latin typeface="Arial"/>
                <a:cs typeface="Arial"/>
              </a:rPr>
              <a:t>el</a:t>
            </a:r>
            <a:r>
              <a:rPr dirty="0" sz="3200" spc="-15">
                <a:latin typeface="Arial"/>
                <a:cs typeface="Arial"/>
              </a:rPr>
              <a:t>e</a:t>
            </a:r>
            <a:r>
              <a:rPr dirty="0" sz="3200">
                <a:latin typeface="Arial"/>
                <a:cs typeface="Arial"/>
              </a:rPr>
              <a:t>d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with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544" y="1720215"/>
            <a:ext cx="6207125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>
                <a:latin typeface="Arial"/>
                <a:cs typeface="Arial"/>
              </a:rPr>
              <a:t>different </a:t>
            </a:r>
            <a:r>
              <a:rPr dirty="0" sz="3200">
                <a:latin typeface="Arial"/>
                <a:cs typeface="Arial"/>
              </a:rPr>
              <a:t>fluorescent</a:t>
            </a:r>
            <a:r>
              <a:rPr dirty="0" sz="3200" spc="-8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chromophore.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2256663"/>
            <a:ext cx="4671695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  <a:tab pos="1571625" algn="l"/>
                <a:tab pos="2559685" algn="l"/>
              </a:tabLst>
            </a:pPr>
            <a:r>
              <a:rPr dirty="0" sz="3200" spc="-5">
                <a:latin typeface="Arial"/>
                <a:cs typeface="Arial"/>
              </a:rPr>
              <a:t>Uses	Taq	polymerase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20892" y="2256663"/>
            <a:ext cx="268478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40080" algn="l"/>
              </a:tabLst>
            </a:pPr>
            <a:r>
              <a:rPr dirty="0" sz="3200" spc="-5">
                <a:latin typeface="Arial"/>
                <a:cs typeface="Arial"/>
              </a:rPr>
              <a:t>to	incorporate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2695828"/>
            <a:ext cx="7618095" cy="2886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>
              <a:lnSpc>
                <a:spcPct val="100000"/>
              </a:lnSpc>
            </a:pPr>
            <a:r>
              <a:rPr dirty="0" sz="3200" spc="-5">
                <a:latin typeface="Arial"/>
                <a:cs typeface="Arial"/>
              </a:rPr>
              <a:t>fluorescent dideoxy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nucleotide.</a:t>
            </a:r>
            <a:endParaRPr sz="3200">
              <a:latin typeface="Arial"/>
              <a:cs typeface="Arial"/>
            </a:endParaRPr>
          </a:p>
          <a:p>
            <a:pPr algn="just" marL="355600" marR="5080" indent="-342900">
              <a:lnSpc>
                <a:spcPct val="90000"/>
              </a:lnSpc>
              <a:spcBef>
                <a:spcPts val="765"/>
              </a:spcBef>
              <a:buChar char="•"/>
              <a:tabLst>
                <a:tab pos="356235" algn="l"/>
              </a:tabLst>
            </a:pPr>
            <a:r>
              <a:rPr dirty="0" sz="3200">
                <a:latin typeface="Arial"/>
                <a:cs typeface="Arial"/>
              </a:rPr>
              <a:t>Analysis </a:t>
            </a:r>
            <a:r>
              <a:rPr dirty="0" sz="3200" spc="-5">
                <a:latin typeface="Arial"/>
                <a:cs typeface="Arial"/>
              </a:rPr>
              <a:t>on </a:t>
            </a:r>
            <a:r>
              <a:rPr dirty="0" sz="3200">
                <a:latin typeface="Arial"/>
                <a:cs typeface="Arial"/>
              </a:rPr>
              <a:t>a </a:t>
            </a:r>
            <a:r>
              <a:rPr dirty="0" sz="3200" spc="-5">
                <a:latin typeface="Arial"/>
                <a:cs typeface="Arial"/>
              </a:rPr>
              <a:t>polyacrylamide </a:t>
            </a:r>
            <a:r>
              <a:rPr dirty="0" sz="3200" spc="-10">
                <a:latin typeface="Arial"/>
                <a:cs typeface="Arial"/>
              </a:rPr>
              <a:t>gel or  </a:t>
            </a:r>
            <a:r>
              <a:rPr dirty="0" sz="3200" spc="-5">
                <a:latin typeface="Arial"/>
                <a:cs typeface="Arial"/>
              </a:rPr>
              <a:t>capillary </a:t>
            </a:r>
            <a:r>
              <a:rPr dirty="0" sz="3200">
                <a:latin typeface="Arial"/>
                <a:cs typeface="Arial"/>
              </a:rPr>
              <a:t>matrix </a:t>
            </a:r>
            <a:r>
              <a:rPr dirty="0" sz="3200" spc="-5">
                <a:latin typeface="Arial"/>
                <a:cs typeface="Arial"/>
              </a:rPr>
              <a:t>that </a:t>
            </a:r>
            <a:r>
              <a:rPr dirty="0" sz="3200">
                <a:latin typeface="Arial"/>
                <a:cs typeface="Arial"/>
              </a:rPr>
              <a:t>can </a:t>
            </a:r>
            <a:r>
              <a:rPr dirty="0" sz="3200" spc="-5">
                <a:latin typeface="Arial"/>
                <a:cs typeface="Arial"/>
              </a:rPr>
              <a:t>separate </a:t>
            </a:r>
            <a:r>
              <a:rPr dirty="0" sz="3200" spc="5">
                <a:latin typeface="Arial"/>
                <a:cs typeface="Arial"/>
              </a:rPr>
              <a:t>DNA  </a:t>
            </a:r>
            <a:r>
              <a:rPr dirty="0" sz="3200">
                <a:latin typeface="Arial"/>
                <a:cs typeface="Arial"/>
              </a:rPr>
              <a:t>based </a:t>
            </a:r>
            <a:r>
              <a:rPr dirty="0" sz="3200" spc="-5">
                <a:latin typeface="Arial"/>
                <a:cs typeface="Arial"/>
              </a:rPr>
              <a:t>upon </a:t>
            </a:r>
            <a:r>
              <a:rPr dirty="0" sz="3200">
                <a:latin typeface="Arial"/>
                <a:cs typeface="Arial"/>
              </a:rPr>
              <a:t>a 1 </a:t>
            </a:r>
            <a:r>
              <a:rPr dirty="0" sz="3200" spc="-5">
                <a:latin typeface="Arial"/>
                <a:cs typeface="Arial"/>
              </a:rPr>
              <a:t>nucleotide</a:t>
            </a:r>
            <a:r>
              <a:rPr dirty="0" sz="3200" spc="-9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difference.</a:t>
            </a:r>
            <a:endParaRPr sz="3200">
              <a:latin typeface="Arial"/>
              <a:cs typeface="Arial"/>
            </a:endParaRPr>
          </a:p>
          <a:p>
            <a:pPr algn="just" marL="355600" marR="5715" indent="-342900">
              <a:lnSpc>
                <a:spcPts val="3460"/>
              </a:lnSpc>
              <a:spcBef>
                <a:spcPts val="815"/>
              </a:spcBef>
              <a:buChar char="•"/>
              <a:tabLst>
                <a:tab pos="356235" algn="l"/>
              </a:tabLst>
            </a:pPr>
            <a:r>
              <a:rPr dirty="0" sz="3200" spc="-10">
                <a:latin typeface="Arial"/>
                <a:cs typeface="Arial"/>
              </a:rPr>
              <a:t>30-1000 </a:t>
            </a:r>
            <a:r>
              <a:rPr dirty="0" sz="3200" spc="-5">
                <a:latin typeface="Arial"/>
                <a:cs typeface="Arial"/>
              </a:rPr>
              <a:t>nucleotides in length </a:t>
            </a:r>
            <a:r>
              <a:rPr dirty="0" sz="3200">
                <a:latin typeface="Arial"/>
                <a:cs typeface="Arial"/>
              </a:rPr>
              <a:t>can  </a:t>
            </a:r>
            <a:r>
              <a:rPr dirty="0" sz="3200" spc="-5">
                <a:latin typeface="Arial"/>
                <a:cs typeface="Arial"/>
              </a:rPr>
              <a:t>theoretically be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determined.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8028" y="1176782"/>
            <a:ext cx="1321435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>
                <a:latin typeface="Arial"/>
                <a:cs typeface="Arial"/>
              </a:rPr>
              <a:t>Deoxy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3200" y="3200400"/>
            <a:ext cx="0" cy="304800"/>
          </a:xfrm>
          <a:custGeom>
            <a:avLst/>
            <a:gdLst/>
            <a:ahLst/>
            <a:cxnLst/>
            <a:rect l="l" t="t" r="r" b="b"/>
            <a:pathLst>
              <a:path w="0"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669794" y="3387217"/>
            <a:ext cx="711200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>
                <a:latin typeface="Arial"/>
                <a:cs typeface="Arial"/>
              </a:rPr>
              <a:t>OH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262382"/>
            <a:ext cx="381635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>
                <a:latin typeface="Arial"/>
                <a:cs typeface="Arial"/>
              </a:rPr>
              <a:t>O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67000" y="1676400"/>
            <a:ext cx="0" cy="533400"/>
          </a:xfrm>
          <a:custGeom>
            <a:avLst/>
            <a:gdLst/>
            <a:ahLst/>
            <a:cxnLst/>
            <a:rect l="l" t="t" r="r" b="b"/>
            <a:pathLst>
              <a:path w="0" h="533400">
                <a:moveTo>
                  <a:pt x="0" y="5334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82875" y="16319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0"/>
                </a:moveTo>
                <a:lnTo>
                  <a:pt x="0" y="6096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21075" y="16319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0"/>
                </a:moveTo>
                <a:lnTo>
                  <a:pt x="609600" y="6096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82875" y="2241550"/>
            <a:ext cx="0" cy="838200"/>
          </a:xfrm>
          <a:custGeom>
            <a:avLst/>
            <a:gdLst/>
            <a:ahLst/>
            <a:cxnLst/>
            <a:rect l="l" t="t" r="r" b="b"/>
            <a:pathLst>
              <a:path w="0"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30675" y="2241550"/>
            <a:ext cx="0" cy="838200"/>
          </a:xfrm>
          <a:custGeom>
            <a:avLst/>
            <a:gdLst/>
            <a:ahLst/>
            <a:cxnLst/>
            <a:rect l="l" t="t" r="r" b="b"/>
            <a:pathLst>
              <a:path w="0"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82875" y="307975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 h="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279775" y="1284985"/>
            <a:ext cx="381635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>
                <a:latin typeface="Arial"/>
                <a:cs typeface="Arial"/>
              </a:rPr>
              <a:t>O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14800" y="869950"/>
            <a:ext cx="0" cy="1371600"/>
          </a:xfrm>
          <a:custGeom>
            <a:avLst/>
            <a:gdLst/>
            <a:ahLst/>
            <a:cxnLst/>
            <a:rect l="l" t="t" r="r" b="b"/>
            <a:pathLst>
              <a:path w="0" h="1371600">
                <a:moveTo>
                  <a:pt x="0" y="13716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025900" y="262382"/>
            <a:ext cx="1068070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>
                <a:latin typeface="Arial"/>
                <a:cs typeface="Arial"/>
              </a:rPr>
              <a:t>Base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28800" y="1371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66800" y="1371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7200" y="1371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3048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38200" y="838200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14400" y="838200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88340" y="1786763"/>
            <a:ext cx="381635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>
                <a:latin typeface="Arial"/>
                <a:cs typeface="Arial"/>
              </a:rPr>
              <a:t>O</a:t>
            </a:r>
            <a:endParaRPr sz="3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38200" y="1600200"/>
            <a:ext cx="0" cy="304800"/>
          </a:xfrm>
          <a:custGeom>
            <a:avLst/>
            <a:gdLst/>
            <a:ahLst/>
            <a:cxnLst/>
            <a:rect l="l" t="t" r="r" b="b"/>
            <a:pathLst>
              <a:path w="0"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8739" y="1024382"/>
            <a:ext cx="2990215" cy="640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97865" algn="l"/>
                <a:tab pos="1308100" algn="l"/>
                <a:tab pos="2146300" algn="l"/>
              </a:tabLst>
            </a:pPr>
            <a:r>
              <a:rPr dirty="0" sz="3600">
                <a:latin typeface="Arial"/>
                <a:cs typeface="Arial"/>
              </a:rPr>
              <a:t>O</a:t>
            </a:r>
            <a:r>
              <a:rPr dirty="0" sz="3600">
                <a:latin typeface="Arial"/>
                <a:cs typeface="Arial"/>
              </a:rPr>
              <a:t>	P	</a:t>
            </a:r>
            <a:r>
              <a:rPr dirty="0" sz="3600">
                <a:latin typeface="Arial"/>
                <a:cs typeface="Arial"/>
              </a:rPr>
              <a:t>O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-5">
                <a:latin typeface="Arial"/>
                <a:cs typeface="Arial"/>
              </a:rPr>
              <a:t>CH</a:t>
            </a:r>
            <a:r>
              <a:rPr dirty="0" baseline="-20833" sz="3600" spc="-7">
                <a:latin typeface="Arial"/>
                <a:cs typeface="Arial"/>
              </a:rPr>
              <a:t>2</a:t>
            </a:r>
            <a:endParaRPr baseline="-20833" sz="3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791325" y="4921250"/>
            <a:ext cx="0" cy="533400"/>
          </a:xfrm>
          <a:custGeom>
            <a:avLst/>
            <a:gdLst/>
            <a:ahLst/>
            <a:cxnLst/>
            <a:rect l="l" t="t" r="r" b="b"/>
            <a:pathLst>
              <a:path w="0" h="533400">
                <a:moveTo>
                  <a:pt x="0" y="5334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807200" y="48768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0"/>
                </a:moveTo>
                <a:lnTo>
                  <a:pt x="0" y="6096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645400" y="48768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0"/>
                </a:moveTo>
                <a:lnTo>
                  <a:pt x="609600" y="6096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807200" y="5486400"/>
            <a:ext cx="0" cy="838200"/>
          </a:xfrm>
          <a:custGeom>
            <a:avLst/>
            <a:gdLst/>
            <a:ahLst/>
            <a:cxnLst/>
            <a:rect l="l" t="t" r="r" b="b"/>
            <a:pathLst>
              <a:path w="0"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255000" y="5486400"/>
            <a:ext cx="0" cy="838200"/>
          </a:xfrm>
          <a:custGeom>
            <a:avLst/>
            <a:gdLst/>
            <a:ahLst/>
            <a:cxnLst/>
            <a:rect l="l" t="t" r="r" b="b"/>
            <a:pathLst>
              <a:path w="0"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807200" y="63246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 h="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7404607" y="4530597"/>
            <a:ext cx="381635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>
                <a:latin typeface="Arial"/>
                <a:cs typeface="Arial"/>
              </a:rPr>
              <a:t>O</a:t>
            </a:r>
            <a:endParaRPr sz="3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239125" y="4114800"/>
            <a:ext cx="0" cy="1371600"/>
          </a:xfrm>
          <a:custGeom>
            <a:avLst/>
            <a:gdLst/>
            <a:ahLst/>
            <a:cxnLst/>
            <a:rect l="l" t="t" r="r" b="b"/>
            <a:pathLst>
              <a:path w="0" h="1371600">
                <a:moveTo>
                  <a:pt x="0" y="13716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8150732" y="3507994"/>
            <a:ext cx="1067435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>
                <a:latin typeface="Arial"/>
                <a:cs typeface="Arial"/>
              </a:rPr>
              <a:t>Base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953125" y="46164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191125" y="46164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81525" y="461645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3048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962525" y="4083050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038725" y="4083050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813553" y="5032247"/>
            <a:ext cx="381635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>
                <a:latin typeface="Arial"/>
                <a:cs typeface="Arial"/>
              </a:rPr>
              <a:t>O</a:t>
            </a:r>
            <a:endParaRPr sz="36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962525" y="4845050"/>
            <a:ext cx="0" cy="304800"/>
          </a:xfrm>
          <a:custGeom>
            <a:avLst/>
            <a:gdLst/>
            <a:ahLst/>
            <a:cxnLst/>
            <a:rect l="l" t="t" r="r" b="b"/>
            <a:pathLst>
              <a:path w="0"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4203572" y="4270247"/>
            <a:ext cx="2990850" cy="640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98500" algn="l"/>
                <a:tab pos="1308100" algn="l"/>
                <a:tab pos="2146300" algn="l"/>
              </a:tabLst>
            </a:pPr>
            <a:r>
              <a:rPr dirty="0" sz="3600">
                <a:latin typeface="Arial"/>
                <a:cs typeface="Arial"/>
              </a:rPr>
              <a:t>O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P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O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CH</a:t>
            </a:r>
            <a:r>
              <a:rPr dirty="0" baseline="-20833" sz="3600">
                <a:latin typeface="Arial"/>
                <a:cs typeface="Arial"/>
              </a:rPr>
              <a:t>2</a:t>
            </a:r>
            <a:endParaRPr baseline="-20833" sz="3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03775" y="3463417"/>
            <a:ext cx="381635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>
                <a:latin typeface="Arial"/>
                <a:cs typeface="Arial"/>
              </a:rPr>
              <a:t>O</a:t>
            </a:r>
            <a:endParaRPr sz="3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17244" y="5292852"/>
            <a:ext cx="2781300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>
                <a:latin typeface="Arial"/>
                <a:cs typeface="Arial"/>
              </a:rPr>
              <a:t>Dideoxy</a:t>
            </a:r>
            <a:r>
              <a:rPr dirty="0" sz="3600" spc="-434">
                <a:latin typeface="Arial"/>
                <a:cs typeface="Arial"/>
              </a:rPr>
              <a:t> </a:t>
            </a:r>
            <a:r>
              <a:rPr dirty="0" baseline="3858" sz="5400">
                <a:latin typeface="Arial"/>
                <a:cs typeface="Arial"/>
              </a:rPr>
              <a:t>(3’2’)</a:t>
            </a:r>
            <a:endParaRPr baseline="3858"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5425" y="1019175"/>
            <a:ext cx="6153150" cy="4819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11046" y="5971438"/>
            <a:ext cx="387032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Copyright Cold Spring Harbor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Laboratories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26415" y="781349"/>
          <a:ext cx="8245475" cy="1336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7169"/>
                <a:gridCol w="1532004"/>
                <a:gridCol w="1291335"/>
                <a:gridCol w="1137978"/>
                <a:gridCol w="1326681"/>
              </a:tblGrid>
              <a:tr h="454405">
                <a:tc>
                  <a:txBody>
                    <a:bodyPr/>
                    <a:lstStyle/>
                    <a:p>
                      <a:pPr marL="365125" indent="-342900">
                        <a:lnSpc>
                          <a:spcPts val="3325"/>
                        </a:lnSpc>
                        <a:buChar char="•"/>
                        <a:tabLst>
                          <a:tab pos="364490" algn="l"/>
                          <a:tab pos="365125" algn="l"/>
                          <a:tab pos="1267460" algn="l"/>
                          <a:tab pos="2228850" algn="l"/>
                        </a:tabLst>
                      </a:pPr>
                      <a:r>
                        <a:rPr dirty="0" sz="2800" spc="-5">
                          <a:latin typeface="Arial"/>
                          <a:cs typeface="Arial"/>
                        </a:rPr>
                        <a:t>One	</a:t>
                      </a:r>
                      <a:r>
                        <a:rPr dirty="0" sz="2800" b="1">
                          <a:latin typeface="Arial"/>
                          <a:cs typeface="Arial"/>
                        </a:rPr>
                        <a:t>map	</a:t>
                      </a:r>
                      <a:r>
                        <a:rPr dirty="0" sz="2800" spc="-5" b="1">
                          <a:latin typeface="Arial"/>
                          <a:cs typeface="Arial"/>
                        </a:rPr>
                        <a:t>unit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2395">
                        <a:lnSpc>
                          <a:spcPts val="3325"/>
                        </a:lnSpc>
                        <a:tabLst>
                          <a:tab pos="999490" algn="l"/>
                        </a:tabLst>
                      </a:pPr>
                      <a:r>
                        <a:rPr dirty="0" sz="2800" spc="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2800" spc="-5" b="1">
                          <a:latin typeface="Arial"/>
                          <a:cs typeface="Arial"/>
                        </a:rPr>
                        <a:t>mu</a:t>
                      </a:r>
                      <a:r>
                        <a:rPr dirty="0" sz="2800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28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2800">
                          <a:latin typeface="Arial"/>
                          <a:cs typeface="Arial"/>
                        </a:rPr>
                        <a:t>is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3325"/>
                        </a:lnSpc>
                      </a:pPr>
                      <a:r>
                        <a:rPr dirty="0" sz="2800" spc="-5">
                          <a:latin typeface="Arial"/>
                          <a:cs typeface="Arial"/>
                        </a:rPr>
                        <a:t>defined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7314">
                        <a:lnSpc>
                          <a:spcPts val="3325"/>
                        </a:lnSpc>
                        <a:tabLst>
                          <a:tab pos="606425" algn="l"/>
                        </a:tabLst>
                      </a:pPr>
                      <a:r>
                        <a:rPr dirty="0" sz="28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28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28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2800">
                          <a:latin typeface="Arial"/>
                          <a:cs typeface="Arial"/>
                        </a:rPr>
                        <a:t>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604">
                        <a:lnSpc>
                          <a:spcPts val="3325"/>
                        </a:lnSpc>
                      </a:pPr>
                      <a:r>
                        <a:rPr dirty="0" sz="2800" spc="5">
                          <a:latin typeface="Arial"/>
                          <a:cs typeface="Arial"/>
                        </a:rPr>
                        <a:t>percent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426787">
                <a:tc>
                  <a:txBody>
                    <a:bodyPr/>
                    <a:lstStyle/>
                    <a:p>
                      <a:pPr marL="365125">
                        <a:lnSpc>
                          <a:spcPts val="3110"/>
                        </a:lnSpc>
                      </a:pPr>
                      <a:r>
                        <a:rPr dirty="0" sz="2800">
                          <a:latin typeface="Arial"/>
                          <a:cs typeface="Arial"/>
                        </a:rPr>
                        <a:t>recombination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2870">
                        <a:lnSpc>
                          <a:spcPts val="3110"/>
                        </a:lnSpc>
                      </a:pPr>
                      <a:r>
                        <a:rPr dirty="0" sz="280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28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2800">
                          <a:latin typeface="Arial"/>
                          <a:cs typeface="Arial"/>
                        </a:rPr>
                        <a:t>twe</a:t>
                      </a:r>
                      <a:r>
                        <a:rPr dirty="0" sz="28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2800">
                          <a:latin typeface="Arial"/>
                          <a:cs typeface="Arial"/>
                        </a:rPr>
                        <a:t>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ts val="3110"/>
                        </a:lnSpc>
                      </a:pPr>
                      <a:r>
                        <a:rPr dirty="0" sz="2800" spc="-5">
                          <a:latin typeface="Arial"/>
                          <a:cs typeface="Arial"/>
                        </a:rPr>
                        <a:t>two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5415">
                        <a:lnSpc>
                          <a:spcPts val="3110"/>
                        </a:lnSpc>
                      </a:pPr>
                      <a:r>
                        <a:rPr dirty="0" sz="2800" spc="5">
                          <a:latin typeface="Arial"/>
                          <a:cs typeface="Arial"/>
                        </a:rPr>
                        <a:t>genes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8415">
                        <a:lnSpc>
                          <a:spcPts val="3110"/>
                        </a:lnSpc>
                        <a:tabLst>
                          <a:tab pos="825500" algn="l"/>
                        </a:tabLst>
                      </a:pPr>
                      <a:r>
                        <a:rPr dirty="0" sz="28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28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28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2800">
                          <a:latin typeface="Arial"/>
                          <a:cs typeface="Arial"/>
                        </a:rPr>
                        <a:t>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454777">
                <a:tc>
                  <a:txBody>
                    <a:bodyPr/>
                    <a:lstStyle/>
                    <a:p>
                      <a:pPr marL="365125">
                        <a:lnSpc>
                          <a:spcPts val="3110"/>
                        </a:lnSpc>
                      </a:pPr>
                      <a:r>
                        <a:rPr dirty="0" sz="2800">
                          <a:latin typeface="Arial"/>
                          <a:cs typeface="Arial"/>
                        </a:rPr>
                        <a:t>chromosome.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35940" y="2654934"/>
            <a:ext cx="8223250" cy="2740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  <a:tab pos="1231900" algn="l"/>
                <a:tab pos="2170430" algn="l"/>
                <a:tab pos="2870200" algn="l"/>
                <a:tab pos="3844290" algn="l"/>
                <a:tab pos="4959985" algn="l"/>
                <a:tab pos="7476490" algn="l"/>
              </a:tabLst>
            </a:pPr>
            <a:r>
              <a:rPr dirty="0" sz="2800" spc="-5">
                <a:latin typeface="Arial"/>
                <a:cs typeface="Arial"/>
              </a:rPr>
              <a:t>Map</a:t>
            </a:r>
            <a:r>
              <a:rPr dirty="0" sz="2800" spc="-5">
                <a:latin typeface="Arial"/>
                <a:cs typeface="Arial"/>
              </a:rPr>
              <a:t>	</a:t>
            </a:r>
            <a:r>
              <a:rPr dirty="0" sz="2800" spc="-5">
                <a:latin typeface="Arial"/>
                <a:cs typeface="Arial"/>
              </a:rPr>
              <a:t>u</a:t>
            </a:r>
            <a:r>
              <a:rPr dirty="0" sz="2800">
                <a:latin typeface="Arial"/>
                <a:cs typeface="Arial"/>
              </a:rPr>
              <a:t>n</a:t>
            </a:r>
            <a:r>
              <a:rPr dirty="0" sz="2800" spc="-5">
                <a:latin typeface="Arial"/>
                <a:cs typeface="Arial"/>
              </a:rPr>
              <a:t>i</a:t>
            </a:r>
            <a:r>
              <a:rPr dirty="0" sz="2800" spc="0">
                <a:latin typeface="Arial"/>
                <a:cs typeface="Arial"/>
              </a:rPr>
              <a:t>t</a:t>
            </a:r>
            <a:r>
              <a:rPr dirty="0" sz="2800" spc="-5">
                <a:latin typeface="Arial"/>
                <a:cs typeface="Arial"/>
              </a:rPr>
              <a:t>s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>
                <a:latin typeface="Arial"/>
                <a:cs typeface="Arial"/>
              </a:rPr>
              <a:t>ar</a:t>
            </a:r>
            <a:r>
              <a:rPr dirty="0" sz="2800" spc="-5">
                <a:latin typeface="Arial"/>
                <a:cs typeface="Arial"/>
              </a:rPr>
              <a:t>e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5">
                <a:latin typeface="Arial"/>
                <a:cs typeface="Arial"/>
              </a:rPr>
              <a:t>of</a:t>
            </a:r>
            <a:r>
              <a:rPr dirty="0" sz="2800" spc="-20">
                <a:latin typeface="Arial"/>
                <a:cs typeface="Arial"/>
              </a:rPr>
              <a:t>t</a:t>
            </a:r>
            <a:r>
              <a:rPr dirty="0" sz="2800" spc="-5">
                <a:latin typeface="Arial"/>
                <a:cs typeface="Arial"/>
              </a:rPr>
              <a:t>en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5">
                <a:latin typeface="Arial"/>
                <a:cs typeface="Arial"/>
              </a:rPr>
              <a:t>c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5">
                <a:latin typeface="Arial"/>
                <a:cs typeface="Arial"/>
              </a:rPr>
              <a:t>ll</a:t>
            </a:r>
            <a:r>
              <a:rPr dirty="0" sz="2800">
                <a:latin typeface="Arial"/>
                <a:cs typeface="Arial"/>
              </a:rPr>
              <a:t>e</a:t>
            </a:r>
            <a:r>
              <a:rPr dirty="0" sz="2800" spc="-5">
                <a:latin typeface="Arial"/>
                <a:cs typeface="Arial"/>
              </a:rPr>
              <a:t>d</a:t>
            </a:r>
            <a:r>
              <a:rPr dirty="0" sz="2800">
                <a:latin typeface="Arial"/>
                <a:cs typeface="Arial"/>
              </a:rPr>
              <a:t>	</a:t>
            </a:r>
            <a:r>
              <a:rPr dirty="0" sz="2800" spc="-5" b="1">
                <a:latin typeface="Arial"/>
                <a:cs typeface="Arial"/>
              </a:rPr>
              <a:t>c</a:t>
            </a:r>
            <a:r>
              <a:rPr dirty="0" sz="2800" b="1">
                <a:latin typeface="Arial"/>
                <a:cs typeface="Arial"/>
              </a:rPr>
              <a:t>e</a:t>
            </a:r>
            <a:r>
              <a:rPr dirty="0" sz="2800" spc="-5" b="1">
                <a:latin typeface="Arial"/>
                <a:cs typeface="Arial"/>
              </a:rPr>
              <a:t>ntim</a:t>
            </a:r>
            <a:r>
              <a:rPr dirty="0" sz="2800" b="1">
                <a:latin typeface="Arial"/>
                <a:cs typeface="Arial"/>
              </a:rPr>
              <a:t>o</a:t>
            </a:r>
            <a:r>
              <a:rPr dirty="0" sz="2800" spc="-5" b="1">
                <a:latin typeface="Arial"/>
                <a:cs typeface="Arial"/>
              </a:rPr>
              <a:t>rgans</a:t>
            </a:r>
            <a:r>
              <a:rPr dirty="0" sz="2800" b="1">
                <a:latin typeface="Arial"/>
                <a:cs typeface="Arial"/>
              </a:rPr>
              <a:t>	</a:t>
            </a:r>
            <a:r>
              <a:rPr dirty="0" sz="2800" spc="-5" b="1">
                <a:latin typeface="Arial"/>
                <a:cs typeface="Arial"/>
              </a:rPr>
              <a:t>(</a:t>
            </a:r>
            <a:r>
              <a:rPr dirty="0" sz="2800" spc="5" b="1">
                <a:latin typeface="Arial"/>
                <a:cs typeface="Arial"/>
              </a:rPr>
              <a:t>c</a:t>
            </a:r>
            <a:r>
              <a:rPr dirty="0" sz="2800" spc="-5" b="1">
                <a:latin typeface="Arial"/>
                <a:cs typeface="Arial"/>
              </a:rPr>
              <a:t>M)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800">
                <a:latin typeface="Arial"/>
                <a:cs typeface="Arial"/>
              </a:rPr>
              <a:t>and are relative distances, not exact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ones.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dirty="0" sz="2800" spc="-5">
                <a:latin typeface="Arial"/>
                <a:cs typeface="Arial"/>
              </a:rPr>
              <a:t>A single </a:t>
            </a:r>
            <a:r>
              <a:rPr dirty="0" sz="2800" b="1">
                <a:latin typeface="Arial"/>
                <a:cs typeface="Arial"/>
              </a:rPr>
              <a:t>crossover </a:t>
            </a:r>
            <a:r>
              <a:rPr dirty="0" sz="2800" spc="-5">
                <a:latin typeface="Arial"/>
                <a:cs typeface="Arial"/>
              </a:rPr>
              <a:t>(</a:t>
            </a:r>
            <a:r>
              <a:rPr dirty="0" sz="2800" spc="-5" b="1">
                <a:latin typeface="Arial"/>
                <a:cs typeface="Arial"/>
              </a:rPr>
              <a:t>SCO</a:t>
            </a:r>
            <a:r>
              <a:rPr dirty="0" sz="2800" spc="-5">
                <a:latin typeface="Arial"/>
                <a:cs typeface="Arial"/>
              </a:rPr>
              <a:t>) </a:t>
            </a:r>
            <a:r>
              <a:rPr dirty="0" sz="2800">
                <a:latin typeface="Arial"/>
                <a:cs typeface="Arial"/>
              </a:rPr>
              <a:t>alters </a:t>
            </a:r>
            <a:r>
              <a:rPr dirty="0" sz="2800" spc="-5">
                <a:latin typeface="Arial"/>
                <a:cs typeface="Arial"/>
              </a:rPr>
              <a:t>linkage </a:t>
            </a:r>
            <a:r>
              <a:rPr dirty="0" sz="2800">
                <a:latin typeface="Arial"/>
                <a:cs typeface="Arial"/>
              </a:rPr>
              <a:t>between  </a:t>
            </a:r>
            <a:r>
              <a:rPr dirty="0" sz="2800" spc="-5">
                <a:latin typeface="Arial"/>
                <a:cs typeface="Arial"/>
              </a:rPr>
              <a:t>two </a:t>
            </a:r>
            <a:r>
              <a:rPr dirty="0" sz="2800">
                <a:latin typeface="Arial"/>
                <a:cs typeface="Arial"/>
              </a:rPr>
              <a:t>genes </a:t>
            </a:r>
            <a:r>
              <a:rPr dirty="0" sz="2800" spc="-5">
                <a:latin typeface="Arial"/>
                <a:cs typeface="Arial"/>
              </a:rPr>
              <a:t>only </a:t>
            </a:r>
            <a:r>
              <a:rPr dirty="0" sz="2800" spc="-10">
                <a:latin typeface="Arial"/>
                <a:cs typeface="Arial"/>
              </a:rPr>
              <a:t>if </a:t>
            </a:r>
            <a:r>
              <a:rPr dirty="0" sz="2800" spc="-5">
                <a:latin typeface="Arial"/>
                <a:cs typeface="Arial"/>
              </a:rPr>
              <a:t>the crossover occurs between  those two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genes.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2133600"/>
            <a:ext cx="5791200" cy="0"/>
          </a:xfrm>
          <a:custGeom>
            <a:avLst/>
            <a:gdLst/>
            <a:ahLst/>
            <a:cxnLst/>
            <a:rect l="l" t="t" r="r" b="b"/>
            <a:pathLst>
              <a:path w="5791200" h="0">
                <a:moveTo>
                  <a:pt x="0" y="0"/>
                </a:moveTo>
                <a:lnTo>
                  <a:pt x="57912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57400" y="1752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67000" y="1752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67200" y="1752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67400" y="1752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00400" y="1752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33800" y="1752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00600" y="1752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34000" y="1752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77000" y="1752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010400" y="1752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07794" y="490982"/>
            <a:ext cx="5404485" cy="5568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96265" algn="l"/>
                <a:tab pos="1122045" algn="l"/>
                <a:tab pos="1647825" algn="l"/>
                <a:tab pos="2232660" algn="l"/>
                <a:tab pos="2840990" algn="l"/>
                <a:tab pos="3426460" algn="l"/>
                <a:tab pos="3950335" algn="l"/>
                <a:tab pos="4476115" algn="l"/>
                <a:tab pos="5060950" algn="l"/>
              </a:tabLst>
            </a:pPr>
            <a:r>
              <a:rPr dirty="0" sz="3600"/>
              <a:t>G</a:t>
            </a:r>
            <a:r>
              <a:rPr dirty="0" sz="3600"/>
              <a:t>	</a:t>
            </a:r>
            <a:r>
              <a:rPr dirty="0" sz="3600"/>
              <a:t>A</a:t>
            </a:r>
            <a:r>
              <a:rPr dirty="0" sz="3600"/>
              <a:t>	</a:t>
            </a:r>
            <a:r>
              <a:rPr dirty="0" sz="3600"/>
              <a:t>T</a:t>
            </a:r>
            <a:r>
              <a:rPr dirty="0" sz="3600"/>
              <a:t>	</a:t>
            </a:r>
            <a:r>
              <a:rPr dirty="0" sz="3600"/>
              <a:t>C</a:t>
            </a:r>
            <a:r>
              <a:rPr dirty="0" sz="3600"/>
              <a:t>	</a:t>
            </a:r>
            <a:r>
              <a:rPr dirty="0" sz="3600"/>
              <a:t>G</a:t>
            </a:r>
            <a:r>
              <a:rPr dirty="0" sz="3600"/>
              <a:t>	</a:t>
            </a:r>
            <a:r>
              <a:rPr dirty="0" sz="3600"/>
              <a:t>G</a:t>
            </a:r>
            <a:r>
              <a:rPr dirty="0" sz="3600"/>
              <a:t>	</a:t>
            </a:r>
            <a:r>
              <a:rPr dirty="0" sz="3600"/>
              <a:t>A</a:t>
            </a:r>
            <a:r>
              <a:rPr dirty="0" sz="3600"/>
              <a:t>	</a:t>
            </a:r>
            <a:r>
              <a:rPr dirty="0" sz="3600"/>
              <a:t>T</a:t>
            </a:r>
            <a:r>
              <a:rPr dirty="0" sz="3600"/>
              <a:t>	</a:t>
            </a:r>
            <a:r>
              <a:rPr dirty="0" sz="3600"/>
              <a:t>C</a:t>
            </a:r>
            <a:r>
              <a:rPr dirty="0" sz="3600"/>
              <a:t>	</a:t>
            </a:r>
            <a:r>
              <a:rPr dirty="0" sz="3600"/>
              <a:t>C</a:t>
            </a:r>
            <a:endParaRPr sz="3600"/>
          </a:p>
        </p:txBody>
      </p:sp>
      <p:sp>
        <p:nvSpPr>
          <p:cNvPr id="14" name="object 14"/>
          <p:cNvSpPr/>
          <p:nvPr/>
        </p:nvSpPr>
        <p:spPr>
          <a:xfrm>
            <a:off x="1524000" y="1219200"/>
            <a:ext cx="5791200" cy="0"/>
          </a:xfrm>
          <a:custGeom>
            <a:avLst/>
            <a:gdLst/>
            <a:ahLst/>
            <a:cxnLst/>
            <a:rect l="l" t="t" r="r" b="b"/>
            <a:pathLst>
              <a:path w="5791200" h="0">
                <a:moveTo>
                  <a:pt x="0" y="0"/>
                </a:moveTo>
                <a:lnTo>
                  <a:pt x="57912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57400" y="12192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67000" y="12192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00400" y="12192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733800" y="12192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67200" y="12192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00600" y="12192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334000" y="12192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867400" y="12192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477000" y="12192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010400" y="12192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905000" y="3352800"/>
            <a:ext cx="5791200" cy="0"/>
          </a:xfrm>
          <a:custGeom>
            <a:avLst/>
            <a:gdLst/>
            <a:ahLst/>
            <a:cxnLst/>
            <a:rect l="l" t="t" r="r" b="b"/>
            <a:pathLst>
              <a:path w="5791200" h="0">
                <a:moveTo>
                  <a:pt x="0" y="0"/>
                </a:moveTo>
                <a:lnTo>
                  <a:pt x="57912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438400" y="33528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48000" y="33528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581400" y="33528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14800" y="33528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648200" y="33528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181600" y="33528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715000" y="33528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248400" y="33528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858000" y="33528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391400" y="33528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209800" y="5943600"/>
            <a:ext cx="5791200" cy="0"/>
          </a:xfrm>
          <a:custGeom>
            <a:avLst/>
            <a:gdLst/>
            <a:ahLst/>
            <a:cxnLst/>
            <a:rect l="l" t="t" r="r" b="b"/>
            <a:pathLst>
              <a:path w="5791200" h="0">
                <a:moveTo>
                  <a:pt x="0" y="0"/>
                </a:moveTo>
                <a:lnTo>
                  <a:pt x="57912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743200" y="5562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352800" y="5562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953000" y="5562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553200" y="5562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886200" y="5562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419600" y="5562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486400" y="5562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019800" y="5562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162800" y="5562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696200" y="5562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029200" y="3733800"/>
            <a:ext cx="533400" cy="1143000"/>
          </a:xfrm>
          <a:custGeom>
            <a:avLst/>
            <a:gdLst/>
            <a:ahLst/>
            <a:cxnLst/>
            <a:rect l="l" t="t" r="r" b="b"/>
            <a:pathLst>
              <a:path w="533400" h="1143000">
                <a:moveTo>
                  <a:pt x="266700" y="0"/>
                </a:moveTo>
                <a:lnTo>
                  <a:pt x="209478" y="13183"/>
                </a:lnTo>
                <a:lnTo>
                  <a:pt x="156538" y="50872"/>
                </a:lnTo>
                <a:lnTo>
                  <a:pt x="109179" y="110276"/>
                </a:lnTo>
                <a:lnTo>
                  <a:pt x="87999" y="147250"/>
                </a:lnTo>
                <a:lnTo>
                  <a:pt x="68701" y="188605"/>
                </a:lnTo>
                <a:lnTo>
                  <a:pt x="51450" y="233994"/>
                </a:lnTo>
                <a:lnTo>
                  <a:pt x="36406" y="283068"/>
                </a:lnTo>
                <a:lnTo>
                  <a:pt x="23733" y="335478"/>
                </a:lnTo>
                <a:lnTo>
                  <a:pt x="13594" y="390875"/>
                </a:lnTo>
                <a:lnTo>
                  <a:pt x="6150" y="448910"/>
                </a:lnTo>
                <a:lnTo>
                  <a:pt x="1564" y="509235"/>
                </a:lnTo>
                <a:lnTo>
                  <a:pt x="0" y="571500"/>
                </a:lnTo>
                <a:lnTo>
                  <a:pt x="1564" y="633764"/>
                </a:lnTo>
                <a:lnTo>
                  <a:pt x="6150" y="694089"/>
                </a:lnTo>
                <a:lnTo>
                  <a:pt x="13594" y="752124"/>
                </a:lnTo>
                <a:lnTo>
                  <a:pt x="23733" y="807521"/>
                </a:lnTo>
                <a:lnTo>
                  <a:pt x="36406" y="859931"/>
                </a:lnTo>
                <a:lnTo>
                  <a:pt x="51450" y="909005"/>
                </a:lnTo>
                <a:lnTo>
                  <a:pt x="68701" y="954394"/>
                </a:lnTo>
                <a:lnTo>
                  <a:pt x="87999" y="995749"/>
                </a:lnTo>
                <a:lnTo>
                  <a:pt x="109179" y="1032723"/>
                </a:lnTo>
                <a:lnTo>
                  <a:pt x="132080" y="1064965"/>
                </a:lnTo>
                <a:lnTo>
                  <a:pt x="182392" y="1113861"/>
                </a:lnTo>
                <a:lnTo>
                  <a:pt x="237635" y="1139646"/>
                </a:lnTo>
                <a:lnTo>
                  <a:pt x="266700" y="1143000"/>
                </a:lnTo>
                <a:lnTo>
                  <a:pt x="295764" y="1139646"/>
                </a:lnTo>
                <a:lnTo>
                  <a:pt x="351007" y="1113861"/>
                </a:lnTo>
                <a:lnTo>
                  <a:pt x="401319" y="1064965"/>
                </a:lnTo>
                <a:lnTo>
                  <a:pt x="424220" y="1032723"/>
                </a:lnTo>
                <a:lnTo>
                  <a:pt x="445400" y="995749"/>
                </a:lnTo>
                <a:lnTo>
                  <a:pt x="464698" y="954394"/>
                </a:lnTo>
                <a:lnTo>
                  <a:pt x="481949" y="909005"/>
                </a:lnTo>
                <a:lnTo>
                  <a:pt x="496993" y="859931"/>
                </a:lnTo>
                <a:lnTo>
                  <a:pt x="509666" y="807521"/>
                </a:lnTo>
                <a:lnTo>
                  <a:pt x="519805" y="752124"/>
                </a:lnTo>
                <a:lnTo>
                  <a:pt x="527249" y="694089"/>
                </a:lnTo>
                <a:lnTo>
                  <a:pt x="531835" y="633764"/>
                </a:lnTo>
                <a:lnTo>
                  <a:pt x="533400" y="571500"/>
                </a:lnTo>
                <a:lnTo>
                  <a:pt x="531835" y="509235"/>
                </a:lnTo>
                <a:lnTo>
                  <a:pt x="527249" y="448910"/>
                </a:lnTo>
                <a:lnTo>
                  <a:pt x="519805" y="390875"/>
                </a:lnTo>
                <a:lnTo>
                  <a:pt x="509666" y="335478"/>
                </a:lnTo>
                <a:lnTo>
                  <a:pt x="496993" y="283068"/>
                </a:lnTo>
                <a:lnTo>
                  <a:pt x="481949" y="233994"/>
                </a:lnTo>
                <a:lnTo>
                  <a:pt x="464698" y="188605"/>
                </a:lnTo>
                <a:lnTo>
                  <a:pt x="445400" y="147250"/>
                </a:lnTo>
                <a:lnTo>
                  <a:pt x="424220" y="110276"/>
                </a:lnTo>
                <a:lnTo>
                  <a:pt x="401319" y="78034"/>
                </a:lnTo>
                <a:lnTo>
                  <a:pt x="351007" y="29138"/>
                </a:lnTo>
                <a:lnTo>
                  <a:pt x="295764" y="3353"/>
                </a:lnTo>
                <a:lnTo>
                  <a:pt x="266700" y="0"/>
                </a:lnTo>
                <a:close/>
              </a:path>
            </a:pathLst>
          </a:custGeom>
          <a:solidFill>
            <a:srgbClr val="25BE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029200" y="3733800"/>
            <a:ext cx="533400" cy="1143000"/>
          </a:xfrm>
          <a:custGeom>
            <a:avLst/>
            <a:gdLst/>
            <a:ahLst/>
            <a:cxnLst/>
            <a:rect l="l" t="t" r="r" b="b"/>
            <a:pathLst>
              <a:path w="533400" h="1143000">
                <a:moveTo>
                  <a:pt x="0" y="571500"/>
                </a:moveTo>
                <a:lnTo>
                  <a:pt x="1564" y="509235"/>
                </a:lnTo>
                <a:lnTo>
                  <a:pt x="6150" y="448910"/>
                </a:lnTo>
                <a:lnTo>
                  <a:pt x="13594" y="390875"/>
                </a:lnTo>
                <a:lnTo>
                  <a:pt x="23733" y="335478"/>
                </a:lnTo>
                <a:lnTo>
                  <a:pt x="36406" y="283068"/>
                </a:lnTo>
                <a:lnTo>
                  <a:pt x="51450" y="233994"/>
                </a:lnTo>
                <a:lnTo>
                  <a:pt x="68701" y="188605"/>
                </a:lnTo>
                <a:lnTo>
                  <a:pt x="87999" y="147250"/>
                </a:lnTo>
                <a:lnTo>
                  <a:pt x="109179" y="110276"/>
                </a:lnTo>
                <a:lnTo>
                  <a:pt x="132080" y="78034"/>
                </a:lnTo>
                <a:lnTo>
                  <a:pt x="182392" y="29138"/>
                </a:lnTo>
                <a:lnTo>
                  <a:pt x="237635" y="3353"/>
                </a:lnTo>
                <a:lnTo>
                  <a:pt x="266700" y="0"/>
                </a:lnTo>
                <a:lnTo>
                  <a:pt x="295764" y="3353"/>
                </a:lnTo>
                <a:lnTo>
                  <a:pt x="351007" y="29138"/>
                </a:lnTo>
                <a:lnTo>
                  <a:pt x="401319" y="78034"/>
                </a:lnTo>
                <a:lnTo>
                  <a:pt x="424220" y="110276"/>
                </a:lnTo>
                <a:lnTo>
                  <a:pt x="445400" y="147250"/>
                </a:lnTo>
                <a:lnTo>
                  <a:pt x="464698" y="188605"/>
                </a:lnTo>
                <a:lnTo>
                  <a:pt x="481949" y="233994"/>
                </a:lnTo>
                <a:lnTo>
                  <a:pt x="496993" y="283068"/>
                </a:lnTo>
                <a:lnTo>
                  <a:pt x="509666" y="335478"/>
                </a:lnTo>
                <a:lnTo>
                  <a:pt x="519805" y="390875"/>
                </a:lnTo>
                <a:lnTo>
                  <a:pt x="527249" y="448910"/>
                </a:lnTo>
                <a:lnTo>
                  <a:pt x="531835" y="509235"/>
                </a:lnTo>
                <a:lnTo>
                  <a:pt x="533400" y="571500"/>
                </a:lnTo>
                <a:lnTo>
                  <a:pt x="531835" y="633764"/>
                </a:lnTo>
                <a:lnTo>
                  <a:pt x="527249" y="694089"/>
                </a:lnTo>
                <a:lnTo>
                  <a:pt x="519805" y="752124"/>
                </a:lnTo>
                <a:lnTo>
                  <a:pt x="509666" y="807521"/>
                </a:lnTo>
                <a:lnTo>
                  <a:pt x="496993" y="859931"/>
                </a:lnTo>
                <a:lnTo>
                  <a:pt x="481949" y="909005"/>
                </a:lnTo>
                <a:lnTo>
                  <a:pt x="464698" y="954394"/>
                </a:lnTo>
                <a:lnTo>
                  <a:pt x="445400" y="995749"/>
                </a:lnTo>
                <a:lnTo>
                  <a:pt x="424220" y="1032723"/>
                </a:lnTo>
                <a:lnTo>
                  <a:pt x="401319" y="1064965"/>
                </a:lnTo>
                <a:lnTo>
                  <a:pt x="351007" y="1113861"/>
                </a:lnTo>
                <a:lnTo>
                  <a:pt x="295764" y="1139646"/>
                </a:lnTo>
                <a:lnTo>
                  <a:pt x="266700" y="1143000"/>
                </a:lnTo>
                <a:lnTo>
                  <a:pt x="237635" y="1139646"/>
                </a:lnTo>
                <a:lnTo>
                  <a:pt x="182392" y="1113861"/>
                </a:lnTo>
                <a:lnTo>
                  <a:pt x="132080" y="1064965"/>
                </a:lnTo>
                <a:lnTo>
                  <a:pt x="109179" y="1032723"/>
                </a:lnTo>
                <a:lnTo>
                  <a:pt x="87999" y="995749"/>
                </a:lnTo>
                <a:lnTo>
                  <a:pt x="68701" y="954394"/>
                </a:lnTo>
                <a:lnTo>
                  <a:pt x="51450" y="909005"/>
                </a:lnTo>
                <a:lnTo>
                  <a:pt x="36406" y="859931"/>
                </a:lnTo>
                <a:lnTo>
                  <a:pt x="23733" y="807521"/>
                </a:lnTo>
                <a:lnTo>
                  <a:pt x="13594" y="752124"/>
                </a:lnTo>
                <a:lnTo>
                  <a:pt x="6150" y="694089"/>
                </a:lnTo>
                <a:lnTo>
                  <a:pt x="1564" y="633764"/>
                </a:lnTo>
                <a:lnTo>
                  <a:pt x="0" y="571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562600" y="4191000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 h="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391400" y="38100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858000" y="38100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248400" y="38100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715000" y="38100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2288794" y="2624963"/>
            <a:ext cx="5403850" cy="2157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96265" algn="l"/>
                <a:tab pos="1122045" algn="l"/>
                <a:tab pos="1647189" algn="l"/>
                <a:tab pos="2231390" algn="l"/>
                <a:tab pos="2841625" algn="l"/>
                <a:tab pos="3426460" algn="l"/>
                <a:tab pos="3950970" algn="l"/>
                <a:tab pos="4476115" algn="l"/>
                <a:tab pos="5060315" algn="l"/>
              </a:tabLst>
            </a:pPr>
            <a:r>
              <a:rPr dirty="0" sz="3600">
                <a:latin typeface="Arial"/>
                <a:cs typeface="Arial"/>
              </a:rPr>
              <a:t>G</a:t>
            </a:r>
            <a:r>
              <a:rPr dirty="0" sz="3600">
                <a:latin typeface="Arial"/>
                <a:cs typeface="Arial"/>
              </a:rPr>
              <a:t>	A	</a:t>
            </a:r>
            <a:r>
              <a:rPr dirty="0" sz="3600">
                <a:latin typeface="Arial"/>
                <a:cs typeface="Arial"/>
              </a:rPr>
              <a:t>T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-5">
                <a:latin typeface="Arial"/>
                <a:cs typeface="Arial"/>
              </a:rPr>
              <a:t>C</a:t>
            </a:r>
            <a:r>
              <a:rPr dirty="0" sz="3600" spc="-5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G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G</a:t>
            </a:r>
            <a:r>
              <a:rPr dirty="0" sz="3600">
                <a:latin typeface="Arial"/>
                <a:cs typeface="Arial"/>
              </a:rPr>
              <a:t>	A	</a:t>
            </a:r>
            <a:r>
              <a:rPr dirty="0" sz="3600">
                <a:latin typeface="Arial"/>
                <a:cs typeface="Arial"/>
              </a:rPr>
              <a:t>T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-5">
                <a:latin typeface="Arial"/>
                <a:cs typeface="Arial"/>
              </a:rPr>
              <a:t>C</a:t>
            </a:r>
            <a:r>
              <a:rPr dirty="0" sz="3600" spc="-5">
                <a:latin typeface="Arial"/>
                <a:cs typeface="Arial"/>
              </a:rPr>
              <a:t>	</a:t>
            </a:r>
            <a:r>
              <a:rPr dirty="0" sz="3600" spc="-5">
                <a:latin typeface="Arial"/>
                <a:cs typeface="Arial"/>
              </a:rPr>
              <a:t>C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00">
              <a:latin typeface="Times New Roman"/>
              <a:cs typeface="Times New Roman"/>
            </a:endParaRPr>
          </a:p>
          <a:p>
            <a:pPr marL="3365500">
              <a:lnSpc>
                <a:spcPct val="100000"/>
              </a:lnSpc>
              <a:tabLst>
                <a:tab pos="3865879" algn="l"/>
                <a:tab pos="4399280" algn="l"/>
                <a:tab pos="5009515" algn="l"/>
              </a:tabLst>
            </a:pPr>
            <a:r>
              <a:rPr dirty="0" sz="3600">
                <a:solidFill>
                  <a:srgbClr val="FF0000"/>
                </a:solidFill>
                <a:latin typeface="Arial"/>
                <a:cs typeface="Arial"/>
              </a:rPr>
              <a:t>T	A	G	G</a:t>
            </a:r>
            <a:endParaRPr sz="36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029200" y="40767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228600" y="0"/>
                </a:moveTo>
                <a:lnTo>
                  <a:pt x="0" y="114300"/>
                </a:lnTo>
                <a:lnTo>
                  <a:pt x="228600" y="228600"/>
                </a:lnTo>
                <a:lnTo>
                  <a:pt x="228600" y="152400"/>
                </a:lnTo>
                <a:lnTo>
                  <a:pt x="190500" y="152400"/>
                </a:lnTo>
                <a:lnTo>
                  <a:pt x="190500" y="76200"/>
                </a:lnTo>
                <a:lnTo>
                  <a:pt x="228600" y="76200"/>
                </a:lnTo>
                <a:lnTo>
                  <a:pt x="228600" y="0"/>
                </a:lnTo>
                <a:close/>
              </a:path>
              <a:path w="457200" h="228600">
                <a:moveTo>
                  <a:pt x="228600" y="76200"/>
                </a:moveTo>
                <a:lnTo>
                  <a:pt x="190500" y="76200"/>
                </a:lnTo>
                <a:lnTo>
                  <a:pt x="190500" y="152400"/>
                </a:lnTo>
                <a:lnTo>
                  <a:pt x="228600" y="152400"/>
                </a:lnTo>
                <a:lnTo>
                  <a:pt x="228600" y="76200"/>
                </a:lnTo>
                <a:close/>
              </a:path>
              <a:path w="457200" h="228600">
                <a:moveTo>
                  <a:pt x="457200" y="76200"/>
                </a:moveTo>
                <a:lnTo>
                  <a:pt x="228600" y="76200"/>
                </a:lnTo>
                <a:lnTo>
                  <a:pt x="228600" y="152400"/>
                </a:lnTo>
                <a:lnTo>
                  <a:pt x="457200" y="152400"/>
                </a:lnTo>
                <a:lnTo>
                  <a:pt x="457200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0194" y="643382"/>
            <a:ext cx="5403850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96265" algn="l"/>
                <a:tab pos="1122045" algn="l"/>
                <a:tab pos="1647189" algn="l"/>
                <a:tab pos="2231390" algn="l"/>
                <a:tab pos="2841625" algn="l"/>
                <a:tab pos="3426460" algn="l"/>
                <a:tab pos="3950970" algn="l"/>
                <a:tab pos="4476115" algn="l"/>
                <a:tab pos="5060315" algn="l"/>
              </a:tabLst>
            </a:pPr>
            <a:r>
              <a:rPr dirty="0" sz="3600">
                <a:latin typeface="Arial"/>
                <a:cs typeface="Arial"/>
              </a:rPr>
              <a:t>G</a:t>
            </a:r>
            <a:r>
              <a:rPr dirty="0" sz="3600">
                <a:latin typeface="Arial"/>
                <a:cs typeface="Arial"/>
              </a:rPr>
              <a:t>	A	</a:t>
            </a:r>
            <a:r>
              <a:rPr dirty="0" sz="3600">
                <a:latin typeface="Arial"/>
                <a:cs typeface="Arial"/>
              </a:rPr>
              <a:t>T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-5">
                <a:latin typeface="Arial"/>
                <a:cs typeface="Arial"/>
              </a:rPr>
              <a:t>C</a:t>
            </a:r>
            <a:r>
              <a:rPr dirty="0" sz="3600" spc="-5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G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G</a:t>
            </a:r>
            <a:r>
              <a:rPr dirty="0" sz="3600">
                <a:latin typeface="Arial"/>
                <a:cs typeface="Arial"/>
              </a:rPr>
              <a:t>	A	</a:t>
            </a:r>
            <a:r>
              <a:rPr dirty="0" sz="3600">
                <a:latin typeface="Arial"/>
                <a:cs typeface="Arial"/>
              </a:rPr>
              <a:t>T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-5">
                <a:latin typeface="Arial"/>
                <a:cs typeface="Arial"/>
              </a:rPr>
              <a:t>C</a:t>
            </a:r>
            <a:r>
              <a:rPr dirty="0" sz="3600" spc="-5">
                <a:latin typeface="Arial"/>
                <a:cs typeface="Arial"/>
              </a:rPr>
              <a:t>	</a:t>
            </a:r>
            <a:r>
              <a:rPr dirty="0" sz="3600" spc="-5">
                <a:latin typeface="Arial"/>
                <a:cs typeface="Arial"/>
              </a:rPr>
              <a:t>C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1371600"/>
            <a:ext cx="5791200" cy="0"/>
          </a:xfrm>
          <a:custGeom>
            <a:avLst/>
            <a:gdLst/>
            <a:ahLst/>
            <a:cxnLst/>
            <a:rect l="l" t="t" r="r" b="b"/>
            <a:pathLst>
              <a:path w="5791200" h="0">
                <a:moveTo>
                  <a:pt x="0" y="0"/>
                </a:moveTo>
                <a:lnTo>
                  <a:pt x="57912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09800" y="1371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19400" y="1371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52800" y="1371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86200" y="1371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19600" y="1371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53000" y="1371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86400" y="1371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19800" y="1371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29400" y="1371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62800" y="13716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38600" y="1676400"/>
            <a:ext cx="5334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38600" y="1676400"/>
            <a:ext cx="533400" cy="1143000"/>
          </a:xfrm>
          <a:custGeom>
            <a:avLst/>
            <a:gdLst/>
            <a:ahLst/>
            <a:cxnLst/>
            <a:rect l="l" t="t" r="r" b="b"/>
            <a:pathLst>
              <a:path w="533400" h="1143000">
                <a:moveTo>
                  <a:pt x="0" y="571500"/>
                </a:moveTo>
                <a:lnTo>
                  <a:pt x="1564" y="509235"/>
                </a:lnTo>
                <a:lnTo>
                  <a:pt x="6150" y="448910"/>
                </a:lnTo>
                <a:lnTo>
                  <a:pt x="13594" y="390875"/>
                </a:lnTo>
                <a:lnTo>
                  <a:pt x="23733" y="335478"/>
                </a:lnTo>
                <a:lnTo>
                  <a:pt x="36406" y="283068"/>
                </a:lnTo>
                <a:lnTo>
                  <a:pt x="51450" y="233994"/>
                </a:lnTo>
                <a:lnTo>
                  <a:pt x="68701" y="188605"/>
                </a:lnTo>
                <a:lnTo>
                  <a:pt x="87999" y="147250"/>
                </a:lnTo>
                <a:lnTo>
                  <a:pt x="109179" y="110276"/>
                </a:lnTo>
                <a:lnTo>
                  <a:pt x="132080" y="78034"/>
                </a:lnTo>
                <a:lnTo>
                  <a:pt x="182392" y="29138"/>
                </a:lnTo>
                <a:lnTo>
                  <a:pt x="237635" y="3353"/>
                </a:lnTo>
                <a:lnTo>
                  <a:pt x="266700" y="0"/>
                </a:lnTo>
                <a:lnTo>
                  <a:pt x="295764" y="3353"/>
                </a:lnTo>
                <a:lnTo>
                  <a:pt x="351007" y="29138"/>
                </a:lnTo>
                <a:lnTo>
                  <a:pt x="401319" y="78034"/>
                </a:lnTo>
                <a:lnTo>
                  <a:pt x="424220" y="110276"/>
                </a:lnTo>
                <a:lnTo>
                  <a:pt x="445400" y="147250"/>
                </a:lnTo>
                <a:lnTo>
                  <a:pt x="464698" y="188605"/>
                </a:lnTo>
                <a:lnTo>
                  <a:pt x="481949" y="233994"/>
                </a:lnTo>
                <a:lnTo>
                  <a:pt x="496993" y="283068"/>
                </a:lnTo>
                <a:lnTo>
                  <a:pt x="509666" y="335478"/>
                </a:lnTo>
                <a:lnTo>
                  <a:pt x="519805" y="390875"/>
                </a:lnTo>
                <a:lnTo>
                  <a:pt x="527249" y="448910"/>
                </a:lnTo>
                <a:lnTo>
                  <a:pt x="531835" y="509235"/>
                </a:lnTo>
                <a:lnTo>
                  <a:pt x="533400" y="571500"/>
                </a:lnTo>
                <a:lnTo>
                  <a:pt x="531835" y="633764"/>
                </a:lnTo>
                <a:lnTo>
                  <a:pt x="527249" y="694089"/>
                </a:lnTo>
                <a:lnTo>
                  <a:pt x="519805" y="752124"/>
                </a:lnTo>
                <a:lnTo>
                  <a:pt x="509666" y="807521"/>
                </a:lnTo>
                <a:lnTo>
                  <a:pt x="496993" y="859931"/>
                </a:lnTo>
                <a:lnTo>
                  <a:pt x="481949" y="909005"/>
                </a:lnTo>
                <a:lnTo>
                  <a:pt x="464698" y="954394"/>
                </a:lnTo>
                <a:lnTo>
                  <a:pt x="445400" y="995749"/>
                </a:lnTo>
                <a:lnTo>
                  <a:pt x="424220" y="1032723"/>
                </a:lnTo>
                <a:lnTo>
                  <a:pt x="401319" y="1064965"/>
                </a:lnTo>
                <a:lnTo>
                  <a:pt x="351007" y="1113861"/>
                </a:lnTo>
                <a:lnTo>
                  <a:pt x="295764" y="1139646"/>
                </a:lnTo>
                <a:lnTo>
                  <a:pt x="266700" y="1143000"/>
                </a:lnTo>
                <a:lnTo>
                  <a:pt x="237635" y="1139646"/>
                </a:lnTo>
                <a:lnTo>
                  <a:pt x="182392" y="1113861"/>
                </a:lnTo>
                <a:lnTo>
                  <a:pt x="132080" y="1064965"/>
                </a:lnTo>
                <a:lnTo>
                  <a:pt x="109179" y="1032723"/>
                </a:lnTo>
                <a:lnTo>
                  <a:pt x="87999" y="995749"/>
                </a:lnTo>
                <a:lnTo>
                  <a:pt x="68701" y="954394"/>
                </a:lnTo>
                <a:lnTo>
                  <a:pt x="51450" y="909005"/>
                </a:lnTo>
                <a:lnTo>
                  <a:pt x="36406" y="859931"/>
                </a:lnTo>
                <a:lnTo>
                  <a:pt x="23733" y="807521"/>
                </a:lnTo>
                <a:lnTo>
                  <a:pt x="13594" y="752124"/>
                </a:lnTo>
                <a:lnTo>
                  <a:pt x="6150" y="694089"/>
                </a:lnTo>
                <a:lnTo>
                  <a:pt x="1564" y="633764"/>
                </a:lnTo>
                <a:lnTo>
                  <a:pt x="0" y="571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803775" y="2243963"/>
            <a:ext cx="2557780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46100" algn="l"/>
                <a:tab pos="1045844" algn="l"/>
                <a:tab pos="1578610" algn="l"/>
                <a:tab pos="2188845" algn="l"/>
              </a:tabLst>
            </a:pPr>
            <a:r>
              <a:rPr dirty="0" sz="3600" spc="-5">
                <a:latin typeface="Arial"/>
                <a:cs typeface="Arial"/>
              </a:rPr>
              <a:t>C</a:t>
            </a:r>
            <a:r>
              <a:rPr dirty="0" sz="3600" spc="-5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T</a:t>
            </a:r>
            <a:r>
              <a:rPr dirty="0" sz="3600">
                <a:latin typeface="Arial"/>
                <a:cs typeface="Arial"/>
              </a:rPr>
              <a:t>	A	</a:t>
            </a:r>
            <a:r>
              <a:rPr dirty="0" sz="3600">
                <a:latin typeface="Arial"/>
                <a:cs typeface="Arial"/>
              </a:rPr>
              <a:t>G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G</a:t>
            </a:r>
            <a:endParaRPr sz="3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10200" y="2209800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 h="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648200" y="22098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 h="0">
                <a:moveTo>
                  <a:pt x="762000" y="0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162800" y="18288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629400" y="18288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019800" y="18288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486400" y="18288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91000" y="20955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228600" y="0"/>
                </a:moveTo>
                <a:lnTo>
                  <a:pt x="0" y="114300"/>
                </a:lnTo>
                <a:lnTo>
                  <a:pt x="228600" y="228600"/>
                </a:lnTo>
                <a:lnTo>
                  <a:pt x="228600" y="152400"/>
                </a:lnTo>
                <a:lnTo>
                  <a:pt x="190500" y="152400"/>
                </a:lnTo>
                <a:lnTo>
                  <a:pt x="190500" y="76200"/>
                </a:lnTo>
                <a:lnTo>
                  <a:pt x="228600" y="76200"/>
                </a:lnTo>
                <a:lnTo>
                  <a:pt x="228600" y="0"/>
                </a:lnTo>
                <a:close/>
              </a:path>
              <a:path w="457200" h="228600">
                <a:moveTo>
                  <a:pt x="228600" y="76200"/>
                </a:moveTo>
                <a:lnTo>
                  <a:pt x="190500" y="76200"/>
                </a:lnTo>
                <a:lnTo>
                  <a:pt x="190500" y="152400"/>
                </a:lnTo>
                <a:lnTo>
                  <a:pt x="228600" y="152400"/>
                </a:lnTo>
                <a:lnTo>
                  <a:pt x="228600" y="76200"/>
                </a:lnTo>
                <a:close/>
              </a:path>
              <a:path w="457200" h="228600">
                <a:moveTo>
                  <a:pt x="457200" y="76200"/>
                </a:moveTo>
                <a:lnTo>
                  <a:pt x="228600" y="76200"/>
                </a:lnTo>
                <a:lnTo>
                  <a:pt x="228600" y="152400"/>
                </a:lnTo>
                <a:lnTo>
                  <a:pt x="457200" y="152400"/>
                </a:lnTo>
                <a:lnTo>
                  <a:pt x="4572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953000" y="18288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889375" y="2396363"/>
            <a:ext cx="534670" cy="1014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8415">
              <a:lnSpc>
                <a:spcPts val="3960"/>
              </a:lnSpc>
            </a:pPr>
            <a:r>
              <a:rPr dirty="0" sz="3600" spc="-5" b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ts val="3960"/>
              </a:lnSpc>
            </a:pPr>
            <a:r>
              <a:rPr dirty="0" sz="3600">
                <a:latin typeface="Arial"/>
                <a:cs typeface="Arial"/>
              </a:rPr>
              <a:t>dd</a:t>
            </a:r>
            <a:endParaRPr sz="3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57400" y="4191000"/>
            <a:ext cx="5791200" cy="0"/>
          </a:xfrm>
          <a:custGeom>
            <a:avLst/>
            <a:gdLst/>
            <a:ahLst/>
            <a:cxnLst/>
            <a:rect l="l" t="t" r="r" b="b"/>
            <a:pathLst>
              <a:path w="5791200" h="0">
                <a:moveTo>
                  <a:pt x="0" y="0"/>
                </a:moveTo>
                <a:lnTo>
                  <a:pt x="57912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590800" y="41910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200400" y="41910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33800" y="41910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267200" y="41910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800600" y="41910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334000" y="41910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867400" y="41910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400800" y="41910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010400" y="41910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543800" y="41910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629150" y="504825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 h="0">
                <a:moveTo>
                  <a:pt x="381000" y="0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010150" y="5048250"/>
            <a:ext cx="742950" cy="0"/>
          </a:xfrm>
          <a:custGeom>
            <a:avLst/>
            <a:gdLst/>
            <a:ahLst/>
            <a:cxnLst/>
            <a:rect l="l" t="t" r="r" b="b"/>
            <a:pathLst>
              <a:path w="742950" h="0">
                <a:moveTo>
                  <a:pt x="0" y="0"/>
                </a:moveTo>
                <a:lnTo>
                  <a:pt x="74295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562850" y="4667250"/>
            <a:ext cx="0" cy="342900"/>
          </a:xfrm>
          <a:custGeom>
            <a:avLst/>
            <a:gdLst/>
            <a:ahLst/>
            <a:cxnLst/>
            <a:rect l="l" t="t" r="r" b="b"/>
            <a:pathLst>
              <a:path w="0"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029450" y="4667250"/>
            <a:ext cx="0" cy="342900"/>
          </a:xfrm>
          <a:custGeom>
            <a:avLst/>
            <a:gdLst/>
            <a:ahLst/>
            <a:cxnLst/>
            <a:rect l="l" t="t" r="r" b="b"/>
            <a:pathLst>
              <a:path w="0"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419850" y="4667250"/>
            <a:ext cx="0" cy="342900"/>
          </a:xfrm>
          <a:custGeom>
            <a:avLst/>
            <a:gdLst/>
            <a:ahLst/>
            <a:cxnLst/>
            <a:rect l="l" t="t" r="r" b="b"/>
            <a:pathLst>
              <a:path w="0"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886450" y="4667250"/>
            <a:ext cx="0" cy="342900"/>
          </a:xfrm>
          <a:custGeom>
            <a:avLst/>
            <a:gdLst/>
            <a:ahLst/>
            <a:cxnLst/>
            <a:rect l="l" t="t" r="r" b="b"/>
            <a:pathLst>
              <a:path w="0"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353050" y="466725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819650" y="4705350"/>
            <a:ext cx="0" cy="304800"/>
          </a:xfrm>
          <a:custGeom>
            <a:avLst/>
            <a:gdLst/>
            <a:ahLst/>
            <a:cxnLst/>
            <a:rect l="l" t="t" r="r" b="b"/>
            <a:pathLst>
              <a:path w="0"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753100" y="5048250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 h="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2441194" y="3463417"/>
            <a:ext cx="5403850" cy="2557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96265" algn="l"/>
                <a:tab pos="1122045" algn="l"/>
                <a:tab pos="1647189" algn="l"/>
                <a:tab pos="2231390" algn="l"/>
                <a:tab pos="2841625" algn="l"/>
                <a:tab pos="3426460" algn="l"/>
                <a:tab pos="3950970" algn="l"/>
                <a:tab pos="4476115" algn="l"/>
                <a:tab pos="5060315" algn="l"/>
              </a:tabLst>
            </a:pPr>
            <a:r>
              <a:rPr dirty="0" sz="3600">
                <a:latin typeface="Arial"/>
                <a:cs typeface="Arial"/>
              </a:rPr>
              <a:t>G</a:t>
            </a:r>
            <a:r>
              <a:rPr dirty="0" sz="3600">
                <a:latin typeface="Arial"/>
                <a:cs typeface="Arial"/>
              </a:rPr>
              <a:t>	A	</a:t>
            </a:r>
            <a:r>
              <a:rPr dirty="0" sz="3600">
                <a:latin typeface="Arial"/>
                <a:cs typeface="Arial"/>
              </a:rPr>
              <a:t>T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-5">
                <a:latin typeface="Arial"/>
                <a:cs typeface="Arial"/>
              </a:rPr>
              <a:t>C</a:t>
            </a:r>
            <a:r>
              <a:rPr dirty="0" sz="3600" spc="-5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G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G</a:t>
            </a:r>
            <a:r>
              <a:rPr dirty="0" sz="3600">
                <a:latin typeface="Arial"/>
                <a:cs typeface="Arial"/>
              </a:rPr>
              <a:t>	A	</a:t>
            </a:r>
            <a:r>
              <a:rPr dirty="0" sz="3600">
                <a:latin typeface="Arial"/>
                <a:cs typeface="Arial"/>
              </a:rPr>
              <a:t>T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-5">
                <a:latin typeface="Arial"/>
                <a:cs typeface="Arial"/>
              </a:rPr>
              <a:t>C</a:t>
            </a:r>
            <a:r>
              <a:rPr dirty="0" sz="3600" spc="-5">
                <a:latin typeface="Arial"/>
                <a:cs typeface="Arial"/>
              </a:rPr>
              <a:t>	</a:t>
            </a:r>
            <a:r>
              <a:rPr dirty="0" sz="3600" spc="-5">
                <a:latin typeface="Arial"/>
                <a:cs typeface="Arial"/>
              </a:rPr>
              <a:t>C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700">
              <a:latin typeface="Times New Roman"/>
              <a:cs typeface="Times New Roman"/>
            </a:endParaRPr>
          </a:p>
          <a:p>
            <a:pPr marL="2165350">
              <a:lnSpc>
                <a:spcPts val="3660"/>
              </a:lnSpc>
              <a:spcBef>
                <a:spcPts val="5"/>
              </a:spcBef>
              <a:tabLst>
                <a:tab pos="2698750" algn="l"/>
                <a:tab pos="3232150" algn="l"/>
                <a:tab pos="3732529" algn="l"/>
                <a:tab pos="4265930" algn="l"/>
                <a:tab pos="4876165" algn="l"/>
              </a:tabLst>
            </a:pPr>
            <a:r>
              <a:rPr dirty="0" sz="3600" spc="-5" b="1">
                <a:solidFill>
                  <a:srgbClr val="FF0000"/>
                </a:solidFill>
                <a:latin typeface="Arial"/>
                <a:cs typeface="Arial"/>
              </a:rPr>
              <a:t>C	</a:t>
            </a:r>
            <a:r>
              <a:rPr dirty="0" sz="3600" spc="-5">
                <a:latin typeface="Arial"/>
                <a:cs typeface="Arial"/>
              </a:rPr>
              <a:t>C	</a:t>
            </a:r>
            <a:r>
              <a:rPr dirty="0" sz="3600">
                <a:latin typeface="Arial"/>
                <a:cs typeface="Arial"/>
              </a:rPr>
              <a:t>T	A	G	G</a:t>
            </a:r>
            <a:endParaRPr sz="3600">
              <a:latin typeface="Arial"/>
              <a:cs typeface="Arial"/>
            </a:endParaRPr>
          </a:p>
          <a:p>
            <a:pPr algn="ctr" marR="707390">
              <a:lnSpc>
                <a:spcPts val="3660"/>
              </a:lnSpc>
            </a:pPr>
            <a:r>
              <a:rPr dirty="0" sz="3600" spc="-5">
                <a:latin typeface="Arial"/>
                <a:cs typeface="Arial"/>
              </a:rPr>
              <a:t>dd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529082"/>
            <a:ext cx="5404485" cy="5568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96265" algn="l"/>
                <a:tab pos="1122045" algn="l"/>
                <a:tab pos="1647825" algn="l"/>
                <a:tab pos="2232660" algn="l"/>
                <a:tab pos="2840990" algn="l"/>
                <a:tab pos="3426460" algn="l"/>
                <a:tab pos="3950335" algn="l"/>
                <a:tab pos="4476115" algn="l"/>
                <a:tab pos="5060950" algn="l"/>
              </a:tabLst>
            </a:pPr>
            <a:r>
              <a:rPr dirty="0" sz="3600"/>
              <a:t>G</a:t>
            </a:r>
            <a:r>
              <a:rPr dirty="0" sz="3600"/>
              <a:t>	</a:t>
            </a:r>
            <a:r>
              <a:rPr dirty="0" sz="3600"/>
              <a:t>A</a:t>
            </a:r>
            <a:r>
              <a:rPr dirty="0" sz="3600"/>
              <a:t>	</a:t>
            </a:r>
            <a:r>
              <a:rPr dirty="0" sz="3600"/>
              <a:t>T</a:t>
            </a:r>
            <a:r>
              <a:rPr dirty="0" sz="3600"/>
              <a:t>	</a:t>
            </a:r>
            <a:r>
              <a:rPr dirty="0" sz="3600"/>
              <a:t>C</a:t>
            </a:r>
            <a:r>
              <a:rPr dirty="0" sz="3600"/>
              <a:t>	</a:t>
            </a:r>
            <a:r>
              <a:rPr dirty="0" sz="3600"/>
              <a:t>G</a:t>
            </a:r>
            <a:r>
              <a:rPr dirty="0" sz="3600"/>
              <a:t>	</a:t>
            </a:r>
            <a:r>
              <a:rPr dirty="0" sz="3600"/>
              <a:t>G</a:t>
            </a:r>
            <a:r>
              <a:rPr dirty="0" sz="3600"/>
              <a:t>	</a:t>
            </a:r>
            <a:r>
              <a:rPr dirty="0" sz="3600"/>
              <a:t>A</a:t>
            </a:r>
            <a:r>
              <a:rPr dirty="0" sz="3600"/>
              <a:t>	</a:t>
            </a:r>
            <a:r>
              <a:rPr dirty="0" sz="3600"/>
              <a:t>T</a:t>
            </a:r>
            <a:r>
              <a:rPr dirty="0" sz="3600"/>
              <a:t>	</a:t>
            </a:r>
            <a:r>
              <a:rPr dirty="0" sz="3600"/>
              <a:t>C</a:t>
            </a:r>
            <a:r>
              <a:rPr dirty="0" sz="3600"/>
              <a:t>	</a:t>
            </a:r>
            <a:r>
              <a:rPr dirty="0" sz="3600"/>
              <a:t>C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676400" y="1257300"/>
            <a:ext cx="5791200" cy="0"/>
          </a:xfrm>
          <a:custGeom>
            <a:avLst/>
            <a:gdLst/>
            <a:ahLst/>
            <a:cxnLst/>
            <a:rect l="l" t="t" r="r" b="b"/>
            <a:pathLst>
              <a:path w="5791200" h="0">
                <a:moveTo>
                  <a:pt x="0" y="0"/>
                </a:moveTo>
                <a:lnTo>
                  <a:pt x="57912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09800" y="12573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19400" y="12573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52800" y="12573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86200" y="12573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19600" y="12573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53000" y="12573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86400" y="12573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19800" y="12573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29400" y="12573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62800" y="125730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10050" y="2114550"/>
            <a:ext cx="438150" cy="0"/>
          </a:xfrm>
          <a:custGeom>
            <a:avLst/>
            <a:gdLst/>
            <a:ahLst/>
            <a:cxnLst/>
            <a:rect l="l" t="t" r="r" b="b"/>
            <a:pathLst>
              <a:path w="438150" h="0">
                <a:moveTo>
                  <a:pt x="0" y="0"/>
                </a:moveTo>
                <a:lnTo>
                  <a:pt x="43815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48200" y="2114550"/>
            <a:ext cx="742950" cy="0"/>
          </a:xfrm>
          <a:custGeom>
            <a:avLst/>
            <a:gdLst/>
            <a:ahLst/>
            <a:cxnLst/>
            <a:rect l="l" t="t" r="r" b="b"/>
            <a:pathLst>
              <a:path w="742950" h="0">
                <a:moveTo>
                  <a:pt x="0" y="0"/>
                </a:moveTo>
                <a:lnTo>
                  <a:pt x="74295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91150" y="2114550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 h="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181850" y="173355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48450" y="173355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38850" y="173355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505450" y="173355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972050" y="173355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38650" y="1771650"/>
            <a:ext cx="0" cy="304800"/>
          </a:xfrm>
          <a:custGeom>
            <a:avLst/>
            <a:gdLst/>
            <a:ahLst/>
            <a:cxnLst/>
            <a:rect l="l" t="t" r="r" b="b"/>
            <a:pathLst>
              <a:path w="0"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829050" y="2095500"/>
            <a:ext cx="419100" cy="19050"/>
          </a:xfrm>
          <a:custGeom>
            <a:avLst/>
            <a:gdLst/>
            <a:ahLst/>
            <a:cxnLst/>
            <a:rect l="l" t="t" r="r" b="b"/>
            <a:pathLst>
              <a:path w="419100" h="19050">
                <a:moveTo>
                  <a:pt x="419100" y="19050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24300" y="1790700"/>
            <a:ext cx="0" cy="285750"/>
          </a:xfrm>
          <a:custGeom>
            <a:avLst/>
            <a:gdLst/>
            <a:ahLst/>
            <a:cxnLst/>
            <a:rect l="l" t="t" r="r" b="b"/>
            <a:pathLst>
              <a:path w="0"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57150">
            <a:solidFill>
              <a:srgbClr val="FF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644900" y="2154935"/>
            <a:ext cx="3660775" cy="1071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7314">
              <a:lnSpc>
                <a:spcPts val="4185"/>
              </a:lnSpc>
              <a:tabLst>
                <a:tab pos="1114425" algn="l"/>
                <a:tab pos="1647825" algn="l"/>
                <a:tab pos="2147570" algn="l"/>
                <a:tab pos="2680970" algn="l"/>
                <a:tab pos="3291204" algn="l"/>
              </a:tabLst>
            </a:pPr>
            <a:r>
              <a:rPr dirty="0" sz="3600">
                <a:solidFill>
                  <a:srgbClr val="FF6600"/>
                </a:solidFill>
                <a:latin typeface="Arial"/>
                <a:cs typeface="Arial"/>
              </a:rPr>
              <a:t>G</a:t>
            </a:r>
            <a:r>
              <a:rPr dirty="0" sz="3600" spc="-75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C</a:t>
            </a:r>
            <a:r>
              <a:rPr dirty="0" sz="3600" b="1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C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T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A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G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G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185"/>
              </a:lnSpc>
            </a:pPr>
            <a:r>
              <a:rPr dirty="0" sz="3600" spc="-5">
                <a:latin typeface="Arial"/>
                <a:cs typeface="Arial"/>
              </a:rPr>
              <a:t>dd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390525"/>
            <a:ext cx="7620000" cy="5495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768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Nucleotide</a:t>
            </a:r>
            <a:r>
              <a:rPr dirty="0" spc="-40"/>
              <a:t> </a:t>
            </a:r>
            <a:r>
              <a:rPr dirty="0" spc="-5"/>
              <a:t>Sequencing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22830"/>
            <a:ext cx="7614920" cy="3584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latin typeface="Arial"/>
                <a:cs typeface="Arial"/>
              </a:rPr>
              <a:t>Complete Genome</a:t>
            </a:r>
            <a:r>
              <a:rPr dirty="0" sz="2800" spc="5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Sequencing</a:t>
            </a:r>
            <a:endParaRPr sz="2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305"/>
              </a:spcBef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Bacterial Artificial Chromosomes</a:t>
            </a:r>
            <a:r>
              <a:rPr dirty="0" sz="2400" spc="9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(BAC)</a:t>
            </a:r>
            <a:endParaRPr sz="2400">
              <a:latin typeface="Arial"/>
              <a:cs typeface="Arial"/>
            </a:endParaRPr>
          </a:p>
          <a:p>
            <a:pPr lvl="2" marL="1155700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1156335" algn="l"/>
              </a:tabLst>
            </a:pPr>
            <a:r>
              <a:rPr dirty="0" sz="2400" spc="-5">
                <a:latin typeface="Arial"/>
                <a:cs typeface="Arial"/>
              </a:rPr>
              <a:t>Can grow in bacteria</a:t>
            </a:r>
            <a:endParaRPr sz="2400">
              <a:latin typeface="Arial"/>
              <a:cs typeface="Arial"/>
            </a:endParaRPr>
          </a:p>
          <a:p>
            <a:pPr lvl="2" marL="1155700" marR="5080" indent="-228600">
              <a:lnSpc>
                <a:spcPts val="2590"/>
              </a:lnSpc>
              <a:spcBef>
                <a:spcPts val="615"/>
              </a:spcBef>
              <a:buChar char="•"/>
              <a:tabLst>
                <a:tab pos="1156335" algn="l"/>
                <a:tab pos="2484755" algn="l"/>
                <a:tab pos="3778885" algn="l"/>
                <a:tab pos="5293995" algn="l"/>
              </a:tabLst>
            </a:pPr>
            <a:r>
              <a:rPr dirty="0" sz="2400" spc="-5">
                <a:latin typeface="Arial"/>
                <a:cs typeface="Arial"/>
              </a:rPr>
              <a:t>H</a:t>
            </a:r>
            <a:r>
              <a:rPr dirty="0" sz="2400" spc="-15">
                <a:latin typeface="Arial"/>
                <a:cs typeface="Arial"/>
              </a:rPr>
              <a:t>a</a:t>
            </a:r>
            <a:r>
              <a:rPr dirty="0" sz="2400" spc="5">
                <a:latin typeface="Arial"/>
                <a:cs typeface="Arial"/>
              </a:rPr>
              <a:t>v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5">
                <a:latin typeface="Arial"/>
                <a:cs typeface="Arial"/>
              </a:rPr>
              <a:t>l</a:t>
            </a:r>
            <a:r>
              <a:rPr dirty="0" sz="2400" spc="-15">
                <a:latin typeface="Arial"/>
                <a:cs typeface="Arial"/>
              </a:rPr>
              <a:t>a</a:t>
            </a:r>
            <a:r>
              <a:rPr dirty="0" sz="2400" spc="-5">
                <a:latin typeface="Arial"/>
                <a:cs typeface="Arial"/>
              </a:rPr>
              <a:t>rge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5">
                <a:latin typeface="Arial"/>
                <a:cs typeface="Arial"/>
              </a:rPr>
              <a:t>inser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s	</a:t>
            </a:r>
            <a:r>
              <a:rPr dirty="0" sz="2400" spc="-10">
                <a:latin typeface="Arial"/>
                <a:cs typeface="Arial"/>
              </a:rPr>
              <a:t>100</a:t>
            </a:r>
            <a:r>
              <a:rPr dirty="0" sz="2400">
                <a:latin typeface="Arial"/>
                <a:cs typeface="Arial"/>
              </a:rPr>
              <a:t>,</a:t>
            </a:r>
            <a:r>
              <a:rPr dirty="0" sz="2400" spc="-10">
                <a:latin typeface="Arial"/>
                <a:cs typeface="Arial"/>
              </a:rPr>
              <a:t>00</a:t>
            </a:r>
            <a:r>
              <a:rPr dirty="0" sz="2400" spc="-5">
                <a:latin typeface="Arial"/>
                <a:cs typeface="Arial"/>
              </a:rPr>
              <a:t>0</a:t>
            </a:r>
            <a:r>
              <a:rPr dirty="0" sz="2400" spc="15">
                <a:latin typeface="Arial"/>
                <a:cs typeface="Arial"/>
              </a:rPr>
              <a:t>-</a:t>
            </a:r>
            <a:r>
              <a:rPr dirty="0" sz="2400" spc="-5">
                <a:latin typeface="Arial"/>
                <a:cs typeface="Arial"/>
              </a:rPr>
              <a:t>30</a:t>
            </a:r>
            <a:r>
              <a:rPr dirty="0" sz="2400" spc="0">
                <a:latin typeface="Arial"/>
                <a:cs typeface="Arial"/>
              </a:rPr>
              <a:t>0</a:t>
            </a:r>
            <a:r>
              <a:rPr dirty="0" sz="2400">
                <a:latin typeface="Arial"/>
                <a:cs typeface="Arial"/>
              </a:rPr>
              <a:t>,</a:t>
            </a:r>
            <a:r>
              <a:rPr dirty="0" sz="2400" spc="-10">
                <a:latin typeface="Arial"/>
                <a:cs typeface="Arial"/>
              </a:rPr>
              <a:t>000  </a:t>
            </a:r>
            <a:r>
              <a:rPr dirty="0" sz="2400" spc="-5">
                <a:latin typeface="Arial"/>
                <a:cs typeface="Arial"/>
              </a:rPr>
              <a:t>nucleotides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250"/>
              </a:spcBef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Collect a large library of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BACs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290"/>
              </a:spcBef>
              <a:buChar char="–"/>
              <a:tabLst>
                <a:tab pos="756920" algn="l"/>
              </a:tabLst>
            </a:pPr>
            <a:r>
              <a:rPr dirty="0" sz="2400">
                <a:latin typeface="Arial"/>
                <a:cs typeface="Arial"/>
              </a:rPr>
              <a:t>Restriction </a:t>
            </a:r>
            <a:r>
              <a:rPr dirty="0" sz="2400" spc="-5">
                <a:latin typeface="Arial"/>
                <a:cs typeface="Arial"/>
              </a:rPr>
              <a:t>Endonuclease (RE)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Map</a:t>
            </a:r>
            <a:endParaRPr sz="2400">
              <a:latin typeface="Arial"/>
              <a:cs typeface="Arial"/>
            </a:endParaRPr>
          </a:p>
          <a:p>
            <a:pPr lvl="2" marL="1155700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1156335" algn="l"/>
              </a:tabLst>
            </a:pPr>
            <a:r>
              <a:rPr dirty="0" sz="2400" spc="-5">
                <a:latin typeface="Arial"/>
                <a:cs typeface="Arial"/>
              </a:rPr>
              <a:t>RE </a:t>
            </a:r>
            <a:r>
              <a:rPr dirty="0" sz="2400">
                <a:latin typeface="Arial"/>
                <a:cs typeface="Arial"/>
              </a:rPr>
              <a:t>- cuts </a:t>
            </a:r>
            <a:r>
              <a:rPr dirty="0" sz="2400" spc="-5">
                <a:latin typeface="Arial"/>
                <a:cs typeface="Arial"/>
              </a:rPr>
              <a:t>DNA at specific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sites</a:t>
            </a:r>
            <a:endParaRPr sz="2400">
              <a:latin typeface="Arial"/>
              <a:cs typeface="Arial"/>
            </a:endParaRPr>
          </a:p>
          <a:p>
            <a:pPr lvl="2" marL="1155700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1156335" algn="l"/>
              </a:tabLst>
            </a:pPr>
            <a:r>
              <a:rPr dirty="0" sz="2400" spc="-5">
                <a:latin typeface="Arial"/>
                <a:cs typeface="Arial"/>
              </a:rPr>
              <a:t>EcoRI </a:t>
            </a:r>
            <a:r>
              <a:rPr dirty="0" sz="2400">
                <a:latin typeface="Arial"/>
                <a:cs typeface="Arial"/>
              </a:rPr>
              <a:t>cuts </a:t>
            </a:r>
            <a:r>
              <a:rPr dirty="0" sz="2400" spc="-5">
                <a:latin typeface="Arial"/>
                <a:cs typeface="Arial"/>
              </a:rPr>
              <a:t>at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GAATTC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6378549"/>
            <a:ext cx="580390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 u="heavy">
                <a:solidFill>
                  <a:srgbClr val="1168CF"/>
                </a:solidFill>
                <a:latin typeface="Arial"/>
                <a:cs typeface="Arial"/>
                <a:hlinkClick r:id="rId2"/>
              </a:rPr>
              <a:t>meds.queensu.ca/~mbio</a:t>
            </a:r>
            <a:r>
              <a:rPr dirty="0" sz="1800" spc="-5" b="1" u="heavy">
                <a:solidFill>
                  <a:srgbClr val="1168CF"/>
                </a:solidFill>
                <a:latin typeface="Arial"/>
                <a:cs typeface="Arial"/>
                <a:hlinkClick r:id="rId2"/>
              </a:rPr>
              <a:t>318</a:t>
            </a:r>
            <a:r>
              <a:rPr dirty="0" sz="1800" spc="-5" b="1" u="heavy">
                <a:solidFill>
                  <a:srgbClr val="1168CF"/>
                </a:solidFill>
                <a:latin typeface="Arial"/>
                <a:cs typeface="Arial"/>
                <a:hlinkClick r:id="rId2"/>
              </a:rPr>
              <a:t>/</a:t>
            </a:r>
            <a:r>
              <a:rPr dirty="0" sz="1800" spc="5" b="1" u="heavy">
                <a:solidFill>
                  <a:srgbClr val="1168CF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800" spc="-10" b="1" u="heavy">
                <a:solidFill>
                  <a:srgbClr val="1168CF"/>
                </a:solidFill>
                <a:latin typeface="Arial"/>
                <a:cs typeface="Arial"/>
                <a:hlinkClick r:id="rId2"/>
              </a:rPr>
              <a:t>EXTRA_MATERIAL.html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28600"/>
            <a:ext cx="8229600" cy="6054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293734" y="2215007"/>
            <a:ext cx="191135" cy="1108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B  </a:t>
            </a:r>
            <a:r>
              <a:rPr dirty="0" sz="1800" b="1">
                <a:latin typeface="Arial"/>
                <a:cs typeface="Arial"/>
              </a:rPr>
              <a:t>A  </a:t>
            </a:r>
            <a:r>
              <a:rPr dirty="0" sz="1800" spc="-5" b="1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72400" y="990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72400" y="6324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77200" y="990600"/>
            <a:ext cx="0" cy="5334000"/>
          </a:xfrm>
          <a:custGeom>
            <a:avLst/>
            <a:gdLst/>
            <a:ahLst/>
            <a:cxnLst/>
            <a:rect l="l" t="t" r="r" b="b"/>
            <a:pathLst>
              <a:path w="0" h="5334000">
                <a:moveTo>
                  <a:pt x="0" y="0"/>
                </a:moveTo>
                <a:lnTo>
                  <a:pt x="0" y="5334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768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Genomic</a:t>
            </a:r>
            <a:r>
              <a:rPr dirty="0" spc="-75"/>
              <a:t> </a:t>
            </a:r>
            <a:r>
              <a:rPr dirty="0" spc="-5"/>
              <a:t>Sequencing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36903"/>
            <a:ext cx="5297805" cy="1379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latin typeface="Arial"/>
                <a:cs typeface="Arial"/>
              </a:rPr>
              <a:t>Once </a:t>
            </a:r>
            <a:r>
              <a:rPr dirty="0" sz="2800" spc="-10">
                <a:latin typeface="Arial"/>
                <a:cs typeface="Arial"/>
              </a:rPr>
              <a:t>BAC </a:t>
            </a:r>
            <a:r>
              <a:rPr dirty="0" sz="2800" spc="-5">
                <a:latin typeface="Arial"/>
                <a:cs typeface="Arial"/>
              </a:rPr>
              <a:t>map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complete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latin typeface="Arial"/>
                <a:cs typeface="Arial"/>
              </a:rPr>
              <a:t>Sequence </a:t>
            </a:r>
            <a:r>
              <a:rPr dirty="0" sz="2800">
                <a:latin typeface="Arial"/>
                <a:cs typeface="Arial"/>
              </a:rPr>
              <a:t>ends of </a:t>
            </a:r>
            <a:r>
              <a:rPr dirty="0" sz="2800" spc="-10">
                <a:latin typeface="Arial"/>
                <a:cs typeface="Arial"/>
              </a:rPr>
              <a:t>BAC</a:t>
            </a:r>
            <a:r>
              <a:rPr dirty="0" sz="2800">
                <a:latin typeface="Arial"/>
                <a:cs typeface="Arial"/>
              </a:rPr>
              <a:t> clones.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90"/>
              </a:spcBef>
              <a:tabLst>
                <a:tab pos="1598930" algn="l"/>
                <a:tab pos="2663190" algn="l"/>
                <a:tab pos="3521075" algn="l"/>
                <a:tab pos="4434205" algn="l"/>
              </a:tabLst>
            </a:pPr>
            <a:r>
              <a:rPr dirty="0" sz="2400" spc="-5">
                <a:latin typeface="Arial"/>
                <a:cs typeface="Arial"/>
              </a:rPr>
              <a:t>–</a:t>
            </a:r>
            <a:r>
              <a:rPr dirty="0" sz="2400" spc="2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	</a:t>
            </a:r>
            <a:r>
              <a:rPr dirty="0" sz="2400" spc="-5">
                <a:latin typeface="Arial"/>
                <a:cs typeface="Arial"/>
              </a:rPr>
              <a:t>dense	BAC	</a:t>
            </a:r>
            <a:r>
              <a:rPr dirty="0" sz="2400">
                <a:latin typeface="Arial"/>
                <a:cs typeface="Arial"/>
              </a:rPr>
              <a:t>map,	</a:t>
            </a:r>
            <a:r>
              <a:rPr dirty="0" sz="2400" spc="-5">
                <a:latin typeface="Arial"/>
                <a:cs typeface="Arial"/>
              </a:rPr>
              <a:t>large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1704" y="2650871"/>
            <a:ext cx="240665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45870" algn="l"/>
                <a:tab pos="2054860" algn="l"/>
              </a:tabLst>
            </a:pPr>
            <a:r>
              <a:rPr dirty="0" sz="2400" spc="-5">
                <a:latin typeface="Arial"/>
                <a:cs typeface="Arial"/>
              </a:rPr>
              <a:t>regions</a:t>
            </a:r>
            <a:r>
              <a:rPr dirty="0" sz="2400" spc="-5">
                <a:latin typeface="Arial"/>
                <a:cs typeface="Arial"/>
              </a:rPr>
              <a:t>	may	</a:t>
            </a:r>
            <a:r>
              <a:rPr dirty="0" sz="2400" spc="-10">
                <a:latin typeface="Arial"/>
                <a:cs typeface="Arial"/>
              </a:rPr>
              <a:t>be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844" y="3016884"/>
            <a:ext cx="7282180" cy="1619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covered by overlapping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6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sequences.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299720" algn="l"/>
              </a:tabLst>
            </a:pPr>
            <a:r>
              <a:rPr dirty="0" sz="2400" spc="-5">
                <a:latin typeface="Arial"/>
                <a:cs typeface="Arial"/>
              </a:rPr>
              <a:t>Individual BACs can be completely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sequenced.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299720" algn="l"/>
              </a:tabLst>
            </a:pPr>
            <a:r>
              <a:rPr dirty="0" sz="2400">
                <a:latin typeface="Arial"/>
                <a:cs typeface="Arial"/>
              </a:rPr>
              <a:t>Individual </a:t>
            </a:r>
            <a:r>
              <a:rPr dirty="0" sz="2400" spc="-5">
                <a:latin typeface="Arial"/>
                <a:cs typeface="Arial"/>
              </a:rPr>
              <a:t>BACs </a:t>
            </a:r>
            <a:r>
              <a:rPr dirty="0" sz="2400">
                <a:latin typeface="Arial"/>
                <a:cs typeface="Arial"/>
              </a:rPr>
              <a:t>can </a:t>
            </a:r>
            <a:r>
              <a:rPr dirty="0" sz="2400" spc="-5">
                <a:latin typeface="Arial"/>
                <a:cs typeface="Arial"/>
              </a:rPr>
              <a:t>be </a:t>
            </a:r>
            <a:r>
              <a:rPr dirty="0" sz="2400">
                <a:latin typeface="Arial"/>
                <a:cs typeface="Arial"/>
              </a:rPr>
              <a:t>hybridized to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chromosomes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identify </a:t>
            </a:r>
            <a:r>
              <a:rPr dirty="0" sz="2400">
                <a:latin typeface="Arial"/>
                <a:cs typeface="Arial"/>
              </a:rPr>
              <a:t>chromosome </a:t>
            </a:r>
            <a:r>
              <a:rPr dirty="0" sz="2400" spc="-5">
                <a:latin typeface="Arial"/>
                <a:cs typeface="Arial"/>
              </a:rPr>
              <a:t>of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origin.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598170"/>
            <a:ext cx="2735580" cy="49657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Recombination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028953"/>
            <a:ext cx="4468495" cy="154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Permits Mapping by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providing: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4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Linkage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groups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Distances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During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Meiosis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4267200"/>
            <a:ext cx="0" cy="1447800"/>
          </a:xfrm>
          <a:custGeom>
            <a:avLst/>
            <a:gdLst/>
            <a:ahLst/>
            <a:cxnLst/>
            <a:rect l="l" t="t" r="r" b="b"/>
            <a:pathLst>
              <a:path w="0" h="1447800">
                <a:moveTo>
                  <a:pt x="0" y="0"/>
                </a:moveTo>
                <a:lnTo>
                  <a:pt x="0" y="144780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62400" y="4267200"/>
            <a:ext cx="0" cy="1447800"/>
          </a:xfrm>
          <a:custGeom>
            <a:avLst/>
            <a:gdLst/>
            <a:ahLst/>
            <a:cxnLst/>
            <a:rect l="l" t="t" r="r" b="b"/>
            <a:pathLst>
              <a:path w="0" h="1447800">
                <a:moveTo>
                  <a:pt x="0" y="0"/>
                </a:moveTo>
                <a:lnTo>
                  <a:pt x="0" y="1447800"/>
                </a:lnTo>
              </a:path>
            </a:pathLst>
          </a:custGeom>
          <a:ln w="76200">
            <a:solidFill>
              <a:srgbClr val="50DF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62400" y="5181600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0" y="0"/>
                </a:moveTo>
                <a:lnTo>
                  <a:pt x="304800" y="152400"/>
                </a:lnTo>
              </a:path>
            </a:pathLst>
          </a:custGeom>
          <a:ln w="57150">
            <a:solidFill>
              <a:srgbClr val="50DF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62400" y="5181600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304800" y="0"/>
                </a:moveTo>
                <a:lnTo>
                  <a:pt x="0" y="15240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00600" y="4972050"/>
            <a:ext cx="1143000" cy="114300"/>
          </a:xfrm>
          <a:custGeom>
            <a:avLst/>
            <a:gdLst/>
            <a:ahLst/>
            <a:cxnLst/>
            <a:rect l="l" t="t" r="r" b="b"/>
            <a:pathLst>
              <a:path w="1143000" h="114300">
                <a:moveTo>
                  <a:pt x="1028700" y="0"/>
                </a:moveTo>
                <a:lnTo>
                  <a:pt x="1028700" y="114300"/>
                </a:lnTo>
                <a:lnTo>
                  <a:pt x="1104900" y="76200"/>
                </a:lnTo>
                <a:lnTo>
                  <a:pt x="1047750" y="76200"/>
                </a:lnTo>
                <a:lnTo>
                  <a:pt x="1047750" y="38100"/>
                </a:lnTo>
                <a:lnTo>
                  <a:pt x="1104900" y="38100"/>
                </a:lnTo>
                <a:lnTo>
                  <a:pt x="1028700" y="0"/>
                </a:lnTo>
                <a:close/>
              </a:path>
              <a:path w="1143000" h="114300">
                <a:moveTo>
                  <a:pt x="10287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1028700" y="76200"/>
                </a:lnTo>
                <a:lnTo>
                  <a:pt x="1028700" y="38100"/>
                </a:lnTo>
                <a:close/>
              </a:path>
              <a:path w="1143000" h="114300">
                <a:moveTo>
                  <a:pt x="1104900" y="38100"/>
                </a:moveTo>
                <a:lnTo>
                  <a:pt x="1047750" y="38100"/>
                </a:lnTo>
                <a:lnTo>
                  <a:pt x="1047750" y="76200"/>
                </a:lnTo>
                <a:lnTo>
                  <a:pt x="1104900" y="76200"/>
                </a:lnTo>
                <a:lnTo>
                  <a:pt x="1143000" y="57150"/>
                </a:lnTo>
                <a:lnTo>
                  <a:pt x="11049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24600" y="4191000"/>
            <a:ext cx="0" cy="990600"/>
          </a:xfrm>
          <a:custGeom>
            <a:avLst/>
            <a:gdLst/>
            <a:ahLst/>
            <a:cxnLst/>
            <a:rect l="l" t="t" r="r" b="b"/>
            <a:pathLst>
              <a:path w="0" h="990600">
                <a:moveTo>
                  <a:pt x="0" y="0"/>
                </a:moveTo>
                <a:lnTo>
                  <a:pt x="0" y="990600"/>
                </a:lnTo>
              </a:path>
            </a:pathLst>
          </a:custGeom>
          <a:ln w="76200">
            <a:solidFill>
              <a:srgbClr val="50DF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05600" y="4191000"/>
            <a:ext cx="0" cy="914400"/>
          </a:xfrm>
          <a:custGeom>
            <a:avLst/>
            <a:gdLst/>
            <a:ahLst/>
            <a:cxnLst/>
            <a:rect l="l" t="t" r="r" b="b"/>
            <a:pathLst>
              <a:path w="0"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324600" y="5181600"/>
            <a:ext cx="0" cy="533400"/>
          </a:xfrm>
          <a:custGeom>
            <a:avLst/>
            <a:gdLst/>
            <a:ahLst/>
            <a:cxnLst/>
            <a:rect l="l" t="t" r="r" b="b"/>
            <a:pathLst>
              <a:path w="0"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05600" y="5105400"/>
            <a:ext cx="0" cy="609600"/>
          </a:xfrm>
          <a:custGeom>
            <a:avLst/>
            <a:gdLst/>
            <a:ahLst/>
            <a:cxnLst/>
            <a:rect l="l" t="t" r="r" b="b"/>
            <a:pathLst>
              <a:path w="0"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76200">
            <a:solidFill>
              <a:srgbClr val="50DF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62200" y="4267200"/>
            <a:ext cx="0" cy="1447800"/>
          </a:xfrm>
          <a:custGeom>
            <a:avLst/>
            <a:gdLst/>
            <a:ahLst/>
            <a:cxnLst/>
            <a:rect l="l" t="t" r="r" b="b"/>
            <a:pathLst>
              <a:path w="0" h="1447800">
                <a:moveTo>
                  <a:pt x="0" y="0"/>
                </a:moveTo>
                <a:lnTo>
                  <a:pt x="0" y="144780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57400" y="4267200"/>
            <a:ext cx="0" cy="1447800"/>
          </a:xfrm>
          <a:custGeom>
            <a:avLst/>
            <a:gdLst/>
            <a:ahLst/>
            <a:cxnLst/>
            <a:rect l="l" t="t" r="r" b="b"/>
            <a:pathLst>
              <a:path w="0" h="1447800">
                <a:moveTo>
                  <a:pt x="0" y="0"/>
                </a:moveTo>
                <a:lnTo>
                  <a:pt x="0" y="1447800"/>
                </a:lnTo>
              </a:path>
            </a:pathLst>
          </a:custGeom>
          <a:ln w="76200">
            <a:solidFill>
              <a:srgbClr val="50DF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590800" y="4972050"/>
            <a:ext cx="1143000" cy="114300"/>
          </a:xfrm>
          <a:custGeom>
            <a:avLst/>
            <a:gdLst/>
            <a:ahLst/>
            <a:cxnLst/>
            <a:rect l="l" t="t" r="r" b="b"/>
            <a:pathLst>
              <a:path w="1143000" h="114300">
                <a:moveTo>
                  <a:pt x="1028700" y="0"/>
                </a:moveTo>
                <a:lnTo>
                  <a:pt x="1028700" y="114300"/>
                </a:lnTo>
                <a:lnTo>
                  <a:pt x="1104900" y="76200"/>
                </a:lnTo>
                <a:lnTo>
                  <a:pt x="1047750" y="76200"/>
                </a:lnTo>
                <a:lnTo>
                  <a:pt x="1047750" y="38100"/>
                </a:lnTo>
                <a:lnTo>
                  <a:pt x="1104900" y="38100"/>
                </a:lnTo>
                <a:lnTo>
                  <a:pt x="1028700" y="0"/>
                </a:lnTo>
                <a:close/>
              </a:path>
              <a:path w="1143000" h="114300">
                <a:moveTo>
                  <a:pt x="10287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1028700" y="76200"/>
                </a:lnTo>
                <a:lnTo>
                  <a:pt x="1028700" y="38100"/>
                </a:lnTo>
                <a:close/>
              </a:path>
              <a:path w="1143000" h="114300">
                <a:moveTo>
                  <a:pt x="1104900" y="38100"/>
                </a:moveTo>
                <a:lnTo>
                  <a:pt x="1047750" y="38100"/>
                </a:lnTo>
                <a:lnTo>
                  <a:pt x="1047750" y="76200"/>
                </a:lnTo>
                <a:lnTo>
                  <a:pt x="1104900" y="76200"/>
                </a:lnTo>
                <a:lnTo>
                  <a:pt x="1143000" y="57150"/>
                </a:lnTo>
                <a:lnTo>
                  <a:pt x="11049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768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Recombination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8934"/>
            <a:ext cx="7808595" cy="2863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Linkage </a:t>
            </a:r>
            <a:r>
              <a:rPr dirty="0" sz="2400">
                <a:latin typeface="Arial"/>
                <a:cs typeface="Arial"/>
              </a:rPr>
              <a:t>Groups - markers </a:t>
            </a:r>
            <a:r>
              <a:rPr dirty="0" sz="2400" spc="-5">
                <a:latin typeface="Arial"/>
                <a:cs typeface="Arial"/>
              </a:rPr>
              <a:t>that </a:t>
            </a:r>
            <a:r>
              <a:rPr dirty="0" sz="2400">
                <a:latin typeface="Arial"/>
                <a:cs typeface="Arial"/>
              </a:rPr>
              <a:t>tend to remain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together.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Distance </a:t>
            </a:r>
            <a:r>
              <a:rPr dirty="0" sz="2400">
                <a:latin typeface="Arial"/>
                <a:cs typeface="Arial"/>
              </a:rPr>
              <a:t>- the further </a:t>
            </a:r>
            <a:r>
              <a:rPr dirty="0" sz="2400" spc="-5">
                <a:latin typeface="Arial"/>
                <a:cs typeface="Arial"/>
              </a:rPr>
              <a:t>apart </a:t>
            </a:r>
            <a:r>
              <a:rPr dirty="0" sz="2400">
                <a:latin typeface="Arial"/>
                <a:cs typeface="Arial"/>
              </a:rPr>
              <a:t>two markers </a:t>
            </a:r>
            <a:r>
              <a:rPr dirty="0" sz="2400" spc="-5">
                <a:latin typeface="Arial"/>
                <a:cs typeface="Arial"/>
              </a:rPr>
              <a:t>lie, 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more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often </a:t>
            </a:r>
            <a:r>
              <a:rPr dirty="0" sz="2400" spc="-5">
                <a:latin typeface="Arial"/>
                <a:cs typeface="Arial"/>
              </a:rPr>
              <a:t>recombination will occur between </a:t>
            </a:r>
            <a:r>
              <a:rPr dirty="0" sz="2400">
                <a:latin typeface="Arial"/>
                <a:cs typeface="Arial"/>
              </a:rPr>
              <a:t>those</a:t>
            </a:r>
            <a:r>
              <a:rPr dirty="0" sz="2400" spc="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markers.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Markers </a:t>
            </a:r>
            <a:r>
              <a:rPr dirty="0" sz="2400" spc="-5">
                <a:latin typeface="Arial"/>
                <a:cs typeface="Arial"/>
              </a:rPr>
              <a:t>on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same chromosome can be so </a:t>
            </a:r>
            <a:r>
              <a:rPr dirty="0" sz="2400">
                <a:latin typeface="Arial"/>
                <a:cs typeface="Arial"/>
              </a:rPr>
              <a:t>far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apart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that </a:t>
            </a:r>
            <a:r>
              <a:rPr dirty="0" sz="2400" spc="-5">
                <a:latin typeface="Arial"/>
                <a:cs typeface="Arial"/>
              </a:rPr>
              <a:t>they appear </a:t>
            </a:r>
            <a:r>
              <a:rPr dirty="0" sz="2400">
                <a:latin typeface="Arial"/>
                <a:cs typeface="Arial"/>
              </a:rPr>
              <a:t>in </a:t>
            </a:r>
            <a:r>
              <a:rPr dirty="0" sz="2400" spc="-5">
                <a:latin typeface="Arial"/>
                <a:cs typeface="Arial"/>
              </a:rPr>
              <a:t>different linkage</a:t>
            </a:r>
            <a:r>
              <a:rPr dirty="0" sz="2400" spc="5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groups.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Cytogenetic</a:t>
            </a:r>
            <a:r>
              <a:rPr dirty="0" spc="-60"/>
              <a:t> </a:t>
            </a:r>
            <a:r>
              <a:rPr dirty="0" spc="-5"/>
              <a:t>Mapping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Philadelphia</a:t>
            </a:r>
            <a:r>
              <a:rPr dirty="0" spc="-75"/>
              <a:t> </a:t>
            </a:r>
            <a:r>
              <a:rPr dirty="0"/>
              <a:t>Chromosome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602359"/>
            <a:ext cx="13271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7744" y="1602359"/>
            <a:ext cx="732155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00200" algn="l"/>
                <a:tab pos="3949700" algn="l"/>
                <a:tab pos="5706745" algn="l"/>
                <a:tab pos="7089140" algn="l"/>
              </a:tabLst>
            </a:pP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5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nic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myel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ge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ous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leuke</a:t>
            </a:r>
            <a:r>
              <a:rPr dirty="0" sz="2400" spc="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ia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(CML)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1275" rIns="0" bIns="0" rtlCol="0" vert="horz">
            <a:spAutoFit/>
          </a:bodyPr>
          <a:lstStyle/>
          <a:p>
            <a:pPr algn="just" marL="355600" marR="5080">
              <a:lnSpc>
                <a:spcPts val="2590"/>
              </a:lnSpc>
              <a:spcBef>
                <a:spcPts val="325"/>
              </a:spcBef>
            </a:pPr>
            <a:r>
              <a:rPr dirty="0"/>
              <a:t>characterized </a:t>
            </a:r>
            <a:r>
              <a:rPr dirty="0" spc="-5"/>
              <a:t>by a reciprocal translocation between  chromosomes 9 and </a:t>
            </a:r>
            <a:r>
              <a:rPr dirty="0"/>
              <a:t>22 that </a:t>
            </a:r>
            <a:r>
              <a:rPr dirty="0" spc="-5"/>
              <a:t>produces </a:t>
            </a:r>
            <a:r>
              <a:rPr dirty="0"/>
              <a:t>the  </a:t>
            </a:r>
            <a:r>
              <a:rPr dirty="0" spc="-5"/>
              <a:t>Philadelphia</a:t>
            </a:r>
            <a:r>
              <a:rPr dirty="0" spc="25"/>
              <a:t> </a:t>
            </a:r>
            <a:r>
              <a:rPr dirty="0" spc="-5"/>
              <a:t>chromosome.</a:t>
            </a:r>
          </a:p>
          <a:p>
            <a:pPr>
              <a:lnSpc>
                <a:spcPct val="100000"/>
              </a:lnSpc>
            </a:pPr>
          </a:p>
          <a:p>
            <a:pPr algn="just" marL="355600" marR="5080" indent="-342900">
              <a:lnSpc>
                <a:spcPct val="90000"/>
              </a:lnSpc>
              <a:spcBef>
                <a:spcPts val="1785"/>
              </a:spcBef>
              <a:buChar char="•"/>
              <a:tabLst>
                <a:tab pos="356235" algn="l"/>
              </a:tabLst>
            </a:pPr>
            <a:r>
              <a:rPr dirty="0" spc="-5"/>
              <a:t>Invariably there is disease </a:t>
            </a:r>
            <a:r>
              <a:rPr dirty="0"/>
              <a:t>progression, </a:t>
            </a:r>
            <a:r>
              <a:rPr dirty="0" spc="-5"/>
              <a:t>with loss of  </a:t>
            </a:r>
            <a:r>
              <a:rPr dirty="0"/>
              <a:t>the </a:t>
            </a:r>
            <a:r>
              <a:rPr dirty="0" spc="-5"/>
              <a:t>capacity </a:t>
            </a:r>
            <a:r>
              <a:rPr dirty="0"/>
              <a:t>for terminal </a:t>
            </a:r>
            <a:r>
              <a:rPr dirty="0" spc="-5"/>
              <a:t>differentiation by </a:t>
            </a:r>
            <a:r>
              <a:rPr dirty="0"/>
              <a:t>the  hematopoietic stem </a:t>
            </a:r>
            <a:r>
              <a:rPr dirty="0" spc="-5"/>
              <a:t>cell, </a:t>
            </a:r>
            <a:r>
              <a:rPr dirty="0"/>
              <a:t>resulting in </a:t>
            </a:r>
            <a:r>
              <a:rPr dirty="0" spc="-5"/>
              <a:t>an </a:t>
            </a:r>
            <a:r>
              <a:rPr dirty="0"/>
              <a:t>acute  </a:t>
            </a:r>
            <a:r>
              <a:rPr dirty="0" spc="-5"/>
              <a:t>leukemia.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345" y="6287008"/>
            <a:ext cx="12509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066736"/>
            <a:ext cx="8686800" cy="5037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0"/>
            <a:ext cx="8229600" cy="6748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0"/>
            <a:ext cx="365125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69595"/>
            <a:ext cx="6750050" cy="49657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Genetic Linkage Maps</a:t>
            </a:r>
            <a:r>
              <a:rPr dirty="0" spc="-10"/>
              <a:t> </a:t>
            </a:r>
            <a:r>
              <a:rPr dirty="0" spc="-5"/>
              <a:t>Polymorphism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2248534"/>
            <a:ext cx="7612380" cy="2145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2400" spc="-5" u="heavy">
                <a:latin typeface="Arial"/>
                <a:cs typeface="Arial"/>
              </a:rPr>
              <a:t>Polymorphisms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4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Polymorphism - an allele present in a population that</a:t>
            </a:r>
            <a:r>
              <a:rPr dirty="0" sz="2000" spc="-1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exhibits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multiple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forms.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Monomorph - Single form in a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population.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Common.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Typically result in no effect on survival of</a:t>
            </a:r>
            <a:r>
              <a:rPr dirty="0" sz="2000" spc="-1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individual.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369570"/>
            <a:ext cx="3163570" cy="4413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470"/>
              </a:lnSpc>
            </a:pPr>
            <a:r>
              <a:rPr dirty="0"/>
              <a:t>Types of</a:t>
            </a:r>
            <a:r>
              <a:rPr dirty="0" spc="-120"/>
              <a:t> </a:t>
            </a:r>
            <a:r>
              <a:rPr dirty="0"/>
              <a:t>Markers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810514"/>
            <a:ext cx="6457950" cy="65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ts val="251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Single Nucleotide Polymorphisms</a:t>
            </a:r>
            <a:r>
              <a:rPr dirty="0" sz="2400" spc="9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(SNPs)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40"/>
              </a:spcBef>
              <a:tabLst>
                <a:tab pos="756285" algn="l"/>
              </a:tabLst>
            </a:pPr>
            <a:r>
              <a:rPr dirty="0" sz="2000">
                <a:latin typeface="Arial"/>
                <a:cs typeface="Arial"/>
              </a:rPr>
              <a:t>–	Occur approximately every 100-300 bp in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humans.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2438400"/>
            <a:ext cx="6858000" cy="3286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14600" y="4910073"/>
            <a:ext cx="381000" cy="85725"/>
          </a:xfrm>
          <a:custGeom>
            <a:avLst/>
            <a:gdLst/>
            <a:ahLst/>
            <a:cxnLst/>
            <a:rect l="l" t="t" r="r" b="b"/>
            <a:pathLst>
              <a:path w="381000" h="85725">
                <a:moveTo>
                  <a:pt x="295275" y="0"/>
                </a:moveTo>
                <a:lnTo>
                  <a:pt x="295275" y="85725"/>
                </a:lnTo>
                <a:lnTo>
                  <a:pt x="352509" y="57150"/>
                </a:lnTo>
                <a:lnTo>
                  <a:pt x="309499" y="57150"/>
                </a:lnTo>
                <a:lnTo>
                  <a:pt x="309499" y="28575"/>
                </a:lnTo>
                <a:lnTo>
                  <a:pt x="352340" y="28575"/>
                </a:lnTo>
                <a:lnTo>
                  <a:pt x="295275" y="0"/>
                </a:lnTo>
                <a:close/>
              </a:path>
              <a:path w="381000" h="85725">
                <a:moveTo>
                  <a:pt x="29527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295275" y="57150"/>
                </a:lnTo>
                <a:lnTo>
                  <a:pt x="295275" y="28575"/>
                </a:lnTo>
                <a:close/>
              </a:path>
              <a:path w="381000" h="85725">
                <a:moveTo>
                  <a:pt x="352340" y="28575"/>
                </a:moveTo>
                <a:lnTo>
                  <a:pt x="309499" y="28575"/>
                </a:lnTo>
                <a:lnTo>
                  <a:pt x="309499" y="57150"/>
                </a:lnTo>
                <a:lnTo>
                  <a:pt x="352509" y="57150"/>
                </a:lnTo>
                <a:lnTo>
                  <a:pt x="381000" y="42925"/>
                </a:lnTo>
                <a:lnTo>
                  <a:pt x="352340" y="285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38600" y="4986273"/>
            <a:ext cx="381000" cy="85725"/>
          </a:xfrm>
          <a:custGeom>
            <a:avLst/>
            <a:gdLst/>
            <a:ahLst/>
            <a:cxnLst/>
            <a:rect l="l" t="t" r="r" b="b"/>
            <a:pathLst>
              <a:path w="381000" h="85725">
                <a:moveTo>
                  <a:pt x="295275" y="0"/>
                </a:moveTo>
                <a:lnTo>
                  <a:pt x="295275" y="85725"/>
                </a:lnTo>
                <a:lnTo>
                  <a:pt x="352509" y="57150"/>
                </a:lnTo>
                <a:lnTo>
                  <a:pt x="309499" y="57150"/>
                </a:lnTo>
                <a:lnTo>
                  <a:pt x="309499" y="28575"/>
                </a:lnTo>
                <a:lnTo>
                  <a:pt x="352340" y="28575"/>
                </a:lnTo>
                <a:lnTo>
                  <a:pt x="295275" y="0"/>
                </a:lnTo>
                <a:close/>
              </a:path>
              <a:path w="381000" h="85725">
                <a:moveTo>
                  <a:pt x="29527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295275" y="57150"/>
                </a:lnTo>
                <a:lnTo>
                  <a:pt x="295275" y="28575"/>
                </a:lnTo>
                <a:close/>
              </a:path>
              <a:path w="381000" h="85725">
                <a:moveTo>
                  <a:pt x="352340" y="28575"/>
                </a:moveTo>
                <a:lnTo>
                  <a:pt x="309499" y="28575"/>
                </a:lnTo>
                <a:lnTo>
                  <a:pt x="309499" y="57150"/>
                </a:lnTo>
                <a:lnTo>
                  <a:pt x="352509" y="57150"/>
                </a:lnTo>
                <a:lnTo>
                  <a:pt x="381000" y="42925"/>
                </a:lnTo>
                <a:lnTo>
                  <a:pt x="352340" y="285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17244" y="5756147"/>
            <a:ext cx="195326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Names: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30" b="1" u="heavy">
                <a:solidFill>
                  <a:srgbClr val="1168CF"/>
                </a:solidFill>
                <a:latin typeface="Arial"/>
                <a:cs typeface="Arial"/>
                <a:hlinkClick r:id="rId3"/>
              </a:rPr>
              <a:t>rs</a:t>
            </a:r>
            <a:r>
              <a:rPr dirty="0" sz="1800" spc="-30" b="1" u="heavy">
                <a:solidFill>
                  <a:srgbClr val="1168CF"/>
                </a:solidFill>
                <a:latin typeface="Arial"/>
                <a:cs typeface="Arial"/>
                <a:hlinkClick r:id="rId3"/>
              </a:rPr>
              <a:t>8111765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768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</a:t>
            </a:r>
            <a:r>
              <a:rPr dirty="0" spc="-10"/>
              <a:t>a</a:t>
            </a:r>
            <a:r>
              <a:rPr dirty="0"/>
              <a:t>rkers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9794" y="1638934"/>
            <a:ext cx="5080000" cy="1108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Microsatellites </a:t>
            </a:r>
            <a:r>
              <a:rPr dirty="0" sz="2400">
                <a:latin typeface="Arial"/>
                <a:cs typeface="Arial"/>
              </a:rPr>
              <a:t>or </a:t>
            </a:r>
            <a:r>
              <a:rPr dirty="0" sz="2400" spc="-5">
                <a:latin typeface="Arial"/>
                <a:cs typeface="Arial"/>
              </a:rPr>
              <a:t>Tandem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Repeats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4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acgCACACAtgc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acgCACACACAtgc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598170"/>
            <a:ext cx="2644775" cy="49657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Physical</a:t>
            </a:r>
            <a:r>
              <a:rPr dirty="0" spc="-95"/>
              <a:t> </a:t>
            </a:r>
            <a:r>
              <a:rPr dirty="0" spc="-5"/>
              <a:t>Maps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181353"/>
            <a:ext cx="7541895" cy="2937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Sequence Tagged Sites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(STSs)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4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 spc="5">
                <a:latin typeface="Arial"/>
                <a:cs typeface="Arial"/>
              </a:rPr>
              <a:t>Use </a:t>
            </a:r>
            <a:r>
              <a:rPr dirty="0" sz="2000">
                <a:latin typeface="Arial"/>
                <a:cs typeface="Arial"/>
              </a:rPr>
              <a:t>Polymerase Chain Reaction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(PCR).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Primers based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upon:</a:t>
            </a:r>
            <a:endParaRPr sz="2000">
              <a:latin typeface="Arial"/>
              <a:cs typeface="Arial"/>
            </a:endParaRPr>
          </a:p>
          <a:p>
            <a:pPr lvl="2" marL="115570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1155700" algn="l"/>
                <a:tab pos="1156335" algn="l"/>
              </a:tabLst>
            </a:pPr>
            <a:r>
              <a:rPr dirty="0" sz="2000">
                <a:latin typeface="Arial"/>
                <a:cs typeface="Arial"/>
              </a:rPr>
              <a:t>random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sequence</a:t>
            </a:r>
            <a:endParaRPr sz="2000">
              <a:latin typeface="Arial"/>
              <a:cs typeface="Arial"/>
            </a:endParaRPr>
          </a:p>
          <a:p>
            <a:pPr lvl="2" marL="115570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1155700" algn="l"/>
                <a:tab pos="1156335" algn="l"/>
              </a:tabLst>
            </a:pPr>
            <a:r>
              <a:rPr dirty="0" sz="2000">
                <a:latin typeface="Arial"/>
                <a:cs typeface="Arial"/>
              </a:rPr>
              <a:t>expressed sequence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tag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Arial"/>
                <a:cs typeface="Arial"/>
              </a:rPr>
              <a:t>Amplify </a:t>
            </a:r>
            <a:r>
              <a:rPr dirty="0" sz="2000">
                <a:latin typeface="Arial"/>
                <a:cs typeface="Arial"/>
              </a:rPr>
              <a:t>from library of clones containing large inserts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(BAC).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Relate to </a:t>
            </a:r>
            <a:r>
              <a:rPr dirty="0" sz="2000" spc="-5">
                <a:latin typeface="Arial"/>
                <a:cs typeface="Arial"/>
              </a:rPr>
              <a:t>BAC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map.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If more than one on same clone, then close</a:t>
            </a:r>
            <a:r>
              <a:rPr dirty="0" sz="2000" spc="-2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together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768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Genes and</a:t>
            </a:r>
            <a:r>
              <a:rPr dirty="0" spc="-80"/>
              <a:t> </a:t>
            </a:r>
            <a:r>
              <a:rPr dirty="0" spc="-5"/>
              <a:t>Maps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9794" y="1638934"/>
            <a:ext cx="5387340" cy="2424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0000"/>
              </a:buClr>
              <a:buChar char="•"/>
              <a:tabLst>
                <a:tab pos="355600" algn="l"/>
                <a:tab pos="356235" algn="l"/>
              </a:tabLst>
            </a:pPr>
            <a:r>
              <a:rPr dirty="0" sz="2400" spc="-5" u="heavy">
                <a:solidFill>
                  <a:srgbClr val="1168CF"/>
                </a:solidFill>
                <a:latin typeface="Arial"/>
                <a:cs typeface="Arial"/>
                <a:hlinkClick r:id="rId2"/>
              </a:rPr>
              <a:t>Bcl</a:t>
            </a:r>
            <a:r>
              <a:rPr dirty="0" sz="2400" spc="-5" u="heavy">
                <a:solidFill>
                  <a:srgbClr val="1168CF"/>
                </a:solidFill>
                <a:latin typeface="Arial"/>
                <a:cs typeface="Arial"/>
                <a:hlinkClick r:id="rId2"/>
              </a:rPr>
              <a:t>2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Char char="•"/>
              <a:tabLst>
                <a:tab pos="355600" algn="l"/>
                <a:tab pos="356235" algn="l"/>
              </a:tabLst>
            </a:pPr>
            <a:r>
              <a:rPr dirty="0" sz="2400" spc="-5" u="heavy">
                <a:solidFill>
                  <a:srgbClr val="1168CF"/>
                </a:solidFill>
                <a:latin typeface="Arial"/>
                <a:cs typeface="Arial"/>
                <a:hlinkClick r:id="rId3"/>
              </a:rPr>
              <a:t>Map</a:t>
            </a:r>
            <a:r>
              <a:rPr dirty="0" sz="2400" spc="-70" u="heavy">
                <a:solidFill>
                  <a:srgbClr val="1168C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2400" spc="-5" u="heavy">
                <a:solidFill>
                  <a:srgbClr val="1168CF"/>
                </a:solidFill>
                <a:latin typeface="Arial"/>
                <a:cs typeface="Arial"/>
                <a:hlinkClick r:id="rId3"/>
              </a:rPr>
              <a:t>Link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Char char="•"/>
              <a:tabLst>
                <a:tab pos="355600" algn="l"/>
                <a:tab pos="356235" algn="l"/>
              </a:tabLst>
            </a:pPr>
            <a:r>
              <a:rPr dirty="0" sz="2400" u="heavy">
                <a:solidFill>
                  <a:srgbClr val="1168CF"/>
                </a:solidFill>
                <a:latin typeface="Arial"/>
                <a:cs typeface="Arial"/>
                <a:hlinkClick r:id="rId4"/>
              </a:rPr>
              <a:t>OMIM</a:t>
            </a:r>
            <a:r>
              <a:rPr dirty="0" sz="2400" spc="-114" u="heavy">
                <a:solidFill>
                  <a:srgbClr val="1168CF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2400" spc="-5" u="heavy">
                <a:solidFill>
                  <a:srgbClr val="1168CF"/>
                </a:solidFill>
                <a:latin typeface="Arial"/>
                <a:cs typeface="Arial"/>
                <a:hlinkClick r:id="rId4"/>
              </a:rPr>
              <a:t>Link</a:t>
            </a:r>
            <a:endParaRPr sz="2400">
              <a:latin typeface="Arial"/>
              <a:cs typeface="Arial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Syntenic Relationships </a:t>
            </a:r>
            <a:r>
              <a:rPr dirty="0" sz="2400">
                <a:latin typeface="Arial"/>
                <a:cs typeface="Arial"/>
              </a:rPr>
              <a:t>- </a:t>
            </a:r>
            <a:r>
              <a:rPr dirty="0" sz="2400" spc="-5">
                <a:latin typeface="Arial"/>
                <a:cs typeface="Arial"/>
              </a:rPr>
              <a:t>tendency </a:t>
            </a:r>
            <a:r>
              <a:rPr dirty="0" sz="2400">
                <a:latin typeface="Arial"/>
                <a:cs typeface="Arial"/>
              </a:rPr>
              <a:t>of  </a:t>
            </a:r>
            <a:r>
              <a:rPr dirty="0" sz="2400" spc="-5">
                <a:latin typeface="Arial"/>
                <a:cs typeface="Arial"/>
              </a:rPr>
              <a:t>closely linked genes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remain linked  during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evolution.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768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GO </a:t>
            </a:r>
            <a:r>
              <a:rPr dirty="0" spc="-5"/>
              <a:t>evidence</a:t>
            </a:r>
            <a:r>
              <a:rPr dirty="0" spc="-75"/>
              <a:t> </a:t>
            </a:r>
            <a:r>
              <a:rPr dirty="0" spc="-5"/>
              <a:t>codes</a:t>
            </a:r>
          </a:p>
        </p:txBody>
      </p:sp>
      <p:sp>
        <p:nvSpPr>
          <p:cNvPr id="3" name="object 3"/>
          <p:cNvSpPr/>
          <p:nvPr/>
        </p:nvSpPr>
        <p:spPr>
          <a:xfrm>
            <a:off x="990600" y="1676400"/>
            <a:ext cx="7315200" cy="4905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768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Uses of Gene</a:t>
            </a:r>
            <a:r>
              <a:rPr dirty="0" spc="-110"/>
              <a:t> </a:t>
            </a:r>
            <a:r>
              <a:rPr dirty="0" spc="-5"/>
              <a:t>Mapping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9644" y="1636903"/>
            <a:ext cx="6522720" cy="3136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800">
                <a:latin typeface="Arial"/>
                <a:cs typeface="Arial"/>
              </a:rPr>
              <a:t>Identify </a:t>
            </a:r>
            <a:r>
              <a:rPr dirty="0" sz="2800" spc="-5">
                <a:latin typeface="Arial"/>
                <a:cs typeface="Arial"/>
              </a:rPr>
              <a:t>genes </a:t>
            </a:r>
            <a:r>
              <a:rPr dirty="0" sz="2800">
                <a:latin typeface="Arial"/>
                <a:cs typeface="Arial"/>
              </a:rPr>
              <a:t>responsible for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diseases</a:t>
            </a:r>
            <a:endParaRPr sz="28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Heritable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diseases</a:t>
            </a:r>
            <a:endParaRPr sz="24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Cancer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>
                <a:latin typeface="Arial"/>
                <a:cs typeface="Arial"/>
              </a:rPr>
              <a:t>Identify </a:t>
            </a:r>
            <a:r>
              <a:rPr dirty="0" sz="2800" spc="-5">
                <a:latin typeface="Arial"/>
                <a:cs typeface="Arial"/>
              </a:rPr>
              <a:t>genes </a:t>
            </a:r>
            <a:r>
              <a:rPr dirty="0" sz="2800">
                <a:latin typeface="Arial"/>
                <a:cs typeface="Arial"/>
              </a:rPr>
              <a:t>responsible for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traits</a:t>
            </a:r>
            <a:endParaRPr sz="28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Plants or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Animals</a:t>
            </a:r>
            <a:endParaRPr sz="24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Disease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resistance</a:t>
            </a:r>
            <a:endParaRPr sz="24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dirty="0" sz="2400">
                <a:latin typeface="Arial"/>
                <a:cs typeface="Arial"/>
              </a:rPr>
              <a:t>Meat </a:t>
            </a:r>
            <a:r>
              <a:rPr dirty="0" sz="2400" spc="-5">
                <a:latin typeface="Arial"/>
                <a:cs typeface="Arial"/>
              </a:rPr>
              <a:t>or Milk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Production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768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Types of</a:t>
            </a:r>
            <a:r>
              <a:rPr dirty="0" spc="-105"/>
              <a:t> </a:t>
            </a:r>
            <a:r>
              <a:rPr dirty="0" spc="-5"/>
              <a:t>Maps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636903"/>
            <a:ext cx="6566534" cy="3719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2800">
                <a:latin typeface="Arial"/>
                <a:cs typeface="Arial"/>
              </a:rPr>
              <a:t>Nucleotide Sequence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Maps</a:t>
            </a:r>
            <a:endParaRPr sz="2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complete or partially sequenced</a:t>
            </a:r>
            <a:r>
              <a:rPr dirty="0" sz="2400" spc="9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organisms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latin typeface="Arial"/>
                <a:cs typeface="Arial"/>
              </a:rPr>
              <a:t>Cytogenetic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Maps</a:t>
            </a:r>
            <a:endParaRPr sz="2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95"/>
              </a:spcBef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Breakpoints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Direct binding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probes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5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chromosome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latin typeface="Arial"/>
                <a:cs typeface="Arial"/>
              </a:rPr>
              <a:t>Genetic Linkage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Maps</a:t>
            </a:r>
            <a:endParaRPr sz="2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95"/>
              </a:spcBef>
              <a:buChar char="–"/>
              <a:tabLst>
                <a:tab pos="756920" algn="l"/>
              </a:tabLst>
            </a:pPr>
            <a:r>
              <a:rPr dirty="0" sz="2400">
                <a:latin typeface="Arial"/>
                <a:cs typeface="Arial"/>
              </a:rPr>
              <a:t>Markers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latin typeface="Arial"/>
                <a:cs typeface="Arial"/>
              </a:rPr>
              <a:t>Physical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Maps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57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 b="1">
                <a:latin typeface="Arial"/>
                <a:cs typeface="Arial"/>
              </a:rPr>
              <a:t>Mapping</a:t>
            </a:r>
            <a:r>
              <a:rPr dirty="0" spc="-80" b="1">
                <a:latin typeface="Arial"/>
                <a:cs typeface="Arial"/>
              </a:rPr>
              <a:t> </a:t>
            </a:r>
            <a:r>
              <a:rPr dirty="0" spc="-5" b="1">
                <a:latin typeface="Arial"/>
                <a:cs typeface="Arial"/>
              </a:rPr>
              <a:t>Genes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38934"/>
            <a:ext cx="7463790" cy="300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 b="1">
                <a:latin typeface="Arial"/>
                <a:cs typeface="Arial"/>
              </a:rPr>
              <a:t>Essential element </a:t>
            </a:r>
            <a:r>
              <a:rPr dirty="0" sz="2400" b="1">
                <a:latin typeface="Arial"/>
                <a:cs typeface="Arial"/>
              </a:rPr>
              <a:t>--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Markers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 b="1">
                <a:latin typeface="Arial"/>
                <a:cs typeface="Arial"/>
              </a:rPr>
              <a:t>Differences </a:t>
            </a:r>
            <a:r>
              <a:rPr dirty="0" sz="2400" b="1">
                <a:latin typeface="Arial"/>
                <a:cs typeface="Arial"/>
              </a:rPr>
              <a:t>between </a:t>
            </a:r>
            <a:r>
              <a:rPr dirty="0" sz="2400" spc="10" b="1">
                <a:latin typeface="Arial"/>
                <a:cs typeface="Arial"/>
              </a:rPr>
              <a:t>two </a:t>
            </a:r>
            <a:r>
              <a:rPr dirty="0" sz="2400" spc="-5" b="1">
                <a:latin typeface="Arial"/>
                <a:cs typeface="Arial"/>
              </a:rPr>
              <a:t>members </a:t>
            </a:r>
            <a:r>
              <a:rPr dirty="0" sz="2400" b="1">
                <a:latin typeface="Arial"/>
                <a:cs typeface="Arial"/>
              </a:rPr>
              <a:t>of </a:t>
            </a:r>
            <a:r>
              <a:rPr dirty="0" sz="2400" spc="-5" b="1">
                <a:latin typeface="Arial"/>
                <a:cs typeface="Arial"/>
              </a:rPr>
              <a:t>a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species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 b="1">
                <a:latin typeface="Arial"/>
                <a:cs typeface="Arial"/>
              </a:rPr>
              <a:t>Typically </a:t>
            </a:r>
            <a:r>
              <a:rPr dirty="0" sz="2400" b="1">
                <a:latin typeface="Arial"/>
                <a:cs typeface="Arial"/>
              </a:rPr>
              <a:t>between </a:t>
            </a:r>
            <a:r>
              <a:rPr dirty="0" sz="2400" spc="-5" b="1">
                <a:latin typeface="Arial"/>
                <a:cs typeface="Arial"/>
              </a:rPr>
              <a:t>1-400 nucleotides </a:t>
            </a:r>
            <a:r>
              <a:rPr dirty="0" sz="2400" b="1">
                <a:latin typeface="Arial"/>
                <a:cs typeface="Arial"/>
              </a:rPr>
              <a:t>in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length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 b="1">
                <a:latin typeface="Arial"/>
                <a:cs typeface="Arial"/>
              </a:rPr>
              <a:t>Can </a:t>
            </a:r>
            <a:r>
              <a:rPr dirty="0" sz="2400" b="1">
                <a:latin typeface="Arial"/>
                <a:cs typeface="Arial"/>
              </a:rPr>
              <a:t>also be </a:t>
            </a:r>
            <a:r>
              <a:rPr dirty="0" sz="2400" spc="-5" b="1">
                <a:latin typeface="Arial"/>
                <a:cs typeface="Arial"/>
              </a:rPr>
              <a:t>gross chromosomal</a:t>
            </a:r>
            <a:r>
              <a:rPr dirty="0" sz="2400" spc="3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rearrangements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68C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Blue Revolution</dc:title>
  <dcterms:created xsi:type="dcterms:W3CDTF">2017-04-26T07:46:14Z</dcterms:created>
  <dcterms:modified xsi:type="dcterms:W3CDTF">2017-04-26T07:46:14Z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2017-04-26T00:00:00Z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2017-04-26T00:00:00Z</vt:filetime>
  </property>
</Properties>
</file>