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97026" y="1639442"/>
            <a:ext cx="7549946" cy="1348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48815" y="3540125"/>
            <a:ext cx="6246368" cy="14725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77696" y="496061"/>
            <a:ext cx="6988606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539" y="1975230"/>
            <a:ext cx="7614920" cy="4234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en.wikipedia.org/wiki/Biology" TargetMode="External"/><Relationship Id="rId3" Type="http://schemas.openxmlformats.org/officeDocument/2006/relationships/hyperlink" Target="http://en.wikipedia.org/wiki/Genetics" TargetMode="External"/><Relationship Id="rId4" Type="http://schemas.openxmlformats.org/officeDocument/2006/relationships/hyperlink" Target="http://en.wikipedia.org/wiki/Gene" TargetMode="External"/><Relationship Id="rId5" Type="http://schemas.openxmlformats.org/officeDocument/2006/relationships/hyperlink" Target="http://en.wikipedia.org/wiki/Molecule" TargetMode="External"/><Relationship Id="rId6" Type="http://schemas.openxmlformats.org/officeDocument/2006/relationships/hyperlink" Target="http://en.wikipedia.org/wiki/Molecular_biology" TargetMode="External"/><Relationship Id="rId7" Type="http://schemas.openxmlformats.org/officeDocument/2006/relationships/hyperlink" Target="http://en.wikipedia.org/wiki/Ecological_genetics" TargetMode="External"/><Relationship Id="rId8" Type="http://schemas.openxmlformats.org/officeDocument/2006/relationships/hyperlink" Target="http://en.wikipedia.org/wiki/Population_genetics" TargetMode="Externa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en.wikipedia.org/wiki/Developmental_biology" TargetMode="Externa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1249" y="887221"/>
            <a:ext cx="5920105" cy="1106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3600" spc="-5">
                <a:solidFill>
                  <a:srgbClr val="006FC0"/>
                </a:solidFill>
                <a:latin typeface="Arial"/>
                <a:cs typeface="Arial"/>
              </a:rPr>
              <a:t>The </a:t>
            </a:r>
            <a:r>
              <a:rPr dirty="0" sz="3600">
                <a:solidFill>
                  <a:srgbClr val="006FC0"/>
                </a:solidFill>
                <a:latin typeface="Arial"/>
                <a:cs typeface="Arial"/>
              </a:rPr>
              <a:t>Techniques of</a:t>
            </a:r>
            <a:r>
              <a:rPr dirty="0" sz="3600" spc="-10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006FC0"/>
                </a:solidFill>
                <a:latin typeface="Arial"/>
                <a:cs typeface="Arial"/>
              </a:rPr>
              <a:t>Molecular</a:t>
            </a:r>
            <a:endParaRPr sz="3600">
              <a:latin typeface="Arial"/>
              <a:cs typeface="Arial"/>
            </a:endParaRPr>
          </a:p>
          <a:p>
            <a:pPr algn="ctr" marL="1270">
              <a:lnSpc>
                <a:spcPct val="100000"/>
              </a:lnSpc>
            </a:pPr>
            <a:r>
              <a:rPr dirty="0" sz="3600">
                <a:solidFill>
                  <a:srgbClr val="006FC0"/>
                </a:solidFill>
                <a:latin typeface="Arial"/>
                <a:cs typeface="Arial"/>
              </a:rPr>
              <a:t>Genetics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28800" y="2286063"/>
            <a:ext cx="5492750" cy="4065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1466" y="557529"/>
            <a:ext cx="7420609" cy="1226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4000" spc="-5">
                <a:solidFill>
                  <a:srgbClr val="006FC0"/>
                </a:solidFill>
                <a:latin typeface="Arial"/>
                <a:cs typeface="Arial"/>
              </a:rPr>
              <a:t>Many Restriction</a:t>
            </a:r>
            <a:r>
              <a:rPr dirty="0" sz="4000" spc="1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4000" spc="-5">
                <a:solidFill>
                  <a:srgbClr val="006FC0"/>
                </a:solidFill>
                <a:latin typeface="Arial"/>
                <a:cs typeface="Arial"/>
              </a:rPr>
              <a:t>Endonucleases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4000" spc="-5">
                <a:solidFill>
                  <a:srgbClr val="006FC0"/>
                </a:solidFill>
                <a:latin typeface="Arial"/>
                <a:cs typeface="Arial"/>
              </a:rPr>
              <a:t>Make Staggered</a:t>
            </a:r>
            <a:r>
              <a:rPr dirty="0" sz="4000" spc="-1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4000" spc="-5">
                <a:solidFill>
                  <a:srgbClr val="006FC0"/>
                </a:solidFill>
                <a:latin typeface="Arial"/>
                <a:cs typeface="Arial"/>
              </a:rPr>
              <a:t>Cuts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2133536"/>
            <a:ext cx="7391400" cy="35576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722121"/>
            <a:ext cx="7616190" cy="3594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715" indent="-343535">
              <a:lnSpc>
                <a:spcPct val="100000"/>
              </a:lnSpc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When DNA is cleaved with a </a:t>
            </a:r>
            <a:r>
              <a:rPr dirty="0" sz="2800">
                <a:latin typeface="Arial"/>
                <a:cs typeface="Arial"/>
              </a:rPr>
              <a:t>restriction  endonuclease that </a:t>
            </a:r>
            <a:r>
              <a:rPr dirty="0" sz="2800" spc="-5">
                <a:latin typeface="Arial"/>
                <a:cs typeface="Arial"/>
              </a:rPr>
              <a:t>makes staggered </a:t>
            </a:r>
            <a:r>
              <a:rPr dirty="0" sz="2800">
                <a:latin typeface="Arial"/>
                <a:cs typeface="Arial"/>
              </a:rPr>
              <a:t>cuts, </a:t>
            </a:r>
            <a:r>
              <a:rPr dirty="0" sz="2800" spc="-5">
                <a:latin typeface="Arial"/>
                <a:cs typeface="Arial"/>
              </a:rPr>
              <a:t>all  of the </a:t>
            </a:r>
            <a:r>
              <a:rPr dirty="0" sz="2800">
                <a:latin typeface="Arial"/>
                <a:cs typeface="Arial"/>
              </a:rPr>
              <a:t>resulting 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restriction fragments </a:t>
            </a:r>
            <a:r>
              <a:rPr dirty="0" sz="2800" spc="-5">
                <a:latin typeface="Arial"/>
                <a:cs typeface="Arial"/>
              </a:rPr>
              <a:t>have  complementary </a:t>
            </a:r>
            <a:r>
              <a:rPr dirty="0" sz="2800">
                <a:latin typeface="Arial"/>
                <a:cs typeface="Arial"/>
              </a:rPr>
              <a:t>single-stranded</a:t>
            </a:r>
            <a:r>
              <a:rPr dirty="0" sz="2800" spc="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termini.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algn="just" marL="355600" marR="5080" indent="-343535">
              <a:lnSpc>
                <a:spcPct val="100000"/>
              </a:lnSpc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The </a:t>
            </a:r>
            <a:r>
              <a:rPr dirty="0" sz="2800">
                <a:latin typeface="Arial"/>
                <a:cs typeface="Arial"/>
              </a:rPr>
              <a:t>complementary single-stranded </a:t>
            </a:r>
            <a:r>
              <a:rPr dirty="0" sz="2800" spc="-5">
                <a:latin typeface="Arial"/>
                <a:cs typeface="Arial"/>
              </a:rPr>
              <a:t>termini  </a:t>
            </a:r>
            <a:r>
              <a:rPr dirty="0" sz="2800">
                <a:latin typeface="Arial"/>
                <a:cs typeface="Arial"/>
              </a:rPr>
              <a:t>can hydrogen bond </a:t>
            </a:r>
            <a:r>
              <a:rPr dirty="0" sz="2800" spc="-5">
                <a:latin typeface="Arial"/>
                <a:cs typeface="Arial"/>
              </a:rPr>
              <a:t>with </a:t>
            </a:r>
            <a:r>
              <a:rPr dirty="0" sz="2800">
                <a:latin typeface="Arial"/>
                <a:cs typeface="Arial"/>
              </a:rPr>
              <a:t>each other and be  </a:t>
            </a:r>
            <a:r>
              <a:rPr dirty="0" sz="2800" spc="-5">
                <a:latin typeface="Arial"/>
                <a:cs typeface="Arial"/>
              </a:rPr>
              <a:t>joined </a:t>
            </a:r>
            <a:r>
              <a:rPr dirty="0" sz="2800">
                <a:latin typeface="Arial"/>
                <a:cs typeface="Arial"/>
              </a:rPr>
              <a:t>together by </a:t>
            </a:r>
            <a:r>
              <a:rPr dirty="0" sz="2800" spc="-10" b="1">
                <a:solidFill>
                  <a:srgbClr val="339966"/>
                </a:solidFill>
                <a:latin typeface="Arial"/>
                <a:cs typeface="Arial"/>
              </a:rPr>
              <a:t>DNA</a:t>
            </a:r>
            <a:r>
              <a:rPr dirty="0" sz="2800" spc="5" b="1">
                <a:solidFill>
                  <a:srgbClr val="339966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ligase</a:t>
            </a:r>
            <a:r>
              <a:rPr dirty="0" sz="280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5279" rIns="0" bIns="0" rtlCol="0" vert="horz">
            <a:spAutoFit/>
          </a:bodyPr>
          <a:lstStyle/>
          <a:p>
            <a:pPr marL="1473835">
              <a:lnSpc>
                <a:spcPct val="100000"/>
              </a:lnSpc>
            </a:pPr>
            <a:r>
              <a:rPr dirty="0"/>
              <a:t>Plasmid</a:t>
            </a:r>
            <a:r>
              <a:rPr dirty="0" spc="-100"/>
              <a:t> </a:t>
            </a:r>
            <a:r>
              <a:rPr dirty="0"/>
              <a:t>Vectors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2672" rIns="0" bIns="0" rtlCol="0" vert="horz">
            <a:spAutoFit/>
          </a:bodyPr>
          <a:lstStyle/>
          <a:p>
            <a:pPr marL="355600" marR="5080" indent="-343535">
              <a:lnSpc>
                <a:spcPct val="100000"/>
              </a:lnSpc>
              <a:tabLst>
                <a:tab pos="2172335" algn="l"/>
                <a:tab pos="5226685" algn="l"/>
                <a:tab pos="6851650" algn="l"/>
              </a:tabLst>
            </a:pPr>
            <a:r>
              <a:rPr dirty="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pc="-5"/>
              <a:t>Cir</a:t>
            </a:r>
            <a:r>
              <a:rPr dirty="0" spc="0"/>
              <a:t>c</a:t>
            </a:r>
            <a:r>
              <a:rPr dirty="0" spc="-5"/>
              <a:t>u</a:t>
            </a:r>
            <a:r>
              <a:rPr dirty="0"/>
              <a:t>l</a:t>
            </a:r>
            <a:r>
              <a:rPr dirty="0" spc="-5"/>
              <a:t>a</a:t>
            </a:r>
            <a:r>
              <a:rPr dirty="0"/>
              <a:t>r</a:t>
            </a:r>
            <a:r>
              <a:rPr dirty="0" spc="-5"/>
              <a:t>,</a:t>
            </a:r>
            <a:r>
              <a:rPr dirty="0"/>
              <a:t>	</a:t>
            </a:r>
            <a:r>
              <a:rPr dirty="0" spc="-5"/>
              <a:t>d</a:t>
            </a:r>
            <a:r>
              <a:rPr dirty="0"/>
              <a:t>o</a:t>
            </a:r>
            <a:r>
              <a:rPr dirty="0" spc="-5"/>
              <a:t>u</a:t>
            </a:r>
            <a:r>
              <a:rPr dirty="0"/>
              <a:t>b</a:t>
            </a:r>
            <a:r>
              <a:rPr dirty="0" spc="-5"/>
              <a:t>l</a:t>
            </a:r>
            <a:r>
              <a:rPr dirty="0" spc="5"/>
              <a:t>e</a:t>
            </a:r>
            <a:r>
              <a:rPr dirty="0"/>
              <a:t>-</a:t>
            </a:r>
            <a:r>
              <a:rPr dirty="0" spc="-5"/>
              <a:t>s</a:t>
            </a:r>
            <a:r>
              <a:rPr dirty="0"/>
              <a:t>t</a:t>
            </a:r>
            <a:r>
              <a:rPr dirty="0" spc="-5"/>
              <a:t>r</a:t>
            </a:r>
            <a:r>
              <a:rPr dirty="0"/>
              <a:t>a</a:t>
            </a:r>
            <a:r>
              <a:rPr dirty="0" spc="-5"/>
              <a:t>n</a:t>
            </a:r>
            <a:r>
              <a:rPr dirty="0"/>
              <a:t>d</a:t>
            </a:r>
            <a:r>
              <a:rPr dirty="0" spc="-5"/>
              <a:t>ed</a:t>
            </a:r>
            <a:r>
              <a:rPr dirty="0"/>
              <a:t>	</a:t>
            </a:r>
            <a:r>
              <a:rPr dirty="0" spc="-5"/>
              <a:t>c</a:t>
            </a:r>
            <a:r>
              <a:rPr dirty="0"/>
              <a:t>i</a:t>
            </a:r>
            <a:r>
              <a:rPr dirty="0" spc="-5"/>
              <a:t>r</a:t>
            </a:r>
            <a:r>
              <a:rPr dirty="0"/>
              <a:t>c</a:t>
            </a:r>
            <a:r>
              <a:rPr dirty="0" spc="-5"/>
              <a:t>u</a:t>
            </a:r>
            <a:r>
              <a:rPr dirty="0"/>
              <a:t>l</a:t>
            </a:r>
            <a:r>
              <a:rPr dirty="0" spc="-5"/>
              <a:t>ar</a:t>
            </a:r>
            <a:r>
              <a:rPr dirty="0"/>
              <a:t>	</a:t>
            </a:r>
            <a:r>
              <a:rPr dirty="0" spc="-10"/>
              <a:t>DNA  </a:t>
            </a:r>
            <a:r>
              <a:rPr dirty="0" spc="-5"/>
              <a:t>molecules </a:t>
            </a:r>
            <a:r>
              <a:rPr dirty="0"/>
              <a:t>present </a:t>
            </a:r>
            <a:r>
              <a:rPr dirty="0" spc="-5"/>
              <a:t>in</a:t>
            </a:r>
            <a:r>
              <a:rPr dirty="0" spc="5"/>
              <a:t> </a:t>
            </a:r>
            <a:r>
              <a:rPr dirty="0"/>
              <a:t>bacteria.</a:t>
            </a: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pc="-5"/>
              <a:t>Range </a:t>
            </a:r>
            <a:r>
              <a:rPr dirty="0"/>
              <a:t>from </a:t>
            </a:r>
            <a:r>
              <a:rPr dirty="0" spc="-5"/>
              <a:t>1 kb to over 200</a:t>
            </a:r>
            <a:r>
              <a:rPr dirty="0" spc="35"/>
              <a:t> </a:t>
            </a:r>
            <a:r>
              <a:rPr dirty="0" spc="-5"/>
              <a:t>kb.</a:t>
            </a: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pc="-5"/>
              <a:t>Replicate</a:t>
            </a:r>
            <a:r>
              <a:rPr dirty="0" spc="-20"/>
              <a:t> </a:t>
            </a:r>
            <a:r>
              <a:rPr dirty="0"/>
              <a:t>autonomously.</a:t>
            </a:r>
          </a:p>
          <a:p>
            <a:pPr marL="355600" marR="5715" indent="-343535">
              <a:lnSpc>
                <a:spcPct val="100000"/>
              </a:lnSpc>
              <a:spcBef>
                <a:spcPts val="670"/>
              </a:spcBef>
            </a:pPr>
            <a:r>
              <a:rPr dirty="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pc="-5"/>
              <a:t>Many </a:t>
            </a:r>
            <a:r>
              <a:rPr dirty="0"/>
              <a:t>carry antibiotic-resistance genes, </a:t>
            </a:r>
            <a:r>
              <a:rPr dirty="0" spc="-5"/>
              <a:t>which  </a:t>
            </a:r>
            <a:r>
              <a:rPr dirty="0"/>
              <a:t>can </a:t>
            </a:r>
            <a:r>
              <a:rPr dirty="0" spc="-5"/>
              <a:t>be </a:t>
            </a:r>
            <a:r>
              <a:rPr dirty="0"/>
              <a:t>used as selectable</a:t>
            </a:r>
            <a:r>
              <a:rPr dirty="0" spc="-40"/>
              <a:t> </a:t>
            </a:r>
            <a:r>
              <a:rPr dirty="0"/>
              <a:t>markers.</a:t>
            </a:r>
          </a:p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1475740" algn="l"/>
                <a:tab pos="2666365" algn="l"/>
                <a:tab pos="4033520" algn="l"/>
                <a:tab pos="5420360" algn="l"/>
                <a:tab pos="6431280" algn="l"/>
              </a:tabLst>
            </a:pPr>
            <a:r>
              <a:rPr dirty="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pc="-5"/>
              <a:t>Ma</a:t>
            </a:r>
            <a:r>
              <a:rPr dirty="0"/>
              <a:t>n</a:t>
            </a:r>
            <a:r>
              <a:rPr dirty="0" spc="-5"/>
              <a:t>y</a:t>
            </a:r>
            <a:r>
              <a:rPr dirty="0"/>
              <a:t>	</a:t>
            </a:r>
            <a:r>
              <a:rPr dirty="0" spc="-5"/>
              <a:t>u</a:t>
            </a:r>
            <a:r>
              <a:rPr dirty="0" spc="5"/>
              <a:t>s</a:t>
            </a:r>
            <a:r>
              <a:rPr dirty="0" spc="-5"/>
              <a:t>ef</a:t>
            </a:r>
            <a:r>
              <a:rPr dirty="0" spc="0"/>
              <a:t>u</a:t>
            </a:r>
            <a:r>
              <a:rPr dirty="0" spc="-5"/>
              <a:t>l</a:t>
            </a:r>
            <a:r>
              <a:rPr dirty="0"/>
              <a:t>	</a:t>
            </a:r>
            <a:r>
              <a:rPr dirty="0" spc="-5"/>
              <a:t>c</a:t>
            </a:r>
            <a:r>
              <a:rPr dirty="0"/>
              <a:t>l</a:t>
            </a:r>
            <a:r>
              <a:rPr dirty="0" spc="-5"/>
              <a:t>o</a:t>
            </a:r>
            <a:r>
              <a:rPr dirty="0"/>
              <a:t>n</a:t>
            </a:r>
            <a:r>
              <a:rPr dirty="0" spc="-5"/>
              <a:t>i</a:t>
            </a:r>
            <a:r>
              <a:rPr dirty="0"/>
              <a:t>n</a:t>
            </a:r>
            <a:r>
              <a:rPr dirty="0" spc="-5"/>
              <a:t>g</a:t>
            </a:r>
            <a:r>
              <a:rPr dirty="0"/>
              <a:t>	</a:t>
            </a:r>
            <a:r>
              <a:rPr dirty="0" spc="-5"/>
              <a:t>v</a:t>
            </a:r>
            <a:r>
              <a:rPr dirty="0"/>
              <a:t>e</a:t>
            </a:r>
            <a:r>
              <a:rPr dirty="0" spc="-5"/>
              <a:t>c</a:t>
            </a:r>
            <a:r>
              <a:rPr dirty="0"/>
              <a:t>t</a:t>
            </a:r>
            <a:r>
              <a:rPr dirty="0" spc="-5"/>
              <a:t>o</a:t>
            </a:r>
            <a:r>
              <a:rPr dirty="0"/>
              <a:t>r</a:t>
            </a:r>
            <a:r>
              <a:rPr dirty="0" spc="-5"/>
              <a:t>s</a:t>
            </a:r>
            <a:r>
              <a:rPr dirty="0"/>
              <a:t>	</a:t>
            </a:r>
            <a:r>
              <a:rPr dirty="0" spc="-5"/>
              <a:t>we</a:t>
            </a:r>
            <a:r>
              <a:rPr dirty="0"/>
              <a:t>r</a:t>
            </a:r>
            <a:r>
              <a:rPr dirty="0" spc="-5"/>
              <a:t>e</a:t>
            </a:r>
            <a:r>
              <a:rPr dirty="0"/>
              <a:t>	</a:t>
            </a:r>
            <a:r>
              <a:rPr dirty="0" spc="-5"/>
              <a:t>d</a:t>
            </a:r>
            <a:r>
              <a:rPr dirty="0"/>
              <a:t>e</a:t>
            </a:r>
            <a:r>
              <a:rPr dirty="0" spc="-5"/>
              <a:t>ri</a:t>
            </a:r>
            <a:r>
              <a:rPr dirty="0" spc="0"/>
              <a:t>v</a:t>
            </a:r>
            <a:r>
              <a:rPr dirty="0" spc="-5"/>
              <a:t>ed</a:t>
            </a:r>
          </a:p>
          <a:p>
            <a:pPr algn="ctr" marR="3372485">
              <a:lnSpc>
                <a:spcPct val="100000"/>
              </a:lnSpc>
            </a:pPr>
            <a:r>
              <a:rPr dirty="0"/>
              <a:t>from </a:t>
            </a:r>
            <a:r>
              <a:rPr dirty="0" spc="-5"/>
              <a:t>plasmid</a:t>
            </a:r>
            <a:r>
              <a:rPr dirty="0" spc="-25"/>
              <a:t> </a:t>
            </a:r>
            <a:r>
              <a:rPr dirty="0" spc="-5"/>
              <a:t>pBR322.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5279" rIns="0" bIns="0" rtlCol="0" vert="horz">
            <a:spAutoFit/>
          </a:bodyPr>
          <a:lstStyle/>
          <a:p>
            <a:pPr marL="663575">
              <a:lnSpc>
                <a:spcPct val="100000"/>
              </a:lnSpc>
            </a:pPr>
            <a:r>
              <a:rPr dirty="0"/>
              <a:t>Bacteriophage</a:t>
            </a:r>
            <a:r>
              <a:rPr dirty="0" spc="-65"/>
              <a:t> </a:t>
            </a:r>
            <a:r>
              <a:rPr dirty="0"/>
              <a:t>Vectors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2017903"/>
            <a:ext cx="1161415" cy="862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Most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z="2800">
                <a:latin typeface="Arial"/>
                <a:cs typeface="Arial"/>
              </a:rPr>
              <a:t>been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21154" y="2017903"/>
            <a:ext cx="6258560" cy="862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3990" marR="5080" indent="-161925">
              <a:lnSpc>
                <a:spcPct val="100000"/>
              </a:lnSpc>
              <a:tabLst>
                <a:tab pos="2473960" algn="l"/>
                <a:tab pos="2579370" algn="l"/>
                <a:tab pos="3646170" algn="l"/>
                <a:tab pos="4016375" algn="l"/>
                <a:tab pos="4598670" algn="l"/>
                <a:tab pos="5472430" algn="l"/>
                <a:tab pos="6049645" algn="l"/>
              </a:tabLst>
            </a:pPr>
            <a:r>
              <a:rPr dirty="0" sz="2800" spc="-5">
                <a:latin typeface="Arial"/>
                <a:cs typeface="Arial"/>
              </a:rPr>
              <a:t>b</a:t>
            </a:r>
            <a:r>
              <a:rPr dirty="0" sz="2800" spc="5">
                <a:latin typeface="Arial"/>
                <a:cs typeface="Arial"/>
              </a:rPr>
              <a:t>a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t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r</a:t>
            </a:r>
            <a:r>
              <a:rPr dirty="0" sz="2800" spc="-5">
                <a:latin typeface="Arial"/>
                <a:cs typeface="Arial"/>
              </a:rPr>
              <a:t>i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p</a:t>
            </a:r>
            <a:r>
              <a:rPr dirty="0" sz="2800">
                <a:latin typeface="Arial"/>
                <a:cs typeface="Arial"/>
              </a:rPr>
              <a:t>h</a:t>
            </a:r>
            <a:r>
              <a:rPr dirty="0" sz="2800" spc="-5">
                <a:latin typeface="Arial"/>
                <a:cs typeface="Arial"/>
              </a:rPr>
              <a:t>a</a:t>
            </a:r>
            <a:r>
              <a:rPr dirty="0" sz="2800">
                <a:latin typeface="Arial"/>
                <a:cs typeface="Arial"/>
              </a:rPr>
              <a:t>g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		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l</a:t>
            </a:r>
            <a:r>
              <a:rPr dirty="0" sz="2800" spc="-5">
                <a:latin typeface="Arial"/>
                <a:cs typeface="Arial"/>
              </a:rPr>
              <a:t>o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0">
                <a:latin typeface="Arial"/>
                <a:cs typeface="Arial"/>
              </a:rPr>
              <a:t>i</a:t>
            </a:r>
            <a:r>
              <a:rPr dirty="0" sz="2800" spc="-5">
                <a:latin typeface="Arial"/>
                <a:cs typeface="Arial"/>
              </a:rPr>
              <a:t>ng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v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t</a:t>
            </a:r>
            <a:r>
              <a:rPr dirty="0" sz="2800" spc="-5">
                <a:latin typeface="Arial"/>
                <a:cs typeface="Arial"/>
              </a:rPr>
              <a:t>o</a:t>
            </a:r>
            <a:r>
              <a:rPr dirty="0" sz="2800">
                <a:latin typeface="Arial"/>
                <a:cs typeface="Arial"/>
              </a:rPr>
              <a:t>r</a:t>
            </a:r>
            <a:r>
              <a:rPr dirty="0" sz="2800" spc="-5">
                <a:latin typeface="Arial"/>
                <a:cs typeface="Arial"/>
              </a:rPr>
              <a:t>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have  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n</a:t>
            </a:r>
            <a:r>
              <a:rPr dirty="0" sz="2800">
                <a:latin typeface="Arial"/>
                <a:cs typeface="Arial"/>
              </a:rPr>
              <a:t>s</a:t>
            </a:r>
            <a:r>
              <a:rPr dirty="0" sz="2800" spc="-5">
                <a:latin typeface="Arial"/>
                <a:cs typeface="Arial"/>
              </a:rPr>
              <a:t>tr</a:t>
            </a:r>
            <a:r>
              <a:rPr dirty="0" sz="2800" spc="0">
                <a:latin typeface="Arial"/>
                <a:cs typeface="Arial"/>
              </a:rPr>
              <a:t>u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t</a:t>
            </a:r>
            <a:r>
              <a:rPr dirty="0" sz="2800" spc="-5">
                <a:latin typeface="Arial"/>
                <a:cs typeface="Arial"/>
              </a:rPr>
              <a:t>ed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fr</a:t>
            </a:r>
            <a:r>
              <a:rPr dirty="0" sz="2800" spc="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m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the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phag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Symbol"/>
                <a:cs typeface="Symbol"/>
              </a:rPr>
              <a:t>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2871596"/>
            <a:ext cx="7691120" cy="3256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>
              <a:lnSpc>
                <a:spcPct val="100000"/>
              </a:lnSpc>
            </a:pPr>
            <a:r>
              <a:rPr dirty="0" sz="2800">
                <a:latin typeface="Arial"/>
                <a:cs typeface="Arial"/>
              </a:rPr>
              <a:t>chromosome.</a:t>
            </a:r>
            <a:endParaRPr sz="2800">
              <a:latin typeface="Arial"/>
              <a:cs typeface="Arial"/>
            </a:endParaRPr>
          </a:p>
          <a:p>
            <a:pPr algn="just" marL="355600" marR="5080" indent="-343535">
              <a:lnSpc>
                <a:spcPct val="100000"/>
              </a:lnSpc>
              <a:spcBef>
                <a:spcPts val="670"/>
              </a:spcBef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The </a:t>
            </a:r>
            <a:r>
              <a:rPr dirty="0" sz="2800">
                <a:latin typeface="Arial"/>
                <a:cs typeface="Arial"/>
              </a:rPr>
              <a:t>central one-third (about </a:t>
            </a:r>
            <a:r>
              <a:rPr dirty="0" sz="2800" spc="-5">
                <a:latin typeface="Arial"/>
                <a:cs typeface="Arial"/>
              </a:rPr>
              <a:t>15 </a:t>
            </a:r>
            <a:r>
              <a:rPr dirty="0" sz="2800">
                <a:latin typeface="Arial"/>
                <a:cs typeface="Arial"/>
              </a:rPr>
              <a:t>kb) of </a:t>
            </a:r>
            <a:r>
              <a:rPr dirty="0" sz="2800" spc="-5">
                <a:latin typeface="Arial"/>
                <a:cs typeface="Arial"/>
              </a:rPr>
              <a:t>the </a:t>
            </a:r>
            <a:r>
              <a:rPr dirty="0" sz="2800" spc="-5">
                <a:latin typeface="Symbol"/>
                <a:cs typeface="Symbol"/>
              </a:rPr>
              <a:t>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>
                <a:latin typeface="Arial"/>
                <a:cs typeface="Arial"/>
              </a:rPr>
              <a:t>chromosome contains genes required </a:t>
            </a:r>
            <a:r>
              <a:rPr dirty="0" sz="2800" spc="-5">
                <a:latin typeface="Arial"/>
                <a:cs typeface="Arial"/>
              </a:rPr>
              <a:t>for  </a:t>
            </a:r>
            <a:r>
              <a:rPr dirty="0" sz="2800">
                <a:latin typeface="Arial"/>
                <a:cs typeface="Arial"/>
              </a:rPr>
              <a:t>lysogeny </a:t>
            </a:r>
            <a:r>
              <a:rPr dirty="0" sz="2800" spc="-5">
                <a:latin typeface="Arial"/>
                <a:cs typeface="Arial"/>
              </a:rPr>
              <a:t>but not for </a:t>
            </a:r>
            <a:r>
              <a:rPr dirty="0" sz="2800">
                <a:latin typeface="Arial"/>
                <a:cs typeface="Arial"/>
              </a:rPr>
              <a:t>lytic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growth.</a:t>
            </a:r>
            <a:endParaRPr sz="2800">
              <a:latin typeface="Arial"/>
              <a:cs typeface="Arial"/>
            </a:endParaRPr>
          </a:p>
          <a:p>
            <a:pPr algn="just" marL="355600" marR="5080" indent="-343535">
              <a:lnSpc>
                <a:spcPct val="100000"/>
              </a:lnSpc>
              <a:spcBef>
                <a:spcPts val="670"/>
              </a:spcBef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This portion </a:t>
            </a:r>
            <a:r>
              <a:rPr dirty="0" sz="2800">
                <a:latin typeface="Arial"/>
                <a:cs typeface="Arial"/>
              </a:rPr>
              <a:t>of </a:t>
            </a:r>
            <a:r>
              <a:rPr dirty="0" sz="2800" spc="-10">
                <a:latin typeface="Arial"/>
                <a:cs typeface="Arial"/>
              </a:rPr>
              <a:t>the </a:t>
            </a:r>
            <a:r>
              <a:rPr dirty="0" sz="2800">
                <a:latin typeface="Arial"/>
                <a:cs typeface="Arial"/>
              </a:rPr>
              <a:t>chromosome can be  excised and </a:t>
            </a:r>
            <a:r>
              <a:rPr dirty="0" sz="2800" spc="-5">
                <a:latin typeface="Arial"/>
                <a:cs typeface="Arial"/>
              </a:rPr>
              <a:t>replaced with </a:t>
            </a:r>
            <a:r>
              <a:rPr dirty="0" sz="2800">
                <a:latin typeface="Arial"/>
                <a:cs typeface="Arial"/>
              </a:rPr>
              <a:t>foreign</a:t>
            </a:r>
            <a:r>
              <a:rPr dirty="0" sz="2800" spc="3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DNA.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The </a:t>
            </a:r>
            <a:r>
              <a:rPr dirty="0" sz="2800">
                <a:latin typeface="Arial"/>
                <a:cs typeface="Arial"/>
              </a:rPr>
              <a:t>foreign </a:t>
            </a:r>
            <a:r>
              <a:rPr dirty="0" sz="2800" spc="-10">
                <a:latin typeface="Arial"/>
                <a:cs typeface="Arial"/>
              </a:rPr>
              <a:t>DNA </a:t>
            </a:r>
            <a:r>
              <a:rPr dirty="0" sz="2800">
                <a:latin typeface="Arial"/>
                <a:cs typeface="Arial"/>
              </a:rPr>
              <a:t>inserted must </a:t>
            </a:r>
            <a:r>
              <a:rPr dirty="0" sz="2800" spc="-5">
                <a:latin typeface="Arial"/>
                <a:cs typeface="Arial"/>
              </a:rPr>
              <a:t>be </a:t>
            </a:r>
            <a:r>
              <a:rPr dirty="0" sz="2800">
                <a:latin typeface="Arial"/>
                <a:cs typeface="Arial"/>
              </a:rPr>
              <a:t>10-15</a:t>
            </a:r>
            <a:r>
              <a:rPr dirty="0" sz="2800" spc="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kb.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5279" rIns="0" bIns="0" rtlCol="0" vert="horz">
            <a:spAutoFit/>
          </a:bodyPr>
          <a:lstStyle/>
          <a:p>
            <a:pPr marL="1519555">
              <a:lnSpc>
                <a:spcPct val="100000"/>
              </a:lnSpc>
            </a:pPr>
            <a:r>
              <a:rPr dirty="0"/>
              <a:t>Cosmid</a:t>
            </a:r>
            <a:r>
              <a:rPr dirty="0" spc="-95"/>
              <a:t> </a:t>
            </a:r>
            <a:r>
              <a:rPr dirty="0"/>
              <a:t>Vectors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2672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40535" algn="l"/>
                <a:tab pos="3254375" algn="l"/>
                <a:tab pos="4827270" algn="l"/>
                <a:tab pos="5588000" algn="l"/>
                <a:tab pos="6249670" algn="l"/>
                <a:tab pos="7406640" algn="l"/>
              </a:tabLst>
            </a:pPr>
            <a:r>
              <a:rPr dirty="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pc="-5"/>
              <a:t>Hy</a:t>
            </a:r>
            <a:r>
              <a:rPr dirty="0"/>
              <a:t>b</a:t>
            </a:r>
            <a:r>
              <a:rPr dirty="0" spc="-5"/>
              <a:t>ri</a:t>
            </a:r>
            <a:r>
              <a:rPr dirty="0" spc="0"/>
              <a:t>d</a:t>
            </a:r>
            <a:r>
              <a:rPr dirty="0" spc="-5"/>
              <a:t>s</a:t>
            </a:r>
            <a:r>
              <a:rPr dirty="0"/>
              <a:t>	</a:t>
            </a:r>
            <a:r>
              <a:rPr dirty="0" spc="-5"/>
              <a:t>b</a:t>
            </a:r>
            <a:r>
              <a:rPr dirty="0"/>
              <a:t>e</a:t>
            </a:r>
            <a:r>
              <a:rPr dirty="0" spc="-5"/>
              <a:t>twe</a:t>
            </a:r>
            <a:r>
              <a:rPr dirty="0" spc="0"/>
              <a:t>e</a:t>
            </a:r>
            <a:r>
              <a:rPr dirty="0" spc="-5"/>
              <a:t>n</a:t>
            </a:r>
            <a:r>
              <a:rPr dirty="0"/>
              <a:t>	</a:t>
            </a:r>
            <a:r>
              <a:rPr dirty="0" spc="-5"/>
              <a:t>p</a:t>
            </a:r>
            <a:r>
              <a:rPr dirty="0"/>
              <a:t>l</a:t>
            </a:r>
            <a:r>
              <a:rPr dirty="0" spc="-5"/>
              <a:t>a</a:t>
            </a:r>
            <a:r>
              <a:rPr dirty="0"/>
              <a:t>s</a:t>
            </a:r>
            <a:r>
              <a:rPr dirty="0" spc="-5"/>
              <a:t>mi</a:t>
            </a:r>
            <a:r>
              <a:rPr dirty="0"/>
              <a:t>d</a:t>
            </a:r>
            <a:r>
              <a:rPr dirty="0" spc="-5"/>
              <a:t>s</a:t>
            </a:r>
            <a:r>
              <a:rPr dirty="0"/>
              <a:t>	</a:t>
            </a:r>
            <a:r>
              <a:rPr dirty="0"/>
              <a:t>an</a:t>
            </a:r>
            <a:r>
              <a:rPr dirty="0" spc="-5"/>
              <a:t>d</a:t>
            </a:r>
            <a:r>
              <a:rPr dirty="0"/>
              <a:t>	</a:t>
            </a:r>
            <a:r>
              <a:rPr dirty="0" spc="-5"/>
              <a:t>the</a:t>
            </a:r>
            <a:r>
              <a:rPr dirty="0"/>
              <a:t>	</a:t>
            </a:r>
            <a:r>
              <a:rPr dirty="0"/>
              <a:t>phag</a:t>
            </a:r>
            <a:r>
              <a:rPr dirty="0" spc="-5"/>
              <a:t>e</a:t>
            </a:r>
            <a:r>
              <a:rPr dirty="0"/>
              <a:t>	</a:t>
            </a:r>
            <a:r>
              <a:rPr dirty="0" spc="-5">
                <a:latin typeface="Symbol"/>
                <a:cs typeface="Symbol"/>
              </a:rPr>
              <a:t></a:t>
            </a:r>
          </a:p>
          <a:p>
            <a:pPr marL="355600">
              <a:lnSpc>
                <a:spcPct val="100000"/>
              </a:lnSpc>
            </a:pPr>
            <a:r>
              <a:rPr dirty="0"/>
              <a:t>chromosome.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pc="-5"/>
              <a:t>Replicate autonomously in </a:t>
            </a:r>
            <a:r>
              <a:rPr dirty="0" spc="-5" i="1">
                <a:latin typeface="Arial"/>
                <a:cs typeface="Arial"/>
              </a:rPr>
              <a:t>E.</a:t>
            </a:r>
            <a:r>
              <a:rPr dirty="0" spc="80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coli</a:t>
            </a:r>
            <a:r>
              <a:rPr dirty="0"/>
              <a:t>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pc="-5"/>
              <a:t>Can be </a:t>
            </a:r>
            <a:r>
              <a:rPr dirty="0"/>
              <a:t>packaged </a:t>
            </a:r>
            <a:r>
              <a:rPr dirty="0" spc="-5" i="1">
                <a:latin typeface="Arial"/>
                <a:cs typeface="Arial"/>
              </a:rPr>
              <a:t>in vitro </a:t>
            </a:r>
            <a:r>
              <a:rPr dirty="0" spc="-5"/>
              <a:t>into </a:t>
            </a:r>
            <a:r>
              <a:rPr dirty="0"/>
              <a:t>phage </a:t>
            </a:r>
            <a:r>
              <a:rPr dirty="0" spc="-5">
                <a:latin typeface="Symbol"/>
                <a:cs typeface="Symbol"/>
              </a:rPr>
              <a:t></a:t>
            </a:r>
            <a:r>
              <a:rPr dirty="0" spc="165">
                <a:latin typeface="Times New Roman"/>
                <a:cs typeface="Times New Roman"/>
              </a:rPr>
              <a:t> </a:t>
            </a:r>
            <a:r>
              <a:rPr dirty="0"/>
              <a:t>heads.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pc="-5"/>
              <a:t>Accept </a:t>
            </a:r>
            <a:r>
              <a:rPr dirty="0"/>
              <a:t>inserts </a:t>
            </a:r>
            <a:r>
              <a:rPr dirty="0" spc="-5"/>
              <a:t>of 35-45</a:t>
            </a:r>
            <a:r>
              <a:rPr dirty="0" spc="-30"/>
              <a:t> </a:t>
            </a:r>
            <a:r>
              <a:rPr dirty="0"/>
              <a:t>kb.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5279" rIns="0" bIns="0" rtlCol="0" vert="horz">
            <a:spAutoFit/>
          </a:bodyPr>
          <a:lstStyle/>
          <a:p>
            <a:pPr marL="1209040">
              <a:lnSpc>
                <a:spcPct val="100000"/>
              </a:lnSpc>
            </a:pPr>
            <a:r>
              <a:rPr dirty="0"/>
              <a:t>Phagemid</a:t>
            </a:r>
            <a:r>
              <a:rPr dirty="0" spc="-75"/>
              <a:t> </a:t>
            </a:r>
            <a:r>
              <a:rPr dirty="0"/>
              <a:t>Vectors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017903"/>
            <a:ext cx="4904740" cy="862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3535">
              <a:lnSpc>
                <a:spcPct val="100000"/>
              </a:lnSpc>
              <a:tabLst>
                <a:tab pos="2382520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Contain	components  chromosomes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plasmids.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34970" y="2956940"/>
            <a:ext cx="2538095" cy="43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9125" algn="l"/>
                <a:tab pos="1283970" algn="l"/>
                <a:tab pos="2148205" algn="l"/>
              </a:tabLst>
            </a:pPr>
            <a:r>
              <a:rPr dirty="0" sz="2800" spc="-5">
                <a:latin typeface="Arial"/>
                <a:cs typeface="Arial"/>
              </a:rPr>
              <a:t>in</a:t>
            </a:r>
            <a:r>
              <a:rPr dirty="0" sz="2800" spc="-5">
                <a:latin typeface="Arial"/>
                <a:cs typeface="Arial"/>
              </a:rPr>
              <a:t>	</a:t>
            </a:r>
            <a:r>
              <a:rPr dirty="0" sz="2800" spc="-15" i="1">
                <a:latin typeface="Arial"/>
                <a:cs typeface="Arial"/>
              </a:rPr>
              <a:t>E</a:t>
            </a:r>
            <a:r>
              <a:rPr dirty="0" sz="2800" spc="-5" i="1">
                <a:latin typeface="Arial"/>
                <a:cs typeface="Arial"/>
              </a:rPr>
              <a:t>.</a:t>
            </a:r>
            <a:r>
              <a:rPr dirty="0" sz="2800" i="1">
                <a:latin typeface="Arial"/>
                <a:cs typeface="Arial"/>
              </a:rPr>
              <a:t>	</a:t>
            </a:r>
            <a:r>
              <a:rPr dirty="0" sz="2800" spc="-5" i="1">
                <a:latin typeface="Arial"/>
                <a:cs typeface="Arial"/>
              </a:rPr>
              <a:t>c</a:t>
            </a:r>
            <a:r>
              <a:rPr dirty="0" sz="2800" i="1">
                <a:latin typeface="Arial"/>
                <a:cs typeface="Arial"/>
              </a:rPr>
              <a:t>o</a:t>
            </a:r>
            <a:r>
              <a:rPr dirty="0" sz="2800" spc="-5" i="1">
                <a:latin typeface="Arial"/>
                <a:cs typeface="Arial"/>
              </a:rPr>
              <a:t>li</a:t>
            </a:r>
            <a:r>
              <a:rPr dirty="0" sz="2800" i="1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as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76340" y="2017903"/>
            <a:ext cx="2601595" cy="1374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1497965" algn="l"/>
              </a:tabLst>
            </a:pPr>
            <a:r>
              <a:rPr dirty="0" sz="2800">
                <a:latin typeface="Arial"/>
                <a:cs typeface="Arial"/>
              </a:rPr>
              <a:t>from	phage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800" spc="-5">
                <a:latin typeface="Arial"/>
                <a:cs typeface="Arial"/>
              </a:rPr>
              <a:t>do</a:t>
            </a:r>
            <a:r>
              <a:rPr dirty="0" sz="2800">
                <a:latin typeface="Arial"/>
                <a:cs typeface="Arial"/>
              </a:rPr>
              <a:t>u</a:t>
            </a:r>
            <a:r>
              <a:rPr dirty="0" sz="2800" spc="-5">
                <a:latin typeface="Arial"/>
                <a:cs typeface="Arial"/>
              </a:rPr>
              <a:t>bl</a:t>
            </a:r>
            <a:r>
              <a:rPr dirty="0" sz="2800" spc="0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-</a:t>
            </a:r>
            <a:r>
              <a:rPr dirty="0" sz="2800" spc="-5">
                <a:latin typeface="Arial"/>
                <a:cs typeface="Arial"/>
              </a:rPr>
              <a:t>st</a:t>
            </a:r>
            <a:r>
              <a:rPr dirty="0" sz="2800">
                <a:latin typeface="Arial"/>
                <a:cs typeface="Arial"/>
              </a:rPr>
              <a:t>r</a:t>
            </a:r>
            <a:r>
              <a:rPr dirty="0" sz="2800" spc="-5">
                <a:latin typeface="Arial"/>
                <a:cs typeface="Arial"/>
              </a:rPr>
              <a:t>an</a:t>
            </a:r>
            <a:r>
              <a:rPr dirty="0" sz="2800">
                <a:latin typeface="Arial"/>
                <a:cs typeface="Arial"/>
              </a:rPr>
              <a:t>d</a:t>
            </a:r>
            <a:r>
              <a:rPr dirty="0" sz="2800" spc="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2956940"/>
            <a:ext cx="1872614" cy="1378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Replicate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z="2800" spc="-5">
                <a:latin typeface="Arial"/>
                <a:cs typeface="Arial"/>
              </a:rPr>
              <a:t>p</a:t>
            </a:r>
            <a:r>
              <a:rPr dirty="0" sz="2800">
                <a:latin typeface="Arial"/>
                <a:cs typeface="Arial"/>
              </a:rPr>
              <a:t>l</a:t>
            </a:r>
            <a:r>
              <a:rPr dirty="0" sz="2800" spc="-5">
                <a:latin typeface="Arial"/>
                <a:cs typeface="Arial"/>
              </a:rPr>
              <a:t>a</a:t>
            </a:r>
            <a:r>
              <a:rPr dirty="0" sz="2800">
                <a:latin typeface="Arial"/>
                <a:cs typeface="Arial"/>
              </a:rPr>
              <a:t>s</a:t>
            </a:r>
            <a:r>
              <a:rPr dirty="0" sz="2800" spc="-5">
                <a:latin typeface="Arial"/>
                <a:cs typeface="Arial"/>
              </a:rPr>
              <a:t>mi</a:t>
            </a:r>
            <a:r>
              <a:rPr dirty="0" sz="2800">
                <a:latin typeface="Arial"/>
                <a:cs typeface="Arial"/>
              </a:rPr>
              <a:t>d</a:t>
            </a:r>
            <a:r>
              <a:rPr dirty="0" sz="2800" spc="0">
                <a:latin typeface="Arial"/>
                <a:cs typeface="Arial"/>
              </a:rPr>
              <a:t>s</a:t>
            </a:r>
            <a:r>
              <a:rPr dirty="0" sz="2800" spc="-5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Addition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15514" y="3895725"/>
            <a:ext cx="3422650" cy="43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7855" algn="l"/>
                <a:tab pos="1120775" algn="l"/>
                <a:tab pos="2419350" algn="l"/>
              </a:tabLst>
            </a:pP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f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h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l</a:t>
            </a:r>
            <a:r>
              <a:rPr dirty="0" sz="2800">
                <a:latin typeface="Arial"/>
                <a:cs typeface="Arial"/>
              </a:rPr>
              <a:t>p</a:t>
            </a:r>
            <a:r>
              <a:rPr dirty="0" sz="2800" spc="-5">
                <a:latin typeface="Arial"/>
                <a:cs typeface="Arial"/>
              </a:rPr>
              <a:t>er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0">
                <a:latin typeface="Arial"/>
                <a:cs typeface="Arial"/>
              </a:rPr>
              <a:t>p</a:t>
            </a:r>
            <a:r>
              <a:rPr dirty="0" sz="2800" spc="-5">
                <a:latin typeface="Arial"/>
                <a:cs typeface="Arial"/>
              </a:rPr>
              <a:t>h</a:t>
            </a:r>
            <a:r>
              <a:rPr dirty="0" sz="2800">
                <a:latin typeface="Arial"/>
                <a:cs typeface="Arial"/>
              </a:rPr>
              <a:t>a</a:t>
            </a:r>
            <a:r>
              <a:rPr dirty="0" sz="2800" spc="-5">
                <a:latin typeface="Arial"/>
                <a:cs typeface="Arial"/>
              </a:rPr>
              <a:t>ge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22516" y="3895725"/>
            <a:ext cx="1957070" cy="43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49705" algn="l"/>
              </a:tabLst>
            </a:pPr>
            <a:r>
              <a:rPr dirty="0" sz="2800">
                <a:latin typeface="Arial"/>
                <a:cs typeface="Arial"/>
              </a:rPr>
              <a:t>cause</a:t>
            </a:r>
            <a:r>
              <a:rPr dirty="0" sz="2800" spc="-5">
                <a:latin typeface="Arial"/>
                <a:cs typeface="Arial"/>
              </a:rPr>
              <a:t>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7744" y="4322826"/>
            <a:ext cx="7275195" cy="1289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2800">
                <a:latin typeface="Arial"/>
                <a:cs typeface="Arial"/>
              </a:rPr>
              <a:t>phagemid </a:t>
            </a:r>
            <a:r>
              <a:rPr dirty="0" sz="2800" spc="-5">
                <a:latin typeface="Arial"/>
                <a:cs typeface="Arial"/>
              </a:rPr>
              <a:t>to switch to the </a:t>
            </a:r>
            <a:r>
              <a:rPr dirty="0" sz="2800">
                <a:latin typeface="Arial"/>
                <a:cs typeface="Arial"/>
              </a:rPr>
              <a:t>phage </a:t>
            </a:r>
            <a:r>
              <a:rPr dirty="0" sz="2800" spc="-5">
                <a:latin typeface="Arial"/>
                <a:cs typeface="Arial"/>
              </a:rPr>
              <a:t>mode </a:t>
            </a:r>
            <a:r>
              <a:rPr dirty="0" sz="2800" spc="10">
                <a:latin typeface="Arial"/>
                <a:cs typeface="Arial"/>
              </a:rPr>
              <a:t>of  </a:t>
            </a:r>
            <a:r>
              <a:rPr dirty="0" sz="2800">
                <a:latin typeface="Arial"/>
                <a:cs typeface="Arial"/>
              </a:rPr>
              <a:t>replication, </a:t>
            </a:r>
            <a:r>
              <a:rPr dirty="0" sz="2800" spc="-5">
                <a:latin typeface="Arial"/>
                <a:cs typeface="Arial"/>
              </a:rPr>
              <a:t>resulting in the packaging </a:t>
            </a:r>
            <a:r>
              <a:rPr dirty="0" sz="2800">
                <a:latin typeface="Arial"/>
                <a:cs typeface="Arial"/>
              </a:rPr>
              <a:t>of  single-stranded </a:t>
            </a:r>
            <a:r>
              <a:rPr dirty="0" sz="2800" spc="-10">
                <a:latin typeface="Arial"/>
                <a:cs typeface="Arial"/>
              </a:rPr>
              <a:t>DNA </a:t>
            </a:r>
            <a:r>
              <a:rPr dirty="0" sz="2800" spc="-5">
                <a:latin typeface="Arial"/>
                <a:cs typeface="Arial"/>
              </a:rPr>
              <a:t>into </a:t>
            </a:r>
            <a:r>
              <a:rPr dirty="0" sz="2800">
                <a:latin typeface="Arial"/>
                <a:cs typeface="Arial"/>
              </a:rPr>
              <a:t>phage</a:t>
            </a:r>
            <a:r>
              <a:rPr dirty="0" sz="2800" spc="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heads</a:t>
            </a:r>
            <a:r>
              <a:rPr dirty="0" sz="2800">
                <a:solidFill>
                  <a:srgbClr val="FF7B11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6267" rIns="0" bIns="0" rtlCol="0" vert="horz">
            <a:spAutoFit/>
          </a:bodyPr>
          <a:lstStyle/>
          <a:p>
            <a:pPr marL="20320">
              <a:lnSpc>
                <a:spcPct val="100000"/>
              </a:lnSpc>
            </a:pPr>
            <a:r>
              <a:rPr dirty="0" sz="4000" spc="-5"/>
              <a:t>Eukaryotic and Shuttle</a:t>
            </a:r>
            <a:r>
              <a:rPr dirty="0" sz="4000"/>
              <a:t> </a:t>
            </a:r>
            <a:r>
              <a:rPr dirty="0" sz="4000" spc="-5"/>
              <a:t>Vectors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2545" rIns="0" bIns="0" rtlCol="0" vert="horz">
            <a:spAutoFit/>
          </a:bodyPr>
          <a:lstStyle/>
          <a:p>
            <a:pPr algn="just" marL="355600" marR="5080" indent="-343535">
              <a:lnSpc>
                <a:spcPct val="90000"/>
              </a:lnSpc>
              <a:spcBef>
                <a:spcPts val="335"/>
              </a:spcBef>
            </a:pPr>
            <a:r>
              <a:rPr dirty="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pc="-5"/>
              <a:t>Because </a:t>
            </a:r>
            <a:r>
              <a:rPr dirty="0"/>
              <a:t>different </a:t>
            </a:r>
            <a:r>
              <a:rPr dirty="0" spc="-5"/>
              <a:t>organisms </a:t>
            </a:r>
            <a:r>
              <a:rPr dirty="0"/>
              <a:t>use different  origins of </a:t>
            </a:r>
            <a:r>
              <a:rPr dirty="0" spc="-5"/>
              <a:t>replication </a:t>
            </a:r>
            <a:r>
              <a:rPr dirty="0"/>
              <a:t>and regulatory signals,  different cloning vectors </a:t>
            </a:r>
            <a:r>
              <a:rPr dirty="0" spc="-5"/>
              <a:t>must be used in  </a:t>
            </a:r>
            <a:r>
              <a:rPr dirty="0"/>
              <a:t>different</a:t>
            </a:r>
            <a:r>
              <a:rPr dirty="0" spc="-85"/>
              <a:t> </a:t>
            </a:r>
            <a:r>
              <a:rPr dirty="0"/>
              <a:t>species.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ts val="3190"/>
              </a:lnSpc>
            </a:pPr>
            <a:r>
              <a:rPr dirty="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pc="-5"/>
              <a:t>Special </a:t>
            </a:r>
            <a:r>
              <a:rPr dirty="0"/>
              <a:t>cloning vectors </a:t>
            </a:r>
            <a:r>
              <a:rPr dirty="0" spc="-5"/>
              <a:t>can replicate in </a:t>
            </a:r>
            <a:r>
              <a:rPr dirty="0" spc="750"/>
              <a:t> </a:t>
            </a:r>
            <a:r>
              <a:rPr dirty="0"/>
              <a:t>other</a:t>
            </a:r>
          </a:p>
          <a:p>
            <a:pPr marL="355600">
              <a:lnSpc>
                <a:spcPts val="3190"/>
              </a:lnSpc>
            </a:pPr>
            <a:r>
              <a:rPr dirty="0"/>
              <a:t>prokaryotes and </a:t>
            </a:r>
            <a:r>
              <a:rPr dirty="0" spc="-5"/>
              <a:t>in</a:t>
            </a:r>
            <a:r>
              <a:rPr dirty="0" spc="-25"/>
              <a:t> </a:t>
            </a:r>
            <a:r>
              <a:rPr dirty="0"/>
              <a:t>eukaryotes.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ts val="3190"/>
              </a:lnSpc>
              <a:spcBef>
                <a:spcPts val="5"/>
              </a:spcBef>
            </a:pPr>
            <a:r>
              <a:rPr dirty="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pc="-5" b="1">
                <a:solidFill>
                  <a:srgbClr val="339966"/>
                </a:solidFill>
                <a:latin typeface="Arial"/>
                <a:cs typeface="Arial"/>
              </a:rPr>
              <a:t>Shuttle </a:t>
            </a:r>
            <a:r>
              <a:rPr dirty="0" b="1">
                <a:solidFill>
                  <a:srgbClr val="339966"/>
                </a:solidFill>
                <a:latin typeface="Arial"/>
                <a:cs typeface="Arial"/>
              </a:rPr>
              <a:t>vectors </a:t>
            </a:r>
            <a:r>
              <a:rPr dirty="0"/>
              <a:t>can replicate </a:t>
            </a:r>
            <a:r>
              <a:rPr dirty="0" spc="-5"/>
              <a:t>in </a:t>
            </a:r>
            <a:r>
              <a:rPr dirty="0" spc="-10" i="1">
                <a:latin typeface="Arial"/>
                <a:cs typeface="Arial"/>
              </a:rPr>
              <a:t>E. </a:t>
            </a:r>
            <a:r>
              <a:rPr dirty="0" i="1">
                <a:latin typeface="Arial"/>
                <a:cs typeface="Arial"/>
              </a:rPr>
              <a:t>coli </a:t>
            </a:r>
            <a:r>
              <a:rPr dirty="0" spc="-5"/>
              <a:t>and</a:t>
            </a:r>
            <a:r>
              <a:rPr dirty="0" spc="265"/>
              <a:t> </a:t>
            </a:r>
            <a:r>
              <a:rPr dirty="0" spc="-5"/>
              <a:t>in</a:t>
            </a:r>
          </a:p>
          <a:p>
            <a:pPr marL="355600">
              <a:lnSpc>
                <a:spcPts val="3190"/>
              </a:lnSpc>
            </a:pPr>
            <a:r>
              <a:rPr dirty="0"/>
              <a:t>another</a:t>
            </a:r>
            <a:r>
              <a:rPr dirty="0" spc="-75"/>
              <a:t> </a:t>
            </a:r>
            <a:r>
              <a:rPr dirty="0"/>
              <a:t>species.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4459" rIns="0" bIns="0" rtlCol="0" vert="horz">
            <a:spAutoFit/>
          </a:bodyPr>
          <a:lstStyle/>
          <a:p>
            <a:pPr marL="2757805" marR="5080" indent="-2262505">
              <a:lnSpc>
                <a:spcPct val="100000"/>
              </a:lnSpc>
            </a:pPr>
            <a:r>
              <a:rPr dirty="0" sz="3600" spc="-5"/>
              <a:t>Yeast </a:t>
            </a:r>
            <a:r>
              <a:rPr dirty="0" sz="3600"/>
              <a:t>Artificial</a:t>
            </a:r>
            <a:r>
              <a:rPr dirty="0" sz="3600" spc="-20"/>
              <a:t> </a:t>
            </a:r>
            <a:r>
              <a:rPr dirty="0" sz="3600" spc="-5"/>
              <a:t>Chromosomes  (YACs)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64540" y="2021967"/>
            <a:ext cx="7616825" cy="3701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3535">
              <a:lnSpc>
                <a:spcPts val="3460"/>
              </a:lnSpc>
            </a:pPr>
            <a:r>
              <a:rPr dirty="0" sz="32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200" spc="-5">
                <a:latin typeface="Arial"/>
                <a:cs typeface="Arial"/>
              </a:rPr>
              <a:t>Genetically </a:t>
            </a:r>
            <a:r>
              <a:rPr dirty="0" sz="3200" spc="-10">
                <a:latin typeface="Arial"/>
                <a:cs typeface="Arial"/>
              </a:rPr>
              <a:t>engineered </a:t>
            </a:r>
            <a:r>
              <a:rPr dirty="0" sz="3200" spc="-5">
                <a:latin typeface="Arial"/>
                <a:cs typeface="Arial"/>
              </a:rPr>
              <a:t>yeast  minichromosomes.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ts val="3650"/>
              </a:lnSpc>
              <a:spcBef>
                <a:spcPts val="330"/>
              </a:spcBef>
            </a:pPr>
            <a:r>
              <a:rPr dirty="0" sz="32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200">
                <a:latin typeface="Arial"/>
                <a:cs typeface="Arial"/>
              </a:rPr>
              <a:t>Accept </a:t>
            </a:r>
            <a:r>
              <a:rPr dirty="0" sz="3200" spc="-5">
                <a:latin typeface="Arial"/>
                <a:cs typeface="Arial"/>
              </a:rPr>
              <a:t>foreign </a:t>
            </a:r>
            <a:r>
              <a:rPr dirty="0" sz="3200">
                <a:latin typeface="Arial"/>
                <a:cs typeface="Arial"/>
              </a:rPr>
              <a:t>DNA </a:t>
            </a:r>
            <a:r>
              <a:rPr dirty="0" sz="3200" spc="-5">
                <a:latin typeface="Arial"/>
                <a:cs typeface="Arial"/>
              </a:rPr>
              <a:t>inserts of  </a:t>
            </a:r>
            <a:r>
              <a:rPr dirty="0" sz="3200" spc="170">
                <a:latin typeface="Arial"/>
                <a:cs typeface="Arial"/>
              </a:rPr>
              <a:t> </a:t>
            </a:r>
            <a:r>
              <a:rPr dirty="0" sz="3200" spc="-5">
                <a:latin typeface="Arial"/>
                <a:cs typeface="Arial"/>
              </a:rPr>
              <a:t>200-500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650"/>
              </a:lnSpc>
            </a:pPr>
            <a:r>
              <a:rPr dirty="0" sz="3200">
                <a:latin typeface="Arial"/>
                <a:cs typeface="Arial"/>
              </a:rPr>
              <a:t>kb.</a:t>
            </a:r>
            <a:endParaRPr sz="3200">
              <a:latin typeface="Arial"/>
              <a:cs typeface="Arial"/>
            </a:endParaRPr>
          </a:p>
          <a:p>
            <a:pPr algn="just" marL="355600" marR="5080" indent="-343535">
              <a:lnSpc>
                <a:spcPct val="90000"/>
              </a:lnSpc>
              <a:spcBef>
                <a:spcPts val="765"/>
              </a:spcBef>
            </a:pPr>
            <a:r>
              <a:rPr dirty="0" sz="32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200">
                <a:latin typeface="Arial"/>
                <a:cs typeface="Arial"/>
              </a:rPr>
              <a:t>Contain a </a:t>
            </a:r>
            <a:r>
              <a:rPr dirty="0" sz="3200" spc="-5">
                <a:latin typeface="Arial"/>
                <a:cs typeface="Arial"/>
              </a:rPr>
              <a:t>yeast origin of replication,  yeast centromere, </a:t>
            </a:r>
            <a:r>
              <a:rPr dirty="0" sz="3200">
                <a:latin typeface="Arial"/>
                <a:cs typeface="Arial"/>
              </a:rPr>
              <a:t>two </a:t>
            </a:r>
            <a:r>
              <a:rPr dirty="0" sz="3200" spc="-5">
                <a:latin typeface="Arial"/>
                <a:cs typeface="Arial"/>
              </a:rPr>
              <a:t>yeast telomeres,  </a:t>
            </a:r>
            <a:r>
              <a:rPr dirty="0" sz="3200">
                <a:latin typeface="Arial"/>
                <a:cs typeface="Arial"/>
              </a:rPr>
              <a:t>a </a:t>
            </a:r>
            <a:r>
              <a:rPr dirty="0" sz="3200" spc="-5">
                <a:latin typeface="Arial"/>
                <a:cs typeface="Arial"/>
              </a:rPr>
              <a:t>selectable marker, </a:t>
            </a:r>
            <a:r>
              <a:rPr dirty="0" sz="3200" spc="-10">
                <a:latin typeface="Arial"/>
                <a:cs typeface="Arial"/>
              </a:rPr>
              <a:t>and </a:t>
            </a:r>
            <a:r>
              <a:rPr dirty="0" sz="3200">
                <a:latin typeface="Arial"/>
                <a:cs typeface="Arial"/>
              </a:rPr>
              <a:t>a </a:t>
            </a:r>
            <a:r>
              <a:rPr dirty="0" sz="3200" spc="-5">
                <a:latin typeface="Arial"/>
                <a:cs typeface="Arial"/>
              </a:rPr>
              <a:t>polycloning  </a:t>
            </a:r>
            <a:r>
              <a:rPr dirty="0" sz="3200">
                <a:latin typeface="Arial"/>
                <a:cs typeface="Arial"/>
              </a:rPr>
              <a:t>site.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5279" rIns="0" bIns="0" rtlCol="0" vert="horz">
            <a:spAutoFit/>
          </a:bodyPr>
          <a:lstStyle/>
          <a:p>
            <a:pPr marL="1442085">
              <a:lnSpc>
                <a:spcPct val="100000"/>
              </a:lnSpc>
            </a:pPr>
            <a:r>
              <a:rPr dirty="0"/>
              <a:t>BACs and</a:t>
            </a:r>
            <a:r>
              <a:rPr dirty="0" spc="-80"/>
              <a:t> </a:t>
            </a:r>
            <a:r>
              <a:rPr dirty="0"/>
              <a:t>PACs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017903"/>
            <a:ext cx="7614284" cy="3594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3535">
              <a:lnSpc>
                <a:spcPct val="100000"/>
              </a:lnSpc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Bacterial </a:t>
            </a:r>
            <a:r>
              <a:rPr dirty="0" sz="2800">
                <a:latin typeface="Arial"/>
                <a:cs typeface="Arial"/>
              </a:rPr>
              <a:t>artificial </a:t>
            </a:r>
            <a:r>
              <a:rPr dirty="0" sz="2800" spc="-5">
                <a:latin typeface="Arial"/>
                <a:cs typeface="Arial"/>
              </a:rPr>
              <a:t>chromosomes (BACs) </a:t>
            </a:r>
            <a:r>
              <a:rPr dirty="0" sz="2800">
                <a:latin typeface="Arial"/>
                <a:cs typeface="Arial"/>
              </a:rPr>
              <a:t>have  been constructed from bacterial fertility </a:t>
            </a:r>
            <a:r>
              <a:rPr dirty="0" sz="2800" spc="-5">
                <a:latin typeface="Arial"/>
                <a:cs typeface="Arial"/>
              </a:rPr>
              <a:t>(F)  </a:t>
            </a:r>
            <a:r>
              <a:rPr dirty="0" sz="2800">
                <a:latin typeface="Arial"/>
                <a:cs typeface="Arial"/>
              </a:rPr>
              <a:t>factors.</a:t>
            </a:r>
            <a:endParaRPr sz="2800">
              <a:latin typeface="Arial"/>
              <a:cs typeface="Arial"/>
            </a:endParaRPr>
          </a:p>
          <a:p>
            <a:pPr algn="just" marL="355600" marR="5715" indent="-343535">
              <a:lnSpc>
                <a:spcPct val="100000"/>
              </a:lnSpc>
              <a:spcBef>
                <a:spcPts val="670"/>
              </a:spcBef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Bacteriophage </a:t>
            </a:r>
            <a:r>
              <a:rPr dirty="0" sz="2800" spc="-10">
                <a:latin typeface="Arial"/>
                <a:cs typeface="Arial"/>
              </a:rPr>
              <a:t>P1 </a:t>
            </a:r>
            <a:r>
              <a:rPr dirty="0" sz="2800" spc="-5">
                <a:latin typeface="Arial"/>
                <a:cs typeface="Arial"/>
              </a:rPr>
              <a:t>artificial </a:t>
            </a:r>
            <a:r>
              <a:rPr dirty="0" sz="2800">
                <a:latin typeface="Arial"/>
                <a:cs typeface="Arial"/>
              </a:rPr>
              <a:t>chromosomes  </a:t>
            </a:r>
            <a:r>
              <a:rPr dirty="0" sz="2800" spc="-5">
                <a:latin typeface="Arial"/>
                <a:cs typeface="Arial"/>
              </a:rPr>
              <a:t>(PACs) </a:t>
            </a:r>
            <a:r>
              <a:rPr dirty="0" sz="2800">
                <a:latin typeface="Arial"/>
                <a:cs typeface="Arial"/>
              </a:rPr>
              <a:t>have been </a:t>
            </a:r>
            <a:r>
              <a:rPr dirty="0" sz="2800" spc="-5">
                <a:latin typeface="Arial"/>
                <a:cs typeface="Arial"/>
              </a:rPr>
              <a:t>constructed from  </a:t>
            </a:r>
            <a:r>
              <a:rPr dirty="0" sz="2800">
                <a:latin typeface="Arial"/>
                <a:cs typeface="Arial"/>
              </a:rPr>
              <a:t>bacteriophage </a:t>
            </a:r>
            <a:r>
              <a:rPr dirty="0" sz="2800" spc="-10">
                <a:latin typeface="Arial"/>
                <a:cs typeface="Arial"/>
              </a:rPr>
              <a:t>P1</a:t>
            </a:r>
            <a:r>
              <a:rPr dirty="0" sz="2800" spc="-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chromosomes.</a:t>
            </a:r>
            <a:endParaRPr sz="2800">
              <a:latin typeface="Arial"/>
              <a:cs typeface="Arial"/>
            </a:endParaRPr>
          </a:p>
          <a:p>
            <a:pPr algn="just" marL="355600" marR="5080" indent="-343535">
              <a:lnSpc>
                <a:spcPct val="100000"/>
              </a:lnSpc>
              <a:spcBef>
                <a:spcPts val="670"/>
              </a:spcBef>
            </a:pPr>
            <a:r>
              <a:rPr dirty="0" sz="2800" spc="-1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10">
                <a:latin typeface="Arial"/>
                <a:cs typeface="Arial"/>
              </a:rPr>
              <a:t>BACs </a:t>
            </a:r>
            <a:r>
              <a:rPr dirty="0" sz="2800">
                <a:latin typeface="Arial"/>
                <a:cs typeface="Arial"/>
              </a:rPr>
              <a:t>and </a:t>
            </a:r>
            <a:r>
              <a:rPr dirty="0" sz="2800" spc="-10">
                <a:latin typeface="Arial"/>
                <a:cs typeface="Arial"/>
              </a:rPr>
              <a:t>PACs </a:t>
            </a:r>
            <a:r>
              <a:rPr dirty="0" sz="2800">
                <a:latin typeface="Arial"/>
                <a:cs typeface="Arial"/>
              </a:rPr>
              <a:t>accept </a:t>
            </a:r>
            <a:r>
              <a:rPr dirty="0" sz="2800" spc="-5">
                <a:latin typeface="Arial"/>
                <a:cs typeface="Arial"/>
              </a:rPr>
              <a:t>150-300 </a:t>
            </a:r>
            <a:r>
              <a:rPr dirty="0" sz="2800">
                <a:latin typeface="Arial"/>
                <a:cs typeface="Arial"/>
              </a:rPr>
              <a:t>kb </a:t>
            </a:r>
            <a:r>
              <a:rPr dirty="0" sz="2800" spc="-5">
                <a:latin typeface="Arial"/>
                <a:cs typeface="Arial"/>
              </a:rPr>
              <a:t>inserts  </a:t>
            </a:r>
            <a:r>
              <a:rPr dirty="0" sz="2800">
                <a:latin typeface="Arial"/>
                <a:cs typeface="Arial"/>
              </a:rPr>
              <a:t>and are </a:t>
            </a:r>
            <a:r>
              <a:rPr dirty="0" sz="2800" spc="-5">
                <a:latin typeface="Arial"/>
                <a:cs typeface="Arial"/>
              </a:rPr>
              <a:t>less complex </a:t>
            </a:r>
            <a:r>
              <a:rPr dirty="0" sz="2800">
                <a:latin typeface="Arial"/>
                <a:cs typeface="Arial"/>
              </a:rPr>
              <a:t>than</a:t>
            </a:r>
            <a:r>
              <a:rPr dirty="0" sz="2800" spc="4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YACs.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7750" y="925829"/>
            <a:ext cx="7446645" cy="496570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 b="1">
                <a:latin typeface="Arial"/>
                <a:cs typeface="Arial"/>
              </a:rPr>
              <a:t>The Polymerase Chain Reaction</a:t>
            </a:r>
            <a:r>
              <a:rPr dirty="0" sz="3200" spc="-185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(PCR)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2025015"/>
            <a:ext cx="7617459" cy="401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8255" indent="-343535">
              <a:lnSpc>
                <a:spcPts val="2590"/>
              </a:lnSpc>
            </a:pPr>
            <a:r>
              <a:rPr dirty="0" sz="24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40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Arial"/>
                <a:cs typeface="Arial"/>
              </a:rPr>
              <a:t>Synthetic nucleotides </a:t>
            </a:r>
            <a:r>
              <a:rPr dirty="0" sz="2400">
                <a:latin typeface="Arial"/>
                <a:cs typeface="Arial"/>
              </a:rPr>
              <a:t>complementary to </a:t>
            </a:r>
            <a:r>
              <a:rPr dirty="0" sz="2400" spc="-5">
                <a:latin typeface="Arial"/>
                <a:cs typeface="Arial"/>
              </a:rPr>
              <a:t>known  </a:t>
            </a:r>
            <a:r>
              <a:rPr dirty="0" sz="2400">
                <a:latin typeface="Arial"/>
                <a:cs typeface="Arial"/>
              </a:rPr>
              <a:t>flanking sequences </a:t>
            </a:r>
            <a:r>
              <a:rPr dirty="0" sz="2400" spc="-5">
                <a:latin typeface="Arial"/>
                <a:cs typeface="Arial"/>
              </a:rPr>
              <a:t>are used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prime </a:t>
            </a:r>
            <a:r>
              <a:rPr dirty="0" sz="2400">
                <a:latin typeface="Arial"/>
                <a:cs typeface="Arial"/>
              </a:rPr>
              <a:t>enzymatic  </a:t>
            </a:r>
            <a:r>
              <a:rPr dirty="0" sz="2400" spc="-5">
                <a:latin typeface="Arial"/>
                <a:cs typeface="Arial"/>
              </a:rPr>
              <a:t>amplification of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sequence of</a:t>
            </a:r>
            <a:r>
              <a:rPr dirty="0" sz="2400" spc="7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interest.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24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40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Arial"/>
                <a:cs typeface="Arial"/>
              </a:rPr>
              <a:t>Three repeated</a:t>
            </a:r>
            <a:r>
              <a:rPr dirty="0" sz="2400" spc="-3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steps</a:t>
            </a:r>
            <a:endParaRPr sz="24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265"/>
              </a:spcBef>
              <a:buChar char="–"/>
              <a:tabLst>
                <a:tab pos="756285" algn="l"/>
                <a:tab pos="756920" algn="l"/>
              </a:tabLst>
            </a:pPr>
            <a:r>
              <a:rPr dirty="0" sz="2000">
                <a:latin typeface="Arial"/>
                <a:cs typeface="Arial"/>
              </a:rPr>
              <a:t>Denaturation of genomic </a:t>
            </a:r>
            <a:r>
              <a:rPr dirty="0" sz="2000" spc="5">
                <a:latin typeface="Arial"/>
                <a:cs typeface="Arial"/>
              </a:rPr>
              <a:t>DNA</a:t>
            </a:r>
            <a:r>
              <a:rPr dirty="0" sz="2000" spc="-1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(92-95</a:t>
            </a:r>
            <a:r>
              <a:rPr dirty="0" sz="2000">
                <a:latin typeface="MS PGothic"/>
                <a:cs typeface="MS PGothic"/>
              </a:rPr>
              <a:t>°</a:t>
            </a:r>
            <a:r>
              <a:rPr dirty="0" sz="2000">
                <a:latin typeface="Arial"/>
                <a:cs typeface="Arial"/>
              </a:rPr>
              <a:t>C)</a:t>
            </a:r>
            <a:endParaRPr sz="2000">
              <a:latin typeface="Arial"/>
              <a:cs typeface="Arial"/>
            </a:endParaRPr>
          </a:p>
          <a:p>
            <a:pPr marL="756285" indent="-286385">
              <a:lnSpc>
                <a:spcPts val="2280"/>
              </a:lnSpc>
              <a:spcBef>
                <a:spcPts val="215"/>
              </a:spcBef>
              <a:buChar char="–"/>
              <a:tabLst>
                <a:tab pos="756285" algn="l"/>
                <a:tab pos="756920" algn="l"/>
              </a:tabLst>
            </a:pPr>
            <a:r>
              <a:rPr dirty="0" sz="2000">
                <a:latin typeface="Arial"/>
                <a:cs typeface="Arial"/>
              </a:rPr>
              <a:t>Annealing of denatured </a:t>
            </a:r>
            <a:r>
              <a:rPr dirty="0" sz="2000" spc="-5">
                <a:latin typeface="Arial"/>
                <a:cs typeface="Arial"/>
              </a:rPr>
              <a:t>DNA to </a:t>
            </a:r>
            <a:r>
              <a:rPr dirty="0" sz="2000">
                <a:latin typeface="Arial"/>
                <a:cs typeface="Arial"/>
              </a:rPr>
              <a:t>oligonucleotide </a:t>
            </a:r>
            <a:r>
              <a:rPr dirty="0" sz="2000" spc="-5">
                <a:latin typeface="Arial"/>
                <a:cs typeface="Arial"/>
              </a:rPr>
              <a:t>primers </a:t>
            </a:r>
            <a:r>
              <a:rPr dirty="0" sz="2000" spc="39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(50-</a:t>
            </a:r>
            <a:endParaRPr sz="2000">
              <a:latin typeface="Arial"/>
              <a:cs typeface="Arial"/>
            </a:endParaRPr>
          </a:p>
          <a:p>
            <a:pPr marL="756285">
              <a:lnSpc>
                <a:spcPts val="2280"/>
              </a:lnSpc>
            </a:pPr>
            <a:r>
              <a:rPr dirty="0" sz="2000">
                <a:latin typeface="Arial"/>
                <a:cs typeface="Arial"/>
              </a:rPr>
              <a:t>60</a:t>
            </a:r>
            <a:r>
              <a:rPr dirty="0" sz="2000" spc="-105">
                <a:latin typeface="Arial"/>
                <a:cs typeface="Arial"/>
              </a:rPr>
              <a:t> </a:t>
            </a:r>
            <a:r>
              <a:rPr dirty="0" baseline="25641" sz="1950" spc="7">
                <a:latin typeface="Arial"/>
                <a:cs typeface="Arial"/>
              </a:rPr>
              <a:t>0</a:t>
            </a:r>
            <a:r>
              <a:rPr dirty="0" sz="2000" spc="5">
                <a:latin typeface="Arial"/>
                <a:cs typeface="Arial"/>
              </a:rPr>
              <a:t>C)</a:t>
            </a:r>
            <a:endParaRPr sz="2000">
              <a:latin typeface="Arial"/>
              <a:cs typeface="Arial"/>
            </a:endParaRPr>
          </a:p>
          <a:p>
            <a:pPr marL="756285" marR="6350" indent="-286385">
              <a:lnSpc>
                <a:spcPts val="2180"/>
              </a:lnSpc>
              <a:spcBef>
                <a:spcPts val="500"/>
              </a:spcBef>
              <a:buChar char="–"/>
              <a:tabLst>
                <a:tab pos="756285" algn="l"/>
                <a:tab pos="756920" algn="l"/>
                <a:tab pos="2254885" algn="l"/>
                <a:tab pos="2705735" algn="l"/>
                <a:tab pos="3298825" algn="l"/>
                <a:tab pos="4074160" algn="l"/>
                <a:tab pos="5287645" algn="l"/>
                <a:tab pos="6489065" algn="l"/>
                <a:tab pos="7080250" algn="l"/>
              </a:tabLst>
            </a:pPr>
            <a:r>
              <a:rPr dirty="0" sz="2000">
                <a:latin typeface="Arial"/>
                <a:cs typeface="Arial"/>
              </a:rPr>
              <a:t>Replic</a:t>
            </a:r>
            <a:r>
              <a:rPr dirty="0" sz="2000" spc="5">
                <a:latin typeface="Arial"/>
                <a:cs typeface="Arial"/>
              </a:rPr>
              <a:t>a</a:t>
            </a:r>
            <a:r>
              <a:rPr dirty="0" sz="2000">
                <a:latin typeface="Arial"/>
                <a:cs typeface="Arial"/>
              </a:rPr>
              <a:t>tion</a:t>
            </a:r>
            <a:r>
              <a:rPr dirty="0" sz="2000">
                <a:latin typeface="Arial"/>
                <a:cs typeface="Arial"/>
              </a:rPr>
              <a:t>	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>
                <a:latin typeface="Arial"/>
                <a:cs typeface="Arial"/>
              </a:rPr>
              <a:t>	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>
                <a:latin typeface="Arial"/>
                <a:cs typeface="Arial"/>
              </a:rPr>
              <a:t>	</a:t>
            </a:r>
            <a:r>
              <a:rPr dirty="0" sz="2000">
                <a:latin typeface="Arial"/>
                <a:cs typeface="Arial"/>
              </a:rPr>
              <a:t>DNA</a:t>
            </a:r>
            <a:r>
              <a:rPr dirty="0" sz="2000">
                <a:latin typeface="Arial"/>
                <a:cs typeface="Arial"/>
              </a:rPr>
              <a:t>	</a:t>
            </a:r>
            <a:r>
              <a:rPr dirty="0" sz="2000">
                <a:latin typeface="Arial"/>
                <a:cs typeface="Arial"/>
              </a:rPr>
              <a:t>s</a:t>
            </a:r>
            <a:r>
              <a:rPr dirty="0" sz="2000" spc="5">
                <a:latin typeface="Arial"/>
                <a:cs typeface="Arial"/>
              </a:rPr>
              <a:t>e</a:t>
            </a:r>
            <a:r>
              <a:rPr dirty="0" sz="2000">
                <a:latin typeface="Arial"/>
                <a:cs typeface="Arial"/>
              </a:rPr>
              <a:t>gm</a:t>
            </a:r>
            <a:r>
              <a:rPr dirty="0" sz="2000" spc="-10">
                <a:latin typeface="Arial"/>
                <a:cs typeface="Arial"/>
              </a:rPr>
              <a:t>e</a:t>
            </a:r>
            <a:r>
              <a:rPr dirty="0" sz="2000">
                <a:latin typeface="Arial"/>
                <a:cs typeface="Arial"/>
              </a:rPr>
              <a:t>nt</a:t>
            </a:r>
            <a:r>
              <a:rPr dirty="0" sz="2000">
                <a:latin typeface="Arial"/>
                <a:cs typeface="Arial"/>
              </a:rPr>
              <a:t>	</a:t>
            </a:r>
            <a:r>
              <a:rPr dirty="0" sz="2000">
                <a:latin typeface="Arial"/>
                <a:cs typeface="Arial"/>
              </a:rPr>
              <a:t>between</a:t>
            </a:r>
            <a:r>
              <a:rPr dirty="0" sz="2000">
                <a:latin typeface="Arial"/>
                <a:cs typeface="Arial"/>
              </a:rPr>
              <a:t>	</a:t>
            </a:r>
            <a:r>
              <a:rPr dirty="0" sz="2000" spc="-2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he</a:t>
            </a:r>
            <a:r>
              <a:rPr dirty="0" sz="2000">
                <a:latin typeface="Arial"/>
                <a:cs typeface="Arial"/>
              </a:rPr>
              <a:t>	</a:t>
            </a:r>
            <a:r>
              <a:rPr dirty="0" sz="2000">
                <a:latin typeface="Arial"/>
                <a:cs typeface="Arial"/>
              </a:rPr>
              <a:t>sit</a:t>
            </a:r>
            <a:r>
              <a:rPr dirty="0" sz="2000" spc="-10">
                <a:latin typeface="Arial"/>
                <a:cs typeface="Arial"/>
              </a:rPr>
              <a:t>e</a:t>
            </a:r>
            <a:r>
              <a:rPr dirty="0" sz="2000">
                <a:latin typeface="Arial"/>
                <a:cs typeface="Arial"/>
              </a:rPr>
              <a:t>s  </a:t>
            </a:r>
            <a:r>
              <a:rPr dirty="0" sz="2000">
                <a:latin typeface="Arial"/>
                <a:cs typeface="Arial"/>
              </a:rPr>
              <a:t>complementary </a:t>
            </a:r>
            <a:r>
              <a:rPr dirty="0" sz="2000" spc="-5">
                <a:latin typeface="Arial"/>
                <a:cs typeface="Arial"/>
              </a:rPr>
              <a:t>to </a:t>
            </a:r>
            <a:r>
              <a:rPr dirty="0" sz="2000">
                <a:latin typeface="Arial"/>
                <a:cs typeface="Arial"/>
              </a:rPr>
              <a:t>the primers</a:t>
            </a:r>
            <a:r>
              <a:rPr dirty="0" sz="2000" spc="-1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(70-72</a:t>
            </a:r>
            <a:r>
              <a:rPr dirty="0" sz="2000">
                <a:latin typeface="MS PGothic"/>
                <a:cs typeface="MS PGothic"/>
              </a:rPr>
              <a:t>°</a:t>
            </a:r>
            <a:r>
              <a:rPr dirty="0" sz="2000">
                <a:latin typeface="Arial"/>
                <a:cs typeface="Arial"/>
              </a:rPr>
              <a:t>C)</a:t>
            </a:r>
            <a:endParaRPr sz="2000">
              <a:latin typeface="Arial"/>
              <a:cs typeface="Arial"/>
            </a:endParaRPr>
          </a:p>
          <a:p>
            <a:pPr algn="just" marL="355600" marR="7620" indent="-343535">
              <a:lnSpc>
                <a:spcPct val="90000"/>
              </a:lnSpc>
              <a:spcBef>
                <a:spcPts val="509"/>
              </a:spcBef>
            </a:pPr>
            <a:r>
              <a:rPr dirty="0" sz="24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40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Arial"/>
                <a:cs typeface="Arial"/>
              </a:rPr>
              <a:t>Amplification </a:t>
            </a:r>
            <a:r>
              <a:rPr dirty="0" sz="2400">
                <a:latin typeface="Arial"/>
                <a:cs typeface="Arial"/>
              </a:rPr>
              <a:t>occurs </a:t>
            </a:r>
            <a:r>
              <a:rPr dirty="0" sz="2400" spc="-5">
                <a:latin typeface="Arial"/>
                <a:cs typeface="Arial"/>
              </a:rPr>
              <a:t>exponentially; each cycle  doubles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number of molecules of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sequence of  interest.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645921"/>
            <a:ext cx="7615555" cy="5472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3535">
              <a:lnSpc>
                <a:spcPct val="100000"/>
              </a:lnSpc>
            </a:pPr>
            <a:r>
              <a:rPr dirty="0" sz="28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b="1">
                <a:latin typeface="Arial"/>
                <a:cs typeface="Arial"/>
              </a:rPr>
              <a:t>Molecular </a:t>
            </a:r>
            <a:r>
              <a:rPr dirty="0" sz="2800" spc="-5" b="1">
                <a:latin typeface="Arial"/>
                <a:cs typeface="Arial"/>
              </a:rPr>
              <a:t>genetics </a:t>
            </a:r>
            <a:r>
              <a:rPr dirty="0" sz="2800" spc="-5">
                <a:latin typeface="Arial"/>
                <a:cs typeface="Arial"/>
              </a:rPr>
              <a:t>is the field </a:t>
            </a:r>
            <a:r>
              <a:rPr dirty="0" sz="2800">
                <a:latin typeface="Arial"/>
                <a:cs typeface="Arial"/>
              </a:rPr>
              <a:t>of </a:t>
            </a: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biology </a:t>
            </a:r>
            <a:r>
              <a:rPr dirty="0" sz="2800">
                <a:latin typeface="Arial"/>
                <a:cs typeface="Arial"/>
              </a:rPr>
              <a:t>and  </a:t>
            </a: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  <a:hlinkClick r:id="rId3"/>
              </a:rPr>
              <a:t>genetics</a:t>
            </a: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that </a:t>
            </a:r>
            <a:r>
              <a:rPr dirty="0" sz="2800" spc="-5">
                <a:latin typeface="Arial"/>
                <a:cs typeface="Arial"/>
              </a:rPr>
              <a:t>studies the structure </a:t>
            </a:r>
            <a:r>
              <a:rPr dirty="0" sz="2800">
                <a:latin typeface="Arial"/>
                <a:cs typeface="Arial"/>
              </a:rPr>
              <a:t>and  function of 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4"/>
              </a:rPr>
              <a:t>genes </a:t>
            </a:r>
            <a:r>
              <a:rPr dirty="0" sz="2800">
                <a:latin typeface="Arial"/>
                <a:cs typeface="Arial"/>
              </a:rPr>
              <a:t>at </a:t>
            </a:r>
            <a:r>
              <a:rPr dirty="0" sz="2800" spc="-5">
                <a:latin typeface="Arial"/>
                <a:cs typeface="Arial"/>
              </a:rPr>
              <a:t>a </a:t>
            </a: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  <a:hlinkClick r:id="rId5"/>
              </a:rPr>
              <a:t>molecular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5"/>
              </a:rPr>
              <a:t> </a:t>
            </a:r>
            <a:r>
              <a:rPr dirty="0" sz="2800">
                <a:latin typeface="Arial"/>
                <a:cs typeface="Arial"/>
              </a:rPr>
              <a:t>level.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algn="just" marL="355600" marR="5080" indent="-343535">
              <a:lnSpc>
                <a:spcPct val="100000"/>
              </a:lnSpc>
              <a:spcBef>
                <a:spcPts val="5"/>
              </a:spcBef>
            </a:pPr>
            <a:r>
              <a:rPr dirty="0" sz="28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>
                <a:latin typeface="Arial"/>
                <a:cs typeface="Arial"/>
              </a:rPr>
              <a:t>Molecular </a:t>
            </a:r>
            <a:r>
              <a:rPr dirty="0" sz="2800" spc="-5">
                <a:latin typeface="Arial"/>
                <a:cs typeface="Arial"/>
              </a:rPr>
              <a:t>genetics employs the methods </a:t>
            </a:r>
            <a:r>
              <a:rPr dirty="0" sz="2800">
                <a:latin typeface="Arial"/>
                <a:cs typeface="Arial"/>
              </a:rPr>
              <a:t>of  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3"/>
              </a:rPr>
              <a:t>genetics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and 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6"/>
              </a:rPr>
              <a:t>molecula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6"/>
              </a:rPr>
              <a:t>r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6"/>
              </a:rPr>
              <a:t>biology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to </a:t>
            </a:r>
            <a:r>
              <a:rPr dirty="0" sz="2800">
                <a:latin typeface="Arial"/>
                <a:cs typeface="Arial"/>
              </a:rPr>
              <a:t>elucidate  molecular function and interactions </a:t>
            </a:r>
            <a:r>
              <a:rPr dirty="0" sz="2800" spc="-5">
                <a:latin typeface="Arial"/>
                <a:cs typeface="Arial"/>
              </a:rPr>
              <a:t>among  </a:t>
            </a:r>
            <a:r>
              <a:rPr dirty="0" sz="2800">
                <a:latin typeface="Arial"/>
                <a:cs typeface="Arial"/>
              </a:rPr>
              <a:t>genes.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algn="just" marL="355600" marR="5080" indent="-343535">
              <a:lnSpc>
                <a:spcPct val="100000"/>
              </a:lnSpc>
              <a:spcBef>
                <a:spcPts val="5"/>
              </a:spcBef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It is </a:t>
            </a:r>
            <a:r>
              <a:rPr dirty="0" sz="2800">
                <a:latin typeface="Arial"/>
                <a:cs typeface="Arial"/>
              </a:rPr>
              <a:t>so </a:t>
            </a:r>
            <a:r>
              <a:rPr dirty="0" sz="2800" spc="-5">
                <a:latin typeface="Arial"/>
                <a:cs typeface="Arial"/>
              </a:rPr>
              <a:t>called to differentiate it </a:t>
            </a:r>
            <a:r>
              <a:rPr dirty="0" sz="2800">
                <a:latin typeface="Arial"/>
                <a:cs typeface="Arial"/>
              </a:rPr>
              <a:t>from </a:t>
            </a:r>
            <a:r>
              <a:rPr dirty="0" sz="2800" spc="-5">
                <a:latin typeface="Arial"/>
                <a:cs typeface="Arial"/>
              </a:rPr>
              <a:t>other </a:t>
            </a:r>
            <a:r>
              <a:rPr dirty="0" sz="2800">
                <a:latin typeface="Arial"/>
                <a:cs typeface="Arial"/>
              </a:rPr>
              <a:t>sub  fields </a:t>
            </a:r>
            <a:r>
              <a:rPr dirty="0" sz="2800" spc="-5">
                <a:latin typeface="Arial"/>
                <a:cs typeface="Arial"/>
              </a:rPr>
              <a:t>of </a:t>
            </a:r>
            <a:r>
              <a:rPr dirty="0" sz="2800">
                <a:latin typeface="Arial"/>
                <a:cs typeface="Arial"/>
              </a:rPr>
              <a:t>genetics </a:t>
            </a:r>
            <a:r>
              <a:rPr dirty="0" sz="2800" spc="-5">
                <a:latin typeface="Arial"/>
                <a:cs typeface="Arial"/>
              </a:rPr>
              <a:t>such as 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7"/>
              </a:rPr>
              <a:t>ecologica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7"/>
              </a:rPr>
              <a:t>l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7"/>
              </a:rPr>
              <a:t>genetics 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 </a:t>
            </a: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  <a:hlinkClick r:id="rId8"/>
              </a:rPr>
              <a:t>populatio</a:t>
            </a: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  <a:hlinkClick r:id="rId8"/>
              </a:rPr>
              <a:t>n</a:t>
            </a:r>
            <a:r>
              <a:rPr dirty="0" sz="2800" spc="-10" u="heavy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8"/>
              </a:rPr>
              <a:t>genetics</a:t>
            </a:r>
            <a:r>
              <a:rPr dirty="0" sz="280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5279" rIns="0" bIns="0" rtlCol="0" vert="horz">
            <a:spAutoFit/>
          </a:bodyPr>
          <a:lstStyle/>
          <a:p>
            <a:pPr marL="1457325">
              <a:lnSpc>
                <a:spcPct val="100000"/>
              </a:lnSpc>
            </a:pPr>
            <a:r>
              <a:rPr dirty="0" i="1">
                <a:latin typeface="Arial"/>
                <a:cs typeface="Arial"/>
              </a:rPr>
              <a:t>Taq</a:t>
            </a:r>
            <a:r>
              <a:rPr dirty="0" spc="-75" i="1">
                <a:latin typeface="Arial"/>
                <a:cs typeface="Arial"/>
              </a:rPr>
              <a:t> </a:t>
            </a:r>
            <a:r>
              <a:rPr dirty="0"/>
              <a:t>Polymerase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754759"/>
            <a:ext cx="7616190" cy="4455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35"/>
              </a:lnSpc>
            </a:pPr>
            <a:r>
              <a:rPr dirty="0" sz="24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40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Arial"/>
                <a:cs typeface="Arial"/>
              </a:rPr>
              <a:t>DNA polymerase from </a:t>
            </a:r>
            <a:r>
              <a:rPr dirty="0" sz="2400" spc="-5" i="1">
                <a:latin typeface="Arial"/>
                <a:cs typeface="Arial"/>
              </a:rPr>
              <a:t>Thermus aquaticus </a:t>
            </a:r>
            <a:r>
              <a:rPr dirty="0" sz="2400">
                <a:latin typeface="Arial"/>
                <a:cs typeface="Arial"/>
              </a:rPr>
              <a:t>is </a:t>
            </a:r>
            <a:r>
              <a:rPr dirty="0" sz="2400" spc="-5">
                <a:latin typeface="Arial"/>
                <a:cs typeface="Arial"/>
              </a:rPr>
              <a:t>used</a:t>
            </a:r>
            <a:r>
              <a:rPr dirty="0" sz="2400" spc="30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735"/>
              </a:lnSpc>
            </a:pPr>
            <a:r>
              <a:rPr dirty="0" sz="2400" spc="-5">
                <a:latin typeface="Arial"/>
                <a:cs typeface="Arial"/>
              </a:rPr>
              <a:t>PCR because it is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heat-stable.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250">
              <a:latin typeface="Times New Roman"/>
              <a:cs typeface="Times New Roman"/>
            </a:endParaRPr>
          </a:p>
          <a:p>
            <a:pPr algn="just" marL="355600" marR="6350" indent="-343535">
              <a:lnSpc>
                <a:spcPts val="2590"/>
              </a:lnSpc>
            </a:pPr>
            <a:r>
              <a:rPr dirty="0" sz="24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40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2400" spc="-5" i="1">
                <a:latin typeface="Arial"/>
                <a:cs typeface="Arial"/>
              </a:rPr>
              <a:t>Taq </a:t>
            </a:r>
            <a:r>
              <a:rPr dirty="0" sz="2400">
                <a:latin typeface="Arial"/>
                <a:cs typeface="Arial"/>
              </a:rPr>
              <a:t>polymerase lacks proofreading </a:t>
            </a:r>
            <a:r>
              <a:rPr dirty="0" sz="2400" spc="-5">
                <a:latin typeface="Arial"/>
                <a:cs typeface="Arial"/>
              </a:rPr>
              <a:t>activity, so </a:t>
            </a:r>
            <a:r>
              <a:rPr dirty="0" sz="2400">
                <a:latin typeface="Arial"/>
                <a:cs typeface="Arial"/>
              </a:rPr>
              <a:t>errors  </a:t>
            </a:r>
            <a:r>
              <a:rPr dirty="0" sz="2400" spc="-5">
                <a:latin typeface="Arial"/>
                <a:cs typeface="Arial"/>
              </a:rPr>
              <a:t>are introduced into the </a:t>
            </a:r>
            <a:r>
              <a:rPr dirty="0" sz="2400">
                <a:latin typeface="Arial"/>
                <a:cs typeface="Arial"/>
              </a:rPr>
              <a:t>amplified </a:t>
            </a:r>
            <a:r>
              <a:rPr dirty="0" sz="2400" spc="-5">
                <a:latin typeface="Arial"/>
                <a:cs typeface="Arial"/>
              </a:rPr>
              <a:t>DNA </a:t>
            </a:r>
            <a:r>
              <a:rPr dirty="0" sz="2400">
                <a:latin typeface="Arial"/>
                <a:cs typeface="Arial"/>
              </a:rPr>
              <a:t>at </a:t>
            </a:r>
            <a:r>
              <a:rPr dirty="0" sz="2400" spc="-5">
                <a:latin typeface="Arial"/>
                <a:cs typeface="Arial"/>
              </a:rPr>
              <a:t>low but  significant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frequencies.</a:t>
            </a:r>
            <a:endParaRPr sz="2400">
              <a:latin typeface="Arial"/>
              <a:cs typeface="Arial"/>
            </a:endParaRPr>
          </a:p>
          <a:p>
            <a:pPr marL="756285" indent="-286385">
              <a:lnSpc>
                <a:spcPts val="2280"/>
              </a:lnSpc>
              <a:spcBef>
                <a:spcPts val="204"/>
              </a:spcBef>
              <a:buChar char="–"/>
              <a:tabLst>
                <a:tab pos="756285" algn="l"/>
                <a:tab pos="756920" algn="l"/>
              </a:tabLst>
            </a:pPr>
            <a:r>
              <a:rPr dirty="0" sz="2000">
                <a:latin typeface="Arial"/>
                <a:cs typeface="Arial"/>
              </a:rPr>
              <a:t>When high </a:t>
            </a:r>
            <a:r>
              <a:rPr dirty="0" sz="2000" spc="-5">
                <a:latin typeface="Arial"/>
                <a:cs typeface="Arial"/>
              </a:rPr>
              <a:t>fidelity is required, heat-stable polymerases  </a:t>
            </a:r>
            <a:r>
              <a:rPr dirty="0" sz="2000" spc="19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</a:t>
            </a:r>
            <a:endParaRPr sz="2000">
              <a:latin typeface="Arial"/>
              <a:cs typeface="Arial"/>
            </a:endParaRPr>
          </a:p>
          <a:p>
            <a:pPr marL="756285">
              <a:lnSpc>
                <a:spcPts val="2280"/>
              </a:lnSpc>
            </a:pPr>
            <a:r>
              <a:rPr dirty="0" sz="2000">
                <a:latin typeface="Arial"/>
                <a:cs typeface="Arial"/>
              </a:rPr>
              <a:t>proofreading </a:t>
            </a:r>
            <a:r>
              <a:rPr dirty="0" sz="2000" spc="-5">
                <a:latin typeface="Arial"/>
                <a:cs typeface="Arial"/>
              </a:rPr>
              <a:t>activity </a:t>
            </a:r>
            <a:r>
              <a:rPr dirty="0" sz="2000">
                <a:latin typeface="Arial"/>
                <a:cs typeface="Arial"/>
              </a:rPr>
              <a:t>are used </a:t>
            </a:r>
            <a:r>
              <a:rPr dirty="0" sz="2000" spc="-5">
                <a:latin typeface="Arial"/>
                <a:cs typeface="Arial"/>
              </a:rPr>
              <a:t>(</a:t>
            </a:r>
            <a:r>
              <a:rPr dirty="0" sz="2000" spc="-5" i="1">
                <a:latin typeface="Arial"/>
                <a:cs typeface="Arial"/>
              </a:rPr>
              <a:t>Pfu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85">
                <a:latin typeface="Arial"/>
                <a:cs typeface="Arial"/>
              </a:rPr>
              <a:t> </a:t>
            </a:r>
            <a:r>
              <a:rPr dirty="0" sz="2000" spc="-5" i="1">
                <a:latin typeface="Arial"/>
                <a:cs typeface="Arial"/>
              </a:rPr>
              <a:t>Tli</a:t>
            </a:r>
            <a:r>
              <a:rPr dirty="0" sz="2000" spc="-5">
                <a:latin typeface="Arial"/>
                <a:cs typeface="Arial"/>
              </a:rPr>
              <a:t>).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00">
              <a:latin typeface="Times New Roman"/>
              <a:cs typeface="Times New Roman"/>
            </a:endParaRPr>
          </a:p>
          <a:p>
            <a:pPr algn="just" marL="355600" marR="5715" indent="-343535">
              <a:lnSpc>
                <a:spcPts val="2590"/>
              </a:lnSpc>
            </a:pPr>
            <a:r>
              <a:rPr dirty="0" sz="24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40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2400" spc="-5" i="1">
                <a:latin typeface="Arial"/>
                <a:cs typeface="Arial"/>
              </a:rPr>
              <a:t>Taq </a:t>
            </a:r>
            <a:r>
              <a:rPr dirty="0" sz="2400" spc="-5">
                <a:latin typeface="Arial"/>
                <a:cs typeface="Arial"/>
              </a:rPr>
              <a:t>is </a:t>
            </a:r>
            <a:r>
              <a:rPr dirty="0" sz="2400">
                <a:latin typeface="Arial"/>
                <a:cs typeface="Arial"/>
              </a:rPr>
              <a:t>amplifies fragments </a:t>
            </a:r>
            <a:r>
              <a:rPr dirty="0" sz="2400" spc="-5">
                <a:latin typeface="Arial"/>
                <a:cs typeface="Arial"/>
              </a:rPr>
              <a:t>of DNA larger than a </a:t>
            </a:r>
            <a:r>
              <a:rPr dirty="0" sz="2400">
                <a:latin typeface="Arial"/>
                <a:cs typeface="Arial"/>
              </a:rPr>
              <a:t>few  </a:t>
            </a:r>
            <a:r>
              <a:rPr dirty="0" sz="2400" spc="-5">
                <a:latin typeface="Arial"/>
                <a:cs typeface="Arial"/>
              </a:rPr>
              <a:t>thousand base pairs</a:t>
            </a:r>
            <a:r>
              <a:rPr dirty="0" sz="2400" spc="4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inefficiently.</a:t>
            </a:r>
            <a:endParaRPr sz="2400">
              <a:latin typeface="Arial"/>
              <a:cs typeface="Arial"/>
            </a:endParaRPr>
          </a:p>
          <a:p>
            <a:pPr marL="756285" indent="-286385">
              <a:lnSpc>
                <a:spcPts val="2280"/>
              </a:lnSpc>
              <a:spcBef>
                <a:spcPts val="204"/>
              </a:spcBef>
              <a:buChar char="–"/>
              <a:tabLst>
                <a:tab pos="756285" algn="l"/>
                <a:tab pos="756920" algn="l"/>
              </a:tabLst>
            </a:pPr>
            <a:r>
              <a:rPr dirty="0" sz="2000">
                <a:latin typeface="Arial"/>
                <a:cs typeface="Arial"/>
              </a:rPr>
              <a:t>For </a:t>
            </a:r>
            <a:r>
              <a:rPr dirty="0" sz="2000" spc="-5">
                <a:latin typeface="Arial"/>
                <a:cs typeface="Arial"/>
              </a:rPr>
              <a:t>amplification </a:t>
            </a:r>
            <a:r>
              <a:rPr dirty="0" sz="2000">
                <a:latin typeface="Arial"/>
                <a:cs typeface="Arial"/>
              </a:rPr>
              <a:t>of long segments of </a:t>
            </a:r>
            <a:r>
              <a:rPr dirty="0" sz="2000" spc="-5">
                <a:latin typeface="Arial"/>
                <a:cs typeface="Arial"/>
              </a:rPr>
              <a:t>DNA </a:t>
            </a:r>
            <a:r>
              <a:rPr dirty="0" sz="2000">
                <a:latin typeface="Arial"/>
                <a:cs typeface="Arial"/>
              </a:rPr>
              <a:t>(up </a:t>
            </a:r>
            <a:r>
              <a:rPr dirty="0" sz="2000" spc="-5">
                <a:latin typeface="Arial"/>
                <a:cs typeface="Arial"/>
              </a:rPr>
              <a:t>to </a:t>
            </a:r>
            <a:r>
              <a:rPr dirty="0" sz="2000">
                <a:latin typeface="Arial"/>
                <a:cs typeface="Arial"/>
              </a:rPr>
              <a:t>35 kb),  </a:t>
            </a:r>
            <a:r>
              <a:rPr dirty="0" sz="2000" spc="165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Tfl</a:t>
            </a:r>
            <a:endParaRPr sz="2000">
              <a:latin typeface="Arial"/>
              <a:cs typeface="Arial"/>
            </a:endParaRPr>
          </a:p>
          <a:p>
            <a:pPr marL="756285">
              <a:lnSpc>
                <a:spcPts val="2280"/>
              </a:lnSpc>
            </a:pPr>
            <a:r>
              <a:rPr dirty="0" sz="2000">
                <a:latin typeface="Arial"/>
                <a:cs typeface="Arial"/>
              </a:rPr>
              <a:t>polymerase </a:t>
            </a:r>
            <a:r>
              <a:rPr dirty="0" sz="2000" spc="-5">
                <a:latin typeface="Arial"/>
                <a:cs typeface="Arial"/>
              </a:rPr>
              <a:t>is</a:t>
            </a:r>
            <a:r>
              <a:rPr dirty="0" sz="2000" spc="-8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used.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5279" rIns="0" bIns="0" rtlCol="0" vert="horz">
            <a:spAutoFit/>
          </a:bodyPr>
          <a:lstStyle/>
          <a:p>
            <a:pPr marL="1006475">
              <a:lnSpc>
                <a:spcPct val="100000"/>
              </a:lnSpc>
            </a:pPr>
            <a:r>
              <a:rPr dirty="0"/>
              <a:t>Applications of</a:t>
            </a:r>
            <a:r>
              <a:rPr dirty="0" spc="-90"/>
              <a:t> </a:t>
            </a:r>
            <a:r>
              <a:rPr dirty="0"/>
              <a:t>PCR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015363"/>
            <a:ext cx="7616190" cy="1097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3535">
              <a:lnSpc>
                <a:spcPct val="100000"/>
              </a:lnSpc>
              <a:tabLst>
                <a:tab pos="3007360" algn="l"/>
                <a:tab pos="3919220" algn="l"/>
                <a:tab pos="6203950" algn="l"/>
              </a:tabLst>
            </a:pPr>
            <a:r>
              <a:rPr dirty="0" sz="36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600" spc="-5">
                <a:latin typeface="Arial"/>
                <a:cs typeface="Arial"/>
              </a:rPr>
              <a:t>D</a:t>
            </a:r>
            <a:r>
              <a:rPr dirty="0" sz="3600">
                <a:latin typeface="Arial"/>
                <a:cs typeface="Arial"/>
              </a:rPr>
              <a:t>i</a:t>
            </a:r>
            <a:r>
              <a:rPr dirty="0" sz="3600" spc="-5">
                <a:latin typeface="Arial"/>
                <a:cs typeface="Arial"/>
              </a:rPr>
              <a:t>agnosis</a:t>
            </a:r>
            <a:r>
              <a:rPr dirty="0" sz="3600">
                <a:latin typeface="Arial"/>
                <a:cs typeface="Arial"/>
              </a:rPr>
              <a:t>	of	</a:t>
            </a:r>
            <a:r>
              <a:rPr dirty="0" sz="3600" spc="-5">
                <a:latin typeface="Arial"/>
                <a:cs typeface="Arial"/>
              </a:rPr>
              <a:t>in</a:t>
            </a:r>
            <a:r>
              <a:rPr dirty="0" sz="3600" spc="0">
                <a:latin typeface="Arial"/>
                <a:cs typeface="Arial"/>
              </a:rPr>
              <a:t>h</a:t>
            </a:r>
            <a:r>
              <a:rPr dirty="0" sz="3600" spc="-5">
                <a:latin typeface="Arial"/>
                <a:cs typeface="Arial"/>
              </a:rPr>
              <a:t>erited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-5">
                <a:latin typeface="Arial"/>
                <a:cs typeface="Arial"/>
              </a:rPr>
              <a:t>hu</a:t>
            </a:r>
            <a:r>
              <a:rPr dirty="0" sz="3600" spc="0">
                <a:latin typeface="Arial"/>
                <a:cs typeface="Arial"/>
              </a:rPr>
              <a:t>m</a:t>
            </a:r>
            <a:r>
              <a:rPr dirty="0" sz="3600" spc="-5">
                <a:latin typeface="Arial"/>
                <a:cs typeface="Arial"/>
              </a:rPr>
              <a:t>an  </a:t>
            </a:r>
            <a:r>
              <a:rPr dirty="0" sz="3600">
                <a:latin typeface="Arial"/>
                <a:cs typeface="Arial"/>
              </a:rPr>
              <a:t>diseases </a:t>
            </a:r>
            <a:r>
              <a:rPr dirty="0" sz="3600" spc="-5">
                <a:latin typeface="Arial"/>
                <a:cs typeface="Arial"/>
              </a:rPr>
              <a:t>(e.g., </a:t>
            </a:r>
            <a:r>
              <a:rPr dirty="0" sz="3600">
                <a:latin typeface="Arial"/>
                <a:cs typeface="Arial"/>
              </a:rPr>
              <a:t>prenatal</a:t>
            </a:r>
            <a:r>
              <a:rPr dirty="0" sz="3600" spc="-8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diagnosis).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51146" y="3881373"/>
            <a:ext cx="4030345" cy="556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60755" algn="l"/>
                <a:tab pos="3660140" algn="l"/>
              </a:tabLst>
            </a:pPr>
            <a:r>
              <a:rPr dirty="0" sz="3600">
                <a:latin typeface="Arial"/>
                <a:cs typeface="Arial"/>
              </a:rPr>
              <a:t>of	</a:t>
            </a:r>
            <a:r>
              <a:rPr dirty="0" sz="3600" spc="-5">
                <a:latin typeface="Arial"/>
                <a:cs typeface="Arial"/>
              </a:rPr>
              <a:t>in</a:t>
            </a:r>
            <a:r>
              <a:rPr dirty="0" sz="3600" spc="0">
                <a:latin typeface="Arial"/>
                <a:cs typeface="Arial"/>
              </a:rPr>
              <a:t>d</a:t>
            </a:r>
            <a:r>
              <a:rPr dirty="0" sz="3600" spc="-5">
                <a:latin typeface="Arial"/>
                <a:cs typeface="Arial"/>
              </a:rPr>
              <a:t>ividuals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-5">
                <a:latin typeface="Arial"/>
                <a:cs typeface="Arial"/>
              </a:rPr>
              <a:t>in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55946" y="4430014"/>
            <a:ext cx="3725545" cy="556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3655" algn="l"/>
                <a:tab pos="2748280" algn="l"/>
              </a:tabLst>
            </a:pPr>
            <a:r>
              <a:rPr dirty="0" sz="3600">
                <a:latin typeface="Arial"/>
                <a:cs typeface="Arial"/>
              </a:rPr>
              <a:t>from	</a:t>
            </a:r>
            <a:r>
              <a:rPr dirty="0" sz="3600" spc="-5">
                <a:latin typeface="Arial"/>
                <a:cs typeface="Arial"/>
              </a:rPr>
              <a:t>sma</a:t>
            </a:r>
            <a:r>
              <a:rPr dirty="0" sz="3600" spc="0">
                <a:latin typeface="Arial"/>
                <a:cs typeface="Arial"/>
              </a:rPr>
              <a:t>l</a:t>
            </a:r>
            <a:r>
              <a:rPr dirty="0" sz="3600" spc="-5">
                <a:latin typeface="Arial"/>
                <a:cs typeface="Arial"/>
              </a:rPr>
              <a:t>l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-10">
                <a:latin typeface="Arial"/>
                <a:cs typeface="Arial"/>
              </a:rPr>
              <a:t>DNA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3881373"/>
            <a:ext cx="3540125" cy="1654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3535">
              <a:lnSpc>
                <a:spcPct val="100000"/>
              </a:lnSpc>
              <a:tabLst>
                <a:tab pos="2332355" algn="l"/>
              </a:tabLst>
            </a:pPr>
            <a:r>
              <a:rPr dirty="0" sz="36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600" spc="-5">
                <a:latin typeface="Arial"/>
                <a:cs typeface="Arial"/>
              </a:rPr>
              <a:t>Identification  </a:t>
            </a:r>
            <a:r>
              <a:rPr dirty="0" sz="3600" spc="-5">
                <a:latin typeface="Arial"/>
                <a:cs typeface="Arial"/>
              </a:rPr>
              <a:t>fore</a:t>
            </a:r>
            <a:r>
              <a:rPr dirty="0" sz="3600">
                <a:latin typeface="Arial"/>
                <a:cs typeface="Arial"/>
              </a:rPr>
              <a:t>n</a:t>
            </a:r>
            <a:r>
              <a:rPr dirty="0" sz="3600" spc="-5">
                <a:latin typeface="Arial"/>
                <a:cs typeface="Arial"/>
              </a:rPr>
              <a:t>sic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-5">
                <a:latin typeface="Arial"/>
                <a:cs typeface="Arial"/>
              </a:rPr>
              <a:t>cases  </a:t>
            </a:r>
            <a:r>
              <a:rPr dirty="0" sz="3600">
                <a:latin typeface="Arial"/>
                <a:cs typeface="Arial"/>
              </a:rPr>
              <a:t>samples.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5279" rIns="0" bIns="0" rtlCol="0" vert="horz">
            <a:spAutoFit/>
          </a:bodyPr>
          <a:lstStyle/>
          <a:p>
            <a:pPr marL="2157095">
              <a:lnSpc>
                <a:spcPct val="100000"/>
              </a:lnSpc>
            </a:pPr>
            <a:r>
              <a:rPr dirty="0"/>
              <a:t>Key</a:t>
            </a:r>
            <a:r>
              <a:rPr dirty="0" spc="-85"/>
              <a:t> </a:t>
            </a:r>
            <a:r>
              <a:rPr dirty="0"/>
              <a:t>Points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789302"/>
            <a:ext cx="7615555" cy="4405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90000"/>
              </a:lnSpc>
              <a:buClr>
                <a:srgbClr val="00AFEF"/>
              </a:buClr>
              <a:buFont typeface="Arial"/>
              <a:buChar char="•"/>
              <a:tabLst>
                <a:tab pos="356235" algn="l"/>
              </a:tabLst>
            </a:pPr>
            <a:r>
              <a:rPr dirty="0" sz="2800" spc="-5" i="1">
                <a:latin typeface="Arial"/>
                <a:cs typeface="Arial"/>
              </a:rPr>
              <a:t>The </a:t>
            </a:r>
            <a:r>
              <a:rPr dirty="0" sz="2800" i="1">
                <a:latin typeface="Arial"/>
                <a:cs typeface="Arial"/>
              </a:rPr>
              <a:t>discovery </a:t>
            </a:r>
            <a:r>
              <a:rPr dirty="0" sz="2800" spc="-5" i="1">
                <a:latin typeface="Arial"/>
                <a:cs typeface="Arial"/>
              </a:rPr>
              <a:t>of </a:t>
            </a:r>
            <a:r>
              <a:rPr dirty="0" sz="2800" i="1">
                <a:latin typeface="Arial"/>
                <a:cs typeface="Arial"/>
              </a:rPr>
              <a:t>restriction endonucleases—  </a:t>
            </a:r>
            <a:r>
              <a:rPr dirty="0" sz="2800" spc="-5" i="1">
                <a:latin typeface="Arial"/>
                <a:cs typeface="Arial"/>
              </a:rPr>
              <a:t>enzymes </a:t>
            </a:r>
            <a:r>
              <a:rPr dirty="0" sz="2800" i="1">
                <a:latin typeface="Arial"/>
                <a:cs typeface="Arial"/>
              </a:rPr>
              <a:t>that </a:t>
            </a:r>
            <a:r>
              <a:rPr dirty="0" sz="2800" spc="-5" i="1">
                <a:latin typeface="Arial"/>
                <a:cs typeface="Arial"/>
              </a:rPr>
              <a:t>recognize </a:t>
            </a:r>
            <a:r>
              <a:rPr dirty="0" sz="2800" i="1">
                <a:latin typeface="Arial"/>
                <a:cs typeface="Arial"/>
              </a:rPr>
              <a:t>and </a:t>
            </a:r>
            <a:r>
              <a:rPr dirty="0" sz="2800" spc="-5" i="1">
                <a:latin typeface="Arial"/>
                <a:cs typeface="Arial"/>
              </a:rPr>
              <a:t>cleave DNA in a  </a:t>
            </a:r>
            <a:r>
              <a:rPr dirty="0" sz="2800" i="1">
                <a:latin typeface="Arial"/>
                <a:cs typeface="Arial"/>
              </a:rPr>
              <a:t>sequence-specific manner </a:t>
            </a:r>
            <a:r>
              <a:rPr dirty="0" sz="2800" spc="-5" i="1">
                <a:latin typeface="Arial"/>
                <a:cs typeface="Arial"/>
              </a:rPr>
              <a:t>allowed scientists  to produce </a:t>
            </a:r>
            <a:r>
              <a:rPr dirty="0" sz="2800" i="1">
                <a:latin typeface="Arial"/>
                <a:cs typeface="Arial"/>
              </a:rPr>
              <a:t>recombinant </a:t>
            </a:r>
            <a:r>
              <a:rPr dirty="0" sz="2800" spc="-5" i="1">
                <a:latin typeface="Arial"/>
                <a:cs typeface="Arial"/>
              </a:rPr>
              <a:t>DNA </a:t>
            </a:r>
            <a:r>
              <a:rPr dirty="0" sz="2800" i="1">
                <a:latin typeface="Arial"/>
                <a:cs typeface="Arial"/>
              </a:rPr>
              <a:t>molecules </a:t>
            </a:r>
            <a:r>
              <a:rPr dirty="0" sz="2800" spc="-5">
                <a:latin typeface="Arial"/>
                <a:cs typeface="Arial"/>
              </a:rPr>
              <a:t>in  </a:t>
            </a:r>
            <a:r>
              <a:rPr dirty="0" sz="2800">
                <a:latin typeface="Arial"/>
                <a:cs typeface="Arial"/>
              </a:rPr>
              <a:t>vitro</a:t>
            </a:r>
            <a:r>
              <a:rPr dirty="0" sz="2800" i="1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00AFEF"/>
              </a:buClr>
              <a:buFont typeface="Arial"/>
              <a:buChar char="•"/>
            </a:pPr>
            <a:endParaRPr sz="38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90000"/>
              </a:lnSpc>
              <a:buClr>
                <a:srgbClr val="00AFEF"/>
              </a:buClr>
              <a:buFont typeface="Arial"/>
              <a:buChar char="•"/>
              <a:tabLst>
                <a:tab pos="356235" algn="l"/>
              </a:tabLst>
            </a:pPr>
            <a:r>
              <a:rPr dirty="0" sz="2800" spc="-5" i="1">
                <a:latin typeface="Arial"/>
                <a:cs typeface="Arial"/>
              </a:rPr>
              <a:t>DNA sequences can be inserted into small,  </a:t>
            </a:r>
            <a:r>
              <a:rPr dirty="0" sz="2800" i="1">
                <a:latin typeface="Arial"/>
                <a:cs typeface="Arial"/>
              </a:rPr>
              <a:t>self-replicating </a:t>
            </a:r>
            <a:r>
              <a:rPr dirty="0" sz="2800" spc="-5" i="1">
                <a:latin typeface="Arial"/>
                <a:cs typeface="Arial"/>
              </a:rPr>
              <a:t>DNA </a:t>
            </a:r>
            <a:r>
              <a:rPr dirty="0" sz="2800" i="1">
                <a:latin typeface="Arial"/>
                <a:cs typeface="Arial"/>
              </a:rPr>
              <a:t>molecules </a:t>
            </a:r>
            <a:r>
              <a:rPr dirty="0" sz="2800" spc="-5" i="1">
                <a:latin typeface="Arial"/>
                <a:cs typeface="Arial"/>
              </a:rPr>
              <a:t>called </a:t>
            </a:r>
            <a:r>
              <a:rPr dirty="0" sz="2800" i="1">
                <a:latin typeface="Arial"/>
                <a:cs typeface="Arial"/>
              </a:rPr>
              <a:t>cloning  vectors </a:t>
            </a:r>
            <a:r>
              <a:rPr dirty="0" sz="2800" spc="-5" i="1">
                <a:latin typeface="Arial"/>
                <a:cs typeface="Arial"/>
              </a:rPr>
              <a:t>and </a:t>
            </a:r>
            <a:r>
              <a:rPr dirty="0" sz="2800" i="1">
                <a:latin typeface="Arial"/>
                <a:cs typeface="Arial"/>
              </a:rPr>
              <a:t>amplified by replication </a:t>
            </a:r>
            <a:r>
              <a:rPr dirty="0" sz="2800" spc="-5" i="1">
                <a:latin typeface="Arial"/>
                <a:cs typeface="Arial"/>
              </a:rPr>
              <a:t>in vivo  </a:t>
            </a:r>
            <a:r>
              <a:rPr dirty="0" sz="2800" i="1">
                <a:latin typeface="Arial"/>
                <a:cs typeface="Arial"/>
              </a:rPr>
              <a:t>after </a:t>
            </a:r>
            <a:r>
              <a:rPr dirty="0" sz="2800" spc="-5" i="1">
                <a:latin typeface="Arial"/>
                <a:cs typeface="Arial"/>
              </a:rPr>
              <a:t>being </a:t>
            </a:r>
            <a:r>
              <a:rPr dirty="0" sz="2800" i="1">
                <a:latin typeface="Arial"/>
                <a:cs typeface="Arial"/>
              </a:rPr>
              <a:t>introduced into </a:t>
            </a:r>
            <a:r>
              <a:rPr dirty="0" sz="2800" spc="-5" i="1">
                <a:latin typeface="Arial"/>
                <a:cs typeface="Arial"/>
              </a:rPr>
              <a:t>living </a:t>
            </a:r>
            <a:r>
              <a:rPr dirty="0" sz="2800" i="1">
                <a:latin typeface="Arial"/>
                <a:cs typeface="Arial"/>
              </a:rPr>
              <a:t>cells </a:t>
            </a:r>
            <a:r>
              <a:rPr dirty="0" sz="2800" spc="-5" i="1">
                <a:latin typeface="Arial"/>
                <a:cs typeface="Arial"/>
              </a:rPr>
              <a:t>by  </a:t>
            </a:r>
            <a:r>
              <a:rPr dirty="0" sz="2800" i="1">
                <a:latin typeface="Arial"/>
                <a:cs typeface="Arial"/>
              </a:rPr>
              <a:t>transformation.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22498" y="831341"/>
            <a:ext cx="2699385" cy="678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400">
                <a:solidFill>
                  <a:srgbClr val="006FC0"/>
                </a:solidFill>
                <a:latin typeface="Arial"/>
                <a:cs typeface="Arial"/>
              </a:rPr>
              <a:t>Key</a:t>
            </a:r>
            <a:r>
              <a:rPr dirty="0" sz="4400" spc="-8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006FC0"/>
                </a:solidFill>
                <a:latin typeface="Arial"/>
                <a:cs typeface="Arial"/>
              </a:rPr>
              <a:t>Points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2601086"/>
            <a:ext cx="7160895" cy="1471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00AFEF"/>
              </a:buClr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 i="1">
                <a:latin typeface="Arial"/>
                <a:cs typeface="Arial"/>
              </a:rPr>
              <a:t>The polymerase chain </a:t>
            </a:r>
            <a:r>
              <a:rPr dirty="0" sz="3200" spc="-5" i="1">
                <a:latin typeface="Arial"/>
                <a:cs typeface="Arial"/>
              </a:rPr>
              <a:t>reaction</a:t>
            </a:r>
            <a:r>
              <a:rPr dirty="0" sz="3200" spc="-130" i="1">
                <a:latin typeface="Arial"/>
                <a:cs typeface="Arial"/>
              </a:rPr>
              <a:t> </a:t>
            </a:r>
            <a:r>
              <a:rPr dirty="0" sz="3200" i="1">
                <a:latin typeface="Arial"/>
                <a:cs typeface="Arial"/>
              </a:rPr>
              <a:t>(PCR)  </a:t>
            </a:r>
            <a:r>
              <a:rPr dirty="0" sz="3200" i="1">
                <a:latin typeface="Arial"/>
                <a:cs typeface="Arial"/>
              </a:rPr>
              <a:t>can be used to </a:t>
            </a:r>
            <a:r>
              <a:rPr dirty="0" sz="3200" spc="-5" i="1">
                <a:latin typeface="Arial"/>
                <a:cs typeface="Arial"/>
              </a:rPr>
              <a:t>amplify </a:t>
            </a:r>
            <a:r>
              <a:rPr dirty="0" sz="3200" i="1">
                <a:latin typeface="Arial"/>
                <a:cs typeface="Arial"/>
              </a:rPr>
              <a:t>specific DNA  </a:t>
            </a:r>
            <a:r>
              <a:rPr dirty="0" sz="3200" spc="-5" i="1">
                <a:latin typeface="Arial"/>
                <a:cs typeface="Arial"/>
              </a:rPr>
              <a:t>sequences </a:t>
            </a:r>
            <a:r>
              <a:rPr dirty="0" sz="3200">
                <a:solidFill>
                  <a:srgbClr val="339966"/>
                </a:solidFill>
                <a:latin typeface="Arial"/>
                <a:cs typeface="Arial"/>
              </a:rPr>
              <a:t>in</a:t>
            </a:r>
            <a:r>
              <a:rPr dirty="0" sz="3200" spc="-80">
                <a:solidFill>
                  <a:srgbClr val="33996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39966"/>
                </a:solidFill>
                <a:latin typeface="Arial"/>
                <a:cs typeface="Arial"/>
              </a:rPr>
              <a:t>vitro</a:t>
            </a:r>
            <a:r>
              <a:rPr dirty="0" sz="3200" i="1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algn="ctr" marL="0">
              <a:lnSpc>
                <a:spcPct val="100000"/>
              </a:lnSpc>
            </a:pPr>
            <a:r>
              <a:rPr dirty="0"/>
              <a:t>Construction and Screening</a:t>
            </a:r>
            <a:r>
              <a:rPr dirty="0" spc="-55"/>
              <a:t> </a:t>
            </a:r>
            <a:r>
              <a:rPr dirty="0"/>
              <a:t>of</a:t>
            </a:r>
          </a:p>
          <a:p>
            <a:pPr algn="ctr" marL="0">
              <a:lnSpc>
                <a:spcPct val="100000"/>
              </a:lnSpc>
            </a:pPr>
            <a:r>
              <a:rPr dirty="0"/>
              <a:t>DNA</a:t>
            </a:r>
            <a:r>
              <a:rPr dirty="0" spc="-85"/>
              <a:t> </a:t>
            </a:r>
            <a:r>
              <a:rPr dirty="0"/>
              <a:t>Libraries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594" y="3540125"/>
            <a:ext cx="6244590" cy="1472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3200">
                <a:solidFill>
                  <a:srgbClr val="339966"/>
                </a:solidFill>
                <a:latin typeface="Arial"/>
                <a:cs typeface="Arial"/>
              </a:rPr>
              <a:t>DNA </a:t>
            </a:r>
            <a:r>
              <a:rPr dirty="0" sz="3200" spc="-5">
                <a:solidFill>
                  <a:srgbClr val="339966"/>
                </a:solidFill>
                <a:latin typeface="Arial"/>
                <a:cs typeface="Arial"/>
              </a:rPr>
              <a:t>libraries can be constructed  and screened for </a:t>
            </a:r>
            <a:r>
              <a:rPr dirty="0" sz="3200" spc="-10">
                <a:solidFill>
                  <a:srgbClr val="339966"/>
                </a:solidFill>
                <a:latin typeface="Arial"/>
                <a:cs typeface="Arial"/>
              </a:rPr>
              <a:t>genes </a:t>
            </a:r>
            <a:r>
              <a:rPr dirty="0" sz="3200" spc="-5">
                <a:solidFill>
                  <a:srgbClr val="339966"/>
                </a:solidFill>
                <a:latin typeface="Arial"/>
                <a:cs typeface="Arial"/>
              </a:rPr>
              <a:t>and </a:t>
            </a:r>
            <a:r>
              <a:rPr dirty="0" sz="3200" spc="-10">
                <a:solidFill>
                  <a:srgbClr val="339966"/>
                </a:solidFill>
                <a:latin typeface="Arial"/>
                <a:cs typeface="Arial"/>
              </a:rPr>
              <a:t>other  </a:t>
            </a:r>
            <a:r>
              <a:rPr dirty="0" sz="3200" spc="-5">
                <a:solidFill>
                  <a:srgbClr val="339966"/>
                </a:solidFill>
                <a:latin typeface="Arial"/>
                <a:cs typeface="Arial"/>
              </a:rPr>
              <a:t>sequences of</a:t>
            </a:r>
            <a:r>
              <a:rPr dirty="0" sz="3200" spc="-50">
                <a:solidFill>
                  <a:srgbClr val="339966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339966"/>
                </a:solidFill>
                <a:latin typeface="Arial"/>
                <a:cs typeface="Arial"/>
              </a:rPr>
              <a:t>interest.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5279" rIns="0" bIns="0" rtlCol="0" vert="horz">
            <a:spAutoFit/>
          </a:bodyPr>
          <a:lstStyle/>
          <a:p>
            <a:pPr marL="1753235">
              <a:lnSpc>
                <a:spcPct val="100000"/>
              </a:lnSpc>
            </a:pPr>
            <a:r>
              <a:rPr dirty="0"/>
              <a:t>DNA</a:t>
            </a:r>
            <a:r>
              <a:rPr dirty="0" spc="-85"/>
              <a:t> </a:t>
            </a:r>
            <a:r>
              <a:rPr dirty="0"/>
              <a:t>Libraries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017903"/>
            <a:ext cx="4577080" cy="439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15975" algn="l"/>
                <a:tab pos="2492375" algn="l"/>
                <a:tab pos="3475354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A</a:t>
            </a:r>
            <a:r>
              <a:rPr dirty="0" sz="2800" spc="-5">
                <a:latin typeface="Arial"/>
                <a:cs typeface="Arial"/>
              </a:rPr>
              <a:t>	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g</a:t>
            </a:r>
            <a:r>
              <a:rPr dirty="0" sz="2800" spc="0" b="1">
                <a:solidFill>
                  <a:srgbClr val="339966"/>
                </a:solidFill>
                <a:latin typeface="Arial"/>
                <a:cs typeface="Arial"/>
              </a:rPr>
              <a:t>e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n</a:t>
            </a:r>
            <a:r>
              <a:rPr dirty="0" sz="2800" spc="0" b="1">
                <a:solidFill>
                  <a:srgbClr val="339966"/>
                </a:solidFill>
                <a:latin typeface="Arial"/>
                <a:cs typeface="Arial"/>
              </a:rPr>
              <a:t>o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mic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	</a:t>
            </a:r>
            <a:r>
              <a:rPr dirty="0" sz="2800" spc="0" b="1">
                <a:solidFill>
                  <a:srgbClr val="339966"/>
                </a:solidFill>
                <a:latin typeface="Arial"/>
                <a:cs typeface="Arial"/>
              </a:rPr>
              <a:t>DN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A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	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libr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a</a:t>
            </a:r>
            <a:r>
              <a:rPr dirty="0" sz="2800" spc="0" b="1">
                <a:solidFill>
                  <a:srgbClr val="339966"/>
                </a:solidFill>
                <a:latin typeface="Arial"/>
                <a:cs typeface="Arial"/>
              </a:rPr>
              <a:t>r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y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27928" y="2017903"/>
            <a:ext cx="2852420" cy="862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1965" algn="l"/>
                <a:tab pos="891540" algn="l"/>
                <a:tab pos="1579245" algn="l"/>
                <a:tab pos="2088514" algn="l"/>
              </a:tabLst>
            </a:pPr>
            <a:r>
              <a:rPr dirty="0" sz="2800" spc="-5">
                <a:latin typeface="Arial"/>
                <a:cs typeface="Arial"/>
              </a:rPr>
              <a:t>is</a:t>
            </a:r>
            <a:r>
              <a:rPr dirty="0" sz="2800" spc="-5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a</a:t>
            </a:r>
            <a:r>
              <a:rPr dirty="0" sz="2800" spc="-5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se</a:t>
            </a:r>
            <a:r>
              <a:rPr dirty="0" sz="2800" spc="-5">
                <a:latin typeface="Arial"/>
                <a:cs typeface="Arial"/>
              </a:rPr>
              <a:t>t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f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D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1080770">
              <a:lnSpc>
                <a:spcPct val="100000"/>
              </a:lnSpc>
              <a:tabLst>
                <a:tab pos="1946910" algn="l"/>
              </a:tabLst>
            </a:pPr>
            <a:r>
              <a:rPr dirty="0" sz="2800" spc="-5">
                <a:latin typeface="Arial"/>
                <a:cs typeface="Arial"/>
              </a:rPr>
              <a:t>the	entire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7744" y="2444622"/>
            <a:ext cx="5140960" cy="862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12875" algn="l"/>
                <a:tab pos="3507104" algn="l"/>
              </a:tabLst>
            </a:pPr>
            <a:r>
              <a:rPr dirty="0" sz="2800" spc="-5">
                <a:latin typeface="Arial"/>
                <a:cs typeface="Arial"/>
              </a:rPr>
              <a:t>clones	</a:t>
            </a:r>
            <a:r>
              <a:rPr dirty="0" sz="2800">
                <a:latin typeface="Arial"/>
                <a:cs typeface="Arial"/>
              </a:rPr>
              <a:t>collectively	</a:t>
            </a:r>
            <a:r>
              <a:rPr dirty="0" sz="2800" spc="-5">
                <a:latin typeface="Arial"/>
                <a:cs typeface="Arial"/>
              </a:rPr>
              <a:t>containing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800" spc="-5">
                <a:latin typeface="Arial"/>
                <a:cs typeface="Arial"/>
              </a:rPr>
              <a:t>genome of an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organism.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3895725"/>
            <a:ext cx="7614920" cy="862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3535">
              <a:lnSpc>
                <a:spcPct val="100000"/>
              </a:lnSpc>
              <a:tabLst>
                <a:tab pos="753110" algn="l"/>
                <a:tab pos="1871980" algn="l"/>
                <a:tab pos="4585335" algn="l"/>
                <a:tab pos="5229860" algn="l"/>
                <a:tab pos="6431280" algn="l"/>
                <a:tab pos="7021195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A</a:t>
            </a:r>
            <a:r>
              <a:rPr dirty="0" sz="2800" spc="-5">
                <a:latin typeface="Arial"/>
                <a:cs typeface="Arial"/>
              </a:rPr>
              <a:t>	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c</a:t>
            </a:r>
            <a:r>
              <a:rPr dirty="0" sz="2800" spc="0" b="1">
                <a:solidFill>
                  <a:srgbClr val="339966"/>
                </a:solidFill>
                <a:latin typeface="Arial"/>
                <a:cs typeface="Arial"/>
              </a:rPr>
              <a:t>D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N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A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	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libr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a</a:t>
            </a:r>
            <a:r>
              <a:rPr dirty="0" sz="2800" spc="0" b="1">
                <a:solidFill>
                  <a:srgbClr val="339966"/>
                </a:solidFill>
                <a:latin typeface="Arial"/>
                <a:cs typeface="Arial"/>
              </a:rPr>
              <a:t>r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y</a:t>
            </a:r>
            <a:r>
              <a:rPr dirty="0" sz="2800" spc="375" b="1">
                <a:solidFill>
                  <a:srgbClr val="339966"/>
                </a:solidFill>
                <a:latin typeface="Arial"/>
                <a:cs typeface="Arial"/>
              </a:rPr>
              <a:t> </a:t>
            </a:r>
            <a:r>
              <a:rPr dirty="0" sz="2800" spc="0">
                <a:latin typeface="Arial"/>
                <a:cs typeface="Arial"/>
              </a:rPr>
              <a:t>c</a:t>
            </a:r>
            <a:r>
              <a:rPr dirty="0" sz="2800" spc="-5">
                <a:latin typeface="Arial"/>
                <a:cs typeface="Arial"/>
              </a:rPr>
              <a:t>o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ta</a:t>
            </a:r>
            <a:r>
              <a:rPr dirty="0" sz="2800">
                <a:latin typeface="Arial"/>
                <a:cs typeface="Arial"/>
              </a:rPr>
              <a:t>i</a:t>
            </a:r>
            <a:r>
              <a:rPr dirty="0" sz="2800" spc="-5">
                <a:latin typeface="Arial"/>
                <a:cs typeface="Arial"/>
              </a:rPr>
              <a:t>ns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the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d</a:t>
            </a:r>
            <a:r>
              <a:rPr dirty="0" sz="2800">
                <a:latin typeface="Arial"/>
                <a:cs typeface="Arial"/>
              </a:rPr>
              <a:t>i</a:t>
            </a:r>
            <a:r>
              <a:rPr dirty="0" sz="2800" spc="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g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r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g</a:t>
            </a:r>
            <a:r>
              <a:rPr dirty="0" sz="2800">
                <a:latin typeface="Arial"/>
                <a:cs typeface="Arial"/>
              </a:rPr>
              <a:t>i</a:t>
            </a:r>
            <a:r>
              <a:rPr dirty="0" sz="2800" spc="-5">
                <a:latin typeface="Arial"/>
                <a:cs typeface="Arial"/>
              </a:rPr>
              <a:t>o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s  </a:t>
            </a:r>
            <a:r>
              <a:rPr dirty="0" sz="2800">
                <a:latin typeface="Arial"/>
                <a:cs typeface="Arial"/>
              </a:rPr>
              <a:t>of </a:t>
            </a:r>
            <a:r>
              <a:rPr dirty="0" sz="2800" spc="-5">
                <a:latin typeface="Arial"/>
                <a:cs typeface="Arial"/>
              </a:rPr>
              <a:t>the expressed </a:t>
            </a:r>
            <a:r>
              <a:rPr dirty="0" sz="2800">
                <a:latin typeface="Arial"/>
                <a:cs typeface="Arial"/>
              </a:rPr>
              <a:t>genes of </a:t>
            </a:r>
            <a:r>
              <a:rPr dirty="0" sz="2800" spc="345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an</a:t>
            </a:r>
            <a:r>
              <a:rPr dirty="0" sz="2800" spc="2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organism.	</a:t>
            </a:r>
            <a:r>
              <a:rPr dirty="0" sz="2800" spc="-5">
                <a:latin typeface="Arial"/>
                <a:cs typeface="Arial"/>
              </a:rPr>
              <a:t>It</a:t>
            </a:r>
            <a:r>
              <a:rPr dirty="0" sz="2800" spc="12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12560" y="4749545"/>
            <a:ext cx="2367280" cy="862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89355" algn="l"/>
              </a:tabLst>
            </a:pPr>
            <a:r>
              <a:rPr dirty="0" sz="2800" spc="-10">
                <a:latin typeface="Arial"/>
                <a:cs typeface="Arial"/>
              </a:rPr>
              <a:t>DN</a:t>
            </a:r>
            <a:r>
              <a:rPr dirty="0" sz="2800" spc="-5">
                <a:latin typeface="Arial"/>
                <a:cs typeface="Arial"/>
              </a:rPr>
              <a:t>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(</a:t>
            </a:r>
            <a:r>
              <a:rPr dirty="0" sz="2800">
                <a:latin typeface="Arial"/>
                <a:cs typeface="Arial"/>
              </a:rPr>
              <a:t>c</a:t>
            </a:r>
            <a:r>
              <a:rPr dirty="0" sz="2800" spc="-5">
                <a:latin typeface="Arial"/>
                <a:cs typeface="Arial"/>
              </a:rPr>
              <a:t>DNA)</a:t>
            </a:r>
            <a:endParaRPr sz="2800">
              <a:latin typeface="Arial"/>
              <a:cs typeface="Arial"/>
            </a:endParaRPr>
          </a:p>
          <a:p>
            <a:pPr marL="203200">
              <a:lnSpc>
                <a:spcPct val="100000"/>
              </a:lnSpc>
              <a:tabLst>
                <a:tab pos="1163320" algn="l"/>
              </a:tabLst>
            </a:pPr>
            <a:r>
              <a:rPr dirty="0" sz="2800">
                <a:latin typeface="Arial"/>
                <a:cs typeface="Arial"/>
              </a:rPr>
              <a:t>b</a:t>
            </a:r>
            <a:r>
              <a:rPr dirty="0" sz="2800" spc="-5">
                <a:latin typeface="Arial"/>
                <a:cs typeface="Arial"/>
              </a:rPr>
              <a:t>y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r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v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r</a:t>
            </a:r>
            <a:r>
              <a:rPr dirty="0" sz="2800">
                <a:latin typeface="Arial"/>
                <a:cs typeface="Arial"/>
              </a:rPr>
              <a:t>s</a:t>
            </a:r>
            <a:r>
              <a:rPr dirty="0" sz="2800" spc="-5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7744" y="4749545"/>
            <a:ext cx="4537710" cy="1289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2800" spc="-5">
                <a:latin typeface="Arial"/>
                <a:cs typeface="Arial"/>
              </a:rPr>
              <a:t>made </a:t>
            </a:r>
            <a:r>
              <a:rPr dirty="0" sz="2800" spc="5">
                <a:latin typeface="Arial"/>
                <a:cs typeface="Arial"/>
              </a:rPr>
              <a:t>of </a:t>
            </a:r>
            <a:r>
              <a:rPr dirty="0" sz="2800">
                <a:latin typeface="Arial"/>
                <a:cs typeface="Arial"/>
              </a:rPr>
              <a:t>complementary  </a:t>
            </a:r>
            <a:r>
              <a:rPr dirty="0" sz="2800" spc="-5">
                <a:latin typeface="Arial"/>
                <a:cs typeface="Arial"/>
              </a:rPr>
              <a:t>synthesized </a:t>
            </a:r>
            <a:r>
              <a:rPr dirty="0" sz="2800">
                <a:latin typeface="Arial"/>
                <a:cs typeface="Arial"/>
              </a:rPr>
              <a:t>from </a:t>
            </a:r>
            <a:r>
              <a:rPr dirty="0" sz="2800" spc="-5">
                <a:latin typeface="Arial"/>
                <a:cs typeface="Arial"/>
              </a:rPr>
              <a:t>RNA  </a:t>
            </a:r>
            <a:r>
              <a:rPr dirty="0" sz="2800">
                <a:latin typeface="Arial"/>
                <a:cs typeface="Arial"/>
              </a:rPr>
              <a:t>transcriptase.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9690" y="437641"/>
            <a:ext cx="7036434" cy="55689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/>
              <a:t>Amplification of Recombinant</a:t>
            </a:r>
            <a:r>
              <a:rPr dirty="0" sz="3600" spc="-130"/>
              <a:t> </a:t>
            </a:r>
            <a:r>
              <a:rPr dirty="0" sz="3600"/>
              <a:t>DNA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5015" y="1336085"/>
          <a:ext cx="7633970" cy="1336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8423"/>
                <a:gridCol w="3204666"/>
                <a:gridCol w="940686"/>
              </a:tblGrid>
              <a:tr h="456339">
                <a:tc>
                  <a:txBody>
                    <a:bodyPr/>
                    <a:lstStyle/>
                    <a:p>
                      <a:pPr marL="22225">
                        <a:lnSpc>
                          <a:spcPts val="3325"/>
                        </a:lnSpc>
                      </a:pPr>
                      <a:r>
                        <a:rPr dirty="0" sz="2800">
                          <a:solidFill>
                            <a:srgbClr val="FFFF00"/>
                          </a:solidFill>
                          <a:latin typeface="Webdings"/>
                          <a:cs typeface="Webdings"/>
                        </a:rPr>
                        <a:t>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Antibiotic-sensitive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08305">
                        <a:lnSpc>
                          <a:spcPts val="3325"/>
                        </a:lnSpc>
                        <a:tabLst>
                          <a:tab pos="2325370" algn="l"/>
                        </a:tabLst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recipient	</a:t>
                      </a:r>
                      <a:r>
                        <a:rPr dirty="0" sz="2800" spc="-5">
                          <a:latin typeface="Arial"/>
                          <a:cs typeface="Arial"/>
                        </a:rPr>
                        <a:t>cells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4604">
                        <a:lnSpc>
                          <a:spcPts val="3325"/>
                        </a:lnSpc>
                      </a:pPr>
                      <a:r>
                        <a:rPr dirty="0" sz="2800" spc="5">
                          <a:latin typeface="Arial"/>
                          <a:cs typeface="Arial"/>
                        </a:rPr>
                        <a:t>are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425196">
                <a:tc>
                  <a:txBody>
                    <a:bodyPr/>
                    <a:lstStyle/>
                    <a:p>
                      <a:pPr marL="365125">
                        <a:lnSpc>
                          <a:spcPts val="3095"/>
                        </a:lnSpc>
                        <a:tabLst>
                          <a:tab pos="2642235" algn="l"/>
                        </a:tabLst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transformed	</a:t>
                      </a:r>
                      <a:r>
                        <a:rPr dirty="0" sz="2800" spc="-5">
                          <a:latin typeface="Arial"/>
                          <a:cs typeface="Arial"/>
                        </a:rPr>
                        <a:t>with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ts val="3095"/>
                        </a:lnSpc>
                        <a:tabLst>
                          <a:tab pos="1034415" algn="l"/>
                        </a:tabLst>
                      </a:pPr>
                      <a:r>
                        <a:rPr dirty="0" sz="2800" spc="-5">
                          <a:latin typeface="Arial"/>
                          <a:cs typeface="Arial"/>
                        </a:rPr>
                        <a:t>the	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recombinant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4604">
                        <a:lnSpc>
                          <a:spcPts val="3095"/>
                        </a:lnSpc>
                      </a:pPr>
                      <a:r>
                        <a:rPr dirty="0" sz="2800" spc="-5">
                          <a:latin typeface="Arial"/>
                          <a:cs typeface="Arial"/>
                        </a:rPr>
                        <a:t>DNA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454377">
                <a:tc>
                  <a:txBody>
                    <a:bodyPr/>
                    <a:lstStyle/>
                    <a:p>
                      <a:pPr marL="365125">
                        <a:lnSpc>
                          <a:spcPts val="3105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molecule.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64540" y="2697607"/>
            <a:ext cx="7615555" cy="862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3535">
              <a:lnSpc>
                <a:spcPct val="100000"/>
              </a:lnSpc>
              <a:tabLst>
                <a:tab pos="1414780" algn="l"/>
                <a:tab pos="2629535" algn="l"/>
                <a:tab pos="3167380" algn="l"/>
                <a:tab pos="3586479" algn="l"/>
                <a:tab pos="4344670" algn="l"/>
                <a:tab pos="4702810" algn="l"/>
                <a:tab pos="5345430" algn="l"/>
                <a:tab pos="5914390" algn="l"/>
                <a:tab pos="6533515" algn="l"/>
                <a:tab pos="6960234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Tra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s</a:t>
            </a:r>
            <a:r>
              <a:rPr dirty="0" sz="2800">
                <a:latin typeface="Arial"/>
                <a:cs typeface="Arial"/>
              </a:rPr>
              <a:t>f</a:t>
            </a:r>
            <a:r>
              <a:rPr dirty="0" sz="2800" spc="-5">
                <a:latin typeface="Arial"/>
                <a:cs typeface="Arial"/>
              </a:rPr>
              <a:t>o</a:t>
            </a:r>
            <a:r>
              <a:rPr dirty="0" sz="2800" spc="5">
                <a:latin typeface="Arial"/>
                <a:cs typeface="Arial"/>
              </a:rPr>
              <a:t>r</a:t>
            </a:r>
            <a:r>
              <a:rPr dirty="0" sz="2800" spc="-5">
                <a:latin typeface="Arial"/>
                <a:cs typeface="Arial"/>
              </a:rPr>
              <a:t>med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l</a:t>
            </a:r>
            <a:r>
              <a:rPr dirty="0" sz="2800" spc="5">
                <a:latin typeface="Arial"/>
                <a:cs typeface="Arial"/>
              </a:rPr>
              <a:t>l</a:t>
            </a:r>
            <a:r>
              <a:rPr dirty="0" sz="2800" spc="-5">
                <a:latin typeface="Arial"/>
                <a:cs typeface="Arial"/>
              </a:rPr>
              <a:t>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ar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s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l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t</a:t>
            </a:r>
            <a:r>
              <a:rPr dirty="0" sz="2800" spc="-5">
                <a:latin typeface="Arial"/>
                <a:cs typeface="Arial"/>
              </a:rPr>
              <a:t>ed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b</a:t>
            </a:r>
            <a:r>
              <a:rPr dirty="0" sz="2800" spc="-5">
                <a:latin typeface="Arial"/>
                <a:cs typeface="Arial"/>
              </a:rPr>
              <a:t>y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g</a:t>
            </a:r>
            <a:r>
              <a:rPr dirty="0" sz="2800">
                <a:latin typeface="Arial"/>
                <a:cs typeface="Arial"/>
              </a:rPr>
              <a:t>r</a:t>
            </a:r>
            <a:r>
              <a:rPr dirty="0" sz="2800" spc="-5">
                <a:latin typeface="Arial"/>
                <a:cs typeface="Arial"/>
              </a:rPr>
              <a:t>owth  </a:t>
            </a:r>
            <a:r>
              <a:rPr dirty="0" sz="2800">
                <a:latin typeface="Arial"/>
                <a:cs typeface="Arial"/>
              </a:rPr>
              <a:t>under	conditions	</a:t>
            </a:r>
            <a:r>
              <a:rPr dirty="0" sz="2800" spc="-5">
                <a:latin typeface="Arial"/>
                <a:cs typeface="Arial"/>
              </a:rPr>
              <a:t>requiring	the	</a:t>
            </a:r>
            <a:r>
              <a:rPr dirty="0" sz="2800">
                <a:latin typeface="Arial"/>
                <a:cs typeface="Arial"/>
              </a:rPr>
              <a:t>presence	of</a:t>
            </a:r>
            <a:r>
              <a:rPr dirty="0" sz="2800" spc="285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98219" y="3572936"/>
          <a:ext cx="7289165" cy="1318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0929"/>
                <a:gridCol w="1300387"/>
                <a:gridCol w="1800116"/>
                <a:gridCol w="1424208"/>
                <a:gridCol w="653346"/>
              </a:tblGrid>
              <a:tr h="437201">
                <a:tc>
                  <a:txBody>
                    <a:bodyPr/>
                    <a:lstStyle/>
                    <a:p>
                      <a:pPr marL="22225">
                        <a:lnSpc>
                          <a:spcPts val="3190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selectable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190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marker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50545">
                        <a:lnSpc>
                          <a:spcPts val="3190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present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3190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on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4604">
                        <a:lnSpc>
                          <a:spcPts val="3190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the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427062">
                <a:tc>
                  <a:txBody>
                    <a:bodyPr/>
                    <a:lstStyle/>
                    <a:p>
                      <a:pPr marL="22225">
                        <a:lnSpc>
                          <a:spcPts val="3110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recombinant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ts val="3110"/>
                        </a:lnSpc>
                      </a:pPr>
                      <a:r>
                        <a:rPr dirty="0" sz="2800" spc="-5">
                          <a:latin typeface="Arial"/>
                          <a:cs typeface="Arial"/>
                        </a:rPr>
                        <a:t>DNA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3110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molecule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ts val="3110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(usually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4604">
                        <a:lnSpc>
                          <a:spcPts val="3110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an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454377">
                <a:tc>
                  <a:txBody>
                    <a:bodyPr/>
                    <a:lstStyle/>
                    <a:p>
                      <a:pPr marL="22225">
                        <a:lnSpc>
                          <a:spcPts val="3105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antibiotic).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64540" y="4917185"/>
            <a:ext cx="7611109" cy="862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40460" algn="l"/>
                <a:tab pos="3260725" algn="l"/>
                <a:tab pos="4170679" algn="l"/>
                <a:tab pos="5756910" algn="l"/>
                <a:tab pos="6172200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The</a:t>
            </a:r>
            <a:r>
              <a:rPr dirty="0" sz="2800" spc="-5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r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mb</a:t>
            </a:r>
            <a:r>
              <a:rPr dirty="0" sz="2800">
                <a:latin typeface="Arial"/>
                <a:cs typeface="Arial"/>
              </a:rPr>
              <a:t>i</a:t>
            </a:r>
            <a:r>
              <a:rPr dirty="0" sz="2800" spc="-5">
                <a:latin typeface="Arial"/>
                <a:cs typeface="Arial"/>
              </a:rPr>
              <a:t>n</a:t>
            </a:r>
            <a:r>
              <a:rPr dirty="0" sz="2800" spc="5">
                <a:latin typeface="Arial"/>
                <a:cs typeface="Arial"/>
              </a:rPr>
              <a:t>a</a:t>
            </a:r>
            <a:r>
              <a:rPr dirty="0" sz="2800" spc="-5">
                <a:latin typeface="Arial"/>
                <a:cs typeface="Arial"/>
              </a:rPr>
              <a:t>nt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D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mo</a:t>
            </a:r>
            <a:r>
              <a:rPr dirty="0" sz="2800" spc="5">
                <a:latin typeface="Arial"/>
                <a:cs typeface="Arial"/>
              </a:rPr>
              <a:t>l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c</a:t>
            </a:r>
            <a:r>
              <a:rPr dirty="0" sz="2800" spc="-5">
                <a:latin typeface="Arial"/>
                <a:cs typeface="Arial"/>
              </a:rPr>
              <a:t>u</a:t>
            </a:r>
            <a:r>
              <a:rPr dirty="0" sz="2800">
                <a:latin typeface="Arial"/>
                <a:cs typeface="Arial"/>
              </a:rPr>
              <a:t>l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is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am</a:t>
            </a:r>
            <a:r>
              <a:rPr dirty="0" sz="2800">
                <a:latin typeface="Arial"/>
                <a:cs typeface="Arial"/>
              </a:rPr>
              <a:t>p</a:t>
            </a:r>
            <a:r>
              <a:rPr dirty="0" sz="2800" spc="-5">
                <a:latin typeface="Arial"/>
                <a:cs typeface="Arial"/>
              </a:rPr>
              <a:t>li</a:t>
            </a:r>
            <a:r>
              <a:rPr dirty="0" sz="2800">
                <a:latin typeface="Arial"/>
                <a:cs typeface="Arial"/>
              </a:rPr>
              <a:t>f</a:t>
            </a:r>
            <a:r>
              <a:rPr dirty="0" sz="2800" spc="0">
                <a:latin typeface="Arial"/>
                <a:cs typeface="Arial"/>
              </a:rPr>
              <a:t>i</a:t>
            </a:r>
            <a:r>
              <a:rPr dirty="0" sz="2800" spc="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z="2800" spc="-5">
                <a:latin typeface="Arial"/>
                <a:cs typeface="Arial"/>
              </a:rPr>
              <a:t>by the host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cell.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algn="ctr" marL="1270">
              <a:lnSpc>
                <a:spcPct val="100000"/>
              </a:lnSpc>
            </a:pPr>
            <a:r>
              <a:rPr dirty="0"/>
              <a:t>Screening DNA Libraries</a:t>
            </a:r>
            <a:r>
              <a:rPr dirty="0" spc="-70"/>
              <a:t> </a:t>
            </a:r>
            <a:r>
              <a:rPr dirty="0" spc="-5"/>
              <a:t>for</a:t>
            </a:r>
          </a:p>
          <a:p>
            <a:pPr algn="ctr" marL="1270">
              <a:lnSpc>
                <a:spcPct val="100000"/>
              </a:lnSpc>
            </a:pPr>
            <a:r>
              <a:rPr dirty="0"/>
              <a:t>Genes of</a:t>
            </a:r>
            <a:r>
              <a:rPr dirty="0" spc="-75"/>
              <a:t> </a:t>
            </a:r>
            <a:r>
              <a:rPr dirty="0"/>
              <a:t>Interest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015871"/>
            <a:ext cx="7617459" cy="3618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3535">
              <a:lnSpc>
                <a:spcPct val="100000"/>
              </a:lnSpc>
            </a:pPr>
            <a:r>
              <a:rPr dirty="0" sz="32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200" spc="-5" b="1">
                <a:solidFill>
                  <a:srgbClr val="339966"/>
                </a:solidFill>
                <a:latin typeface="Arial"/>
                <a:cs typeface="Arial"/>
              </a:rPr>
              <a:t>Genetic Selection</a:t>
            </a:r>
            <a:r>
              <a:rPr dirty="0" sz="3200" spc="-5">
                <a:latin typeface="Arial"/>
                <a:cs typeface="Arial"/>
              </a:rPr>
              <a:t>—searching </a:t>
            </a:r>
            <a:r>
              <a:rPr dirty="0" sz="3200">
                <a:latin typeface="Arial"/>
                <a:cs typeface="Arial"/>
              </a:rPr>
              <a:t>for a  </a:t>
            </a:r>
            <a:r>
              <a:rPr dirty="0" sz="3200" spc="5">
                <a:latin typeface="Arial"/>
                <a:cs typeface="Arial"/>
              </a:rPr>
              <a:t>DNA </a:t>
            </a:r>
            <a:r>
              <a:rPr dirty="0" sz="3200" spc="-5">
                <a:latin typeface="Arial"/>
                <a:cs typeface="Arial"/>
              </a:rPr>
              <a:t>sequence that restores the wild-  </a:t>
            </a:r>
            <a:r>
              <a:rPr dirty="0" sz="3200">
                <a:latin typeface="Arial"/>
                <a:cs typeface="Arial"/>
              </a:rPr>
              <a:t>type </a:t>
            </a:r>
            <a:r>
              <a:rPr dirty="0" sz="3200" spc="-5">
                <a:latin typeface="Arial"/>
                <a:cs typeface="Arial"/>
              </a:rPr>
              <a:t>phenotype </a:t>
            </a:r>
            <a:r>
              <a:rPr dirty="0" sz="3200">
                <a:latin typeface="Arial"/>
                <a:cs typeface="Arial"/>
              </a:rPr>
              <a:t>to a </a:t>
            </a:r>
            <a:r>
              <a:rPr dirty="0" sz="3200" spc="-5">
                <a:latin typeface="Arial"/>
                <a:cs typeface="Arial"/>
              </a:rPr>
              <a:t>mutant</a:t>
            </a:r>
            <a:r>
              <a:rPr dirty="0" sz="3200" spc="-90">
                <a:latin typeface="Arial"/>
                <a:cs typeface="Arial"/>
              </a:rPr>
              <a:t> </a:t>
            </a:r>
            <a:r>
              <a:rPr dirty="0" sz="3200" spc="-5">
                <a:latin typeface="Arial"/>
                <a:cs typeface="Arial"/>
              </a:rPr>
              <a:t>organism.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algn="just" marL="355600" marR="5080" indent="-343535">
              <a:lnSpc>
                <a:spcPct val="100000"/>
              </a:lnSpc>
            </a:pPr>
            <a:r>
              <a:rPr dirty="0" sz="32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200" spc="-5" b="1">
                <a:solidFill>
                  <a:srgbClr val="339966"/>
                </a:solidFill>
                <a:latin typeface="Arial"/>
                <a:cs typeface="Arial"/>
              </a:rPr>
              <a:t>Molecular hybridization </a:t>
            </a:r>
            <a:r>
              <a:rPr dirty="0" sz="3200" spc="-5">
                <a:latin typeface="Arial"/>
                <a:cs typeface="Arial"/>
              </a:rPr>
              <a:t>is based </a:t>
            </a:r>
            <a:r>
              <a:rPr dirty="0" sz="3200" spc="-20">
                <a:latin typeface="Arial"/>
                <a:cs typeface="Arial"/>
              </a:rPr>
              <a:t>on  </a:t>
            </a:r>
            <a:r>
              <a:rPr dirty="0" sz="3200">
                <a:latin typeface="Arial"/>
                <a:cs typeface="Arial"/>
              </a:rPr>
              <a:t>the </a:t>
            </a:r>
            <a:r>
              <a:rPr dirty="0" sz="3200" spc="-5">
                <a:latin typeface="Arial"/>
                <a:cs typeface="Arial"/>
              </a:rPr>
              <a:t>hybridization of similar </a:t>
            </a:r>
            <a:r>
              <a:rPr dirty="0" sz="3200">
                <a:latin typeface="Arial"/>
                <a:cs typeface="Arial"/>
              </a:rPr>
              <a:t>DNA  sequences.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5279" rIns="0" bIns="0" rtlCol="0" vert="horz">
            <a:spAutoFit/>
          </a:bodyPr>
          <a:lstStyle/>
          <a:p>
            <a:pPr marL="2157095">
              <a:lnSpc>
                <a:spcPct val="100000"/>
              </a:lnSpc>
            </a:pPr>
            <a:r>
              <a:rPr dirty="0"/>
              <a:t>Key</a:t>
            </a:r>
            <a:r>
              <a:rPr dirty="0" spc="-85"/>
              <a:t> </a:t>
            </a:r>
            <a:r>
              <a:rPr dirty="0"/>
              <a:t>Points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789303"/>
            <a:ext cx="7843520" cy="4448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  <a:buClr>
                <a:srgbClr val="00AFEF"/>
              </a:buClr>
              <a:buFont typeface="Arial"/>
              <a:buChar char="•"/>
              <a:tabLst>
                <a:tab pos="356235" algn="l"/>
              </a:tabLst>
            </a:pPr>
            <a:r>
              <a:rPr dirty="0" sz="2800" spc="-5" i="1">
                <a:latin typeface="Arial"/>
                <a:cs typeface="Arial"/>
              </a:rPr>
              <a:t>DNA </a:t>
            </a:r>
            <a:r>
              <a:rPr dirty="0" sz="2800" i="1">
                <a:latin typeface="Arial"/>
                <a:cs typeface="Arial"/>
              </a:rPr>
              <a:t>libraries </a:t>
            </a:r>
            <a:r>
              <a:rPr dirty="0" sz="2800" spc="-5" i="1">
                <a:latin typeface="Arial"/>
                <a:cs typeface="Arial"/>
              </a:rPr>
              <a:t>can be constructed that contain  </a:t>
            </a:r>
            <a:r>
              <a:rPr dirty="0" sz="2800" spc="-5" i="1">
                <a:latin typeface="Arial"/>
                <a:cs typeface="Arial"/>
              </a:rPr>
              <a:t>complete sets </a:t>
            </a:r>
            <a:r>
              <a:rPr dirty="0" sz="2800" i="1">
                <a:latin typeface="Arial"/>
                <a:cs typeface="Arial"/>
              </a:rPr>
              <a:t>of genomic </a:t>
            </a:r>
            <a:r>
              <a:rPr dirty="0" sz="2800" spc="-5" i="1">
                <a:latin typeface="Arial"/>
                <a:cs typeface="Arial"/>
              </a:rPr>
              <a:t>DNA </a:t>
            </a:r>
            <a:r>
              <a:rPr dirty="0" sz="2800" i="1">
                <a:latin typeface="Arial"/>
                <a:cs typeface="Arial"/>
              </a:rPr>
              <a:t>sequences or  </a:t>
            </a:r>
            <a:r>
              <a:rPr dirty="0" sz="2800" spc="-5" i="1">
                <a:latin typeface="Arial"/>
                <a:cs typeface="Arial"/>
              </a:rPr>
              <a:t>DNA copies (cDNAs) </a:t>
            </a:r>
            <a:r>
              <a:rPr dirty="0" sz="2800" i="1">
                <a:latin typeface="Arial"/>
                <a:cs typeface="Arial"/>
              </a:rPr>
              <a:t>of </a:t>
            </a:r>
            <a:r>
              <a:rPr dirty="0" sz="2800" spc="-5" i="1">
                <a:latin typeface="Arial"/>
                <a:cs typeface="Arial"/>
              </a:rPr>
              <a:t>mRNAs in </a:t>
            </a:r>
            <a:r>
              <a:rPr dirty="0" sz="2800" i="1">
                <a:latin typeface="Arial"/>
                <a:cs typeface="Arial"/>
              </a:rPr>
              <a:t>an  organism.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AFEF"/>
              </a:buClr>
              <a:buFont typeface="Arial"/>
              <a:buChar char="•"/>
            </a:pPr>
            <a:endParaRPr sz="40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100000"/>
              </a:lnSpc>
              <a:spcBef>
                <a:spcPts val="5"/>
              </a:spcBef>
              <a:buClr>
                <a:srgbClr val="00AFEF"/>
              </a:buClr>
              <a:buFont typeface="Arial"/>
              <a:buChar char="•"/>
              <a:tabLst>
                <a:tab pos="356235" algn="l"/>
              </a:tabLst>
            </a:pPr>
            <a:r>
              <a:rPr dirty="0" sz="2800" spc="-5" i="1">
                <a:latin typeface="Arial"/>
                <a:cs typeface="Arial"/>
              </a:rPr>
              <a:t>Specific genes or </a:t>
            </a:r>
            <a:r>
              <a:rPr dirty="0" sz="2800" i="1">
                <a:latin typeface="Arial"/>
                <a:cs typeface="Arial"/>
              </a:rPr>
              <a:t>other </a:t>
            </a:r>
            <a:r>
              <a:rPr dirty="0" sz="2800" spc="-5" i="1">
                <a:latin typeface="Arial"/>
                <a:cs typeface="Arial"/>
              </a:rPr>
              <a:t>DNA </a:t>
            </a:r>
            <a:r>
              <a:rPr dirty="0" sz="2800" i="1">
                <a:latin typeface="Arial"/>
                <a:cs typeface="Arial"/>
              </a:rPr>
              <a:t>sequences </a:t>
            </a:r>
            <a:r>
              <a:rPr dirty="0" sz="2800" spc="-5" i="1">
                <a:latin typeface="Arial"/>
                <a:cs typeface="Arial"/>
              </a:rPr>
              <a:t>can  </a:t>
            </a:r>
            <a:r>
              <a:rPr dirty="0" sz="2800" spc="-5" i="1">
                <a:latin typeface="Arial"/>
                <a:cs typeface="Arial"/>
              </a:rPr>
              <a:t>be </a:t>
            </a:r>
            <a:r>
              <a:rPr dirty="0" sz="2800" i="1">
                <a:latin typeface="Arial"/>
                <a:cs typeface="Arial"/>
              </a:rPr>
              <a:t>isolated from </a:t>
            </a:r>
            <a:r>
              <a:rPr dirty="0" sz="2800" spc="-5" i="1">
                <a:latin typeface="Arial"/>
                <a:cs typeface="Arial"/>
              </a:rPr>
              <a:t>DNA </a:t>
            </a:r>
            <a:r>
              <a:rPr dirty="0" sz="2800" i="1">
                <a:latin typeface="Arial"/>
                <a:cs typeface="Arial"/>
              </a:rPr>
              <a:t>libraries </a:t>
            </a:r>
            <a:r>
              <a:rPr dirty="0" sz="2800" spc="5" i="1">
                <a:latin typeface="Arial"/>
                <a:cs typeface="Arial"/>
              </a:rPr>
              <a:t>by </a:t>
            </a:r>
            <a:r>
              <a:rPr dirty="0" sz="2800" spc="-5" i="1">
                <a:latin typeface="Arial"/>
                <a:cs typeface="Arial"/>
              </a:rPr>
              <a:t>genetic  </a:t>
            </a:r>
            <a:r>
              <a:rPr dirty="0" sz="2800" i="1">
                <a:latin typeface="Arial"/>
                <a:cs typeface="Arial"/>
              </a:rPr>
              <a:t>complementation or by hybridization </a:t>
            </a:r>
            <a:r>
              <a:rPr dirty="0" sz="2800" spc="-5" i="1">
                <a:latin typeface="Arial"/>
                <a:cs typeface="Arial"/>
              </a:rPr>
              <a:t>to </a:t>
            </a:r>
            <a:r>
              <a:rPr dirty="0" sz="2800" i="1">
                <a:latin typeface="Arial"/>
                <a:cs typeface="Arial"/>
              </a:rPr>
              <a:t>labeled  nucleic acid </a:t>
            </a:r>
            <a:r>
              <a:rPr dirty="0" sz="2800" spc="-5" i="1">
                <a:latin typeface="Arial"/>
                <a:cs typeface="Arial"/>
              </a:rPr>
              <a:t>probes </a:t>
            </a:r>
            <a:r>
              <a:rPr dirty="0" sz="2800" i="1">
                <a:latin typeface="Arial"/>
                <a:cs typeface="Arial"/>
              </a:rPr>
              <a:t>containing </a:t>
            </a:r>
            <a:r>
              <a:rPr dirty="0" sz="2800" spc="-5" i="1">
                <a:latin typeface="Arial"/>
                <a:cs typeface="Arial"/>
              </a:rPr>
              <a:t>sequences of  known</a:t>
            </a:r>
            <a:r>
              <a:rPr dirty="0" sz="2800" spc="-5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function.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55015" y="857549"/>
          <a:ext cx="7634605" cy="892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052"/>
                <a:gridCol w="1982827"/>
                <a:gridCol w="2610393"/>
                <a:gridCol w="450785"/>
              </a:tblGrid>
              <a:tr h="456272">
                <a:tc>
                  <a:txBody>
                    <a:bodyPr/>
                    <a:lstStyle/>
                    <a:p>
                      <a:pPr marL="22225">
                        <a:lnSpc>
                          <a:spcPts val="3325"/>
                        </a:lnSpc>
                        <a:tabLst>
                          <a:tab pos="1672589" algn="l"/>
                        </a:tabLst>
                      </a:pPr>
                      <a:r>
                        <a:rPr dirty="0" sz="2800" spc="-5">
                          <a:solidFill>
                            <a:srgbClr val="FFFF00"/>
                          </a:solidFill>
                          <a:latin typeface="Webdings"/>
                          <a:cs typeface="Webdings"/>
                        </a:rPr>
                        <a:t></a:t>
                      </a:r>
                      <a:r>
                        <a:rPr dirty="0" sz="2800" spc="-5">
                          <a:latin typeface="Arial"/>
                          <a:cs typeface="Arial"/>
                        </a:rPr>
                        <a:t>Along	with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ts val="3325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determining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6395">
                        <a:lnSpc>
                          <a:spcPts val="3325"/>
                        </a:lnSpc>
                        <a:tabLst>
                          <a:tab pos="1247140" algn="l"/>
                        </a:tabLst>
                      </a:pPr>
                      <a:r>
                        <a:rPr dirty="0" sz="2800" spc="-5">
                          <a:latin typeface="Arial"/>
                          <a:cs typeface="Arial"/>
                        </a:rPr>
                        <a:t>the	pattern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4604">
                        <a:lnSpc>
                          <a:spcPts val="3325"/>
                        </a:lnSpc>
                      </a:pPr>
                      <a:r>
                        <a:rPr dirty="0" sz="2800" spc="5">
                          <a:latin typeface="Arial"/>
                          <a:cs typeface="Arial"/>
                        </a:rPr>
                        <a:t>of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435402">
                <a:tc>
                  <a:txBody>
                    <a:bodyPr/>
                    <a:lstStyle/>
                    <a:p>
                      <a:pPr marL="365125">
                        <a:lnSpc>
                          <a:spcPts val="3095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descendants,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ts val="3095"/>
                        </a:lnSpc>
                      </a:pPr>
                      <a:r>
                        <a:rPr dirty="0" sz="2800" spc="-5">
                          <a:latin typeface="Arial"/>
                          <a:cs typeface="Arial"/>
                        </a:rPr>
                        <a:t>molecular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3095"/>
                        </a:lnSpc>
                        <a:tabLst>
                          <a:tab pos="1628775" algn="l"/>
                        </a:tabLst>
                      </a:pPr>
                      <a:r>
                        <a:rPr dirty="0" sz="2800" spc="-5">
                          <a:latin typeface="Arial"/>
                          <a:cs typeface="Arial"/>
                        </a:rPr>
                        <a:t>genetics	helps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4604">
                        <a:lnSpc>
                          <a:spcPts val="3095"/>
                        </a:lnSpc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in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107744" y="1707007"/>
            <a:ext cx="2282190" cy="43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5">
                <a:latin typeface="Arial"/>
                <a:cs typeface="Arial"/>
              </a:rPr>
              <a:t>un</a:t>
            </a:r>
            <a:r>
              <a:rPr dirty="0" sz="2800">
                <a:latin typeface="Arial"/>
                <a:cs typeface="Arial"/>
              </a:rPr>
              <a:t>d</a:t>
            </a:r>
            <a:r>
              <a:rPr dirty="0" sz="2800" spc="-5">
                <a:latin typeface="Arial"/>
                <a:cs typeface="Arial"/>
              </a:rPr>
              <a:t>er</a:t>
            </a:r>
            <a:r>
              <a:rPr dirty="0" sz="2800" spc="0">
                <a:latin typeface="Arial"/>
                <a:cs typeface="Arial"/>
              </a:rPr>
              <a:t>s</a:t>
            </a:r>
            <a:r>
              <a:rPr dirty="0" sz="2800" spc="-5">
                <a:latin typeface="Arial"/>
                <a:cs typeface="Arial"/>
              </a:rPr>
              <a:t>ta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di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87495" y="1707007"/>
            <a:ext cx="4293235" cy="43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51810" algn="l"/>
              </a:tabLst>
            </a:pP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de</a:t>
            </a:r>
            <a:r>
              <a:rPr dirty="0" sz="2800" spc="0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v</a:t>
            </a: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el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o</a:t>
            </a: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pm</a:t>
            </a:r>
            <a:r>
              <a:rPr dirty="0" sz="2800" spc="5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e</a:t>
            </a: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nt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a</a:t>
            </a: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l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</a:rPr>
              <a:t>	</a:t>
            </a: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bi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o</a:t>
            </a:r>
            <a:r>
              <a:rPr dirty="0" sz="2800" spc="-5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lo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g</a:t>
            </a:r>
            <a:r>
              <a:rPr dirty="0" sz="2800" u="heavy">
                <a:solidFill>
                  <a:srgbClr val="800000"/>
                </a:solidFill>
                <a:latin typeface="Arial"/>
                <a:cs typeface="Arial"/>
                <a:hlinkClick r:id="rId2"/>
              </a:rPr>
              <a:t>y</a:t>
            </a:r>
            <a:r>
              <a:rPr dirty="0" sz="280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8098" y="2133727"/>
            <a:ext cx="4030979" cy="43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79475" algn="l"/>
                <a:tab pos="1725295" algn="l"/>
                <a:tab pos="2949575" algn="l"/>
              </a:tabLst>
            </a:pPr>
            <a:r>
              <a:rPr dirty="0" sz="2800" spc="-5">
                <a:latin typeface="Arial"/>
                <a:cs typeface="Arial"/>
              </a:rPr>
              <a:t>th</a:t>
            </a:r>
            <a:r>
              <a:rPr dirty="0" sz="2800" spc="0">
                <a:latin typeface="Arial"/>
                <a:cs typeface="Arial"/>
              </a:rPr>
              <a:t>a</a:t>
            </a:r>
            <a:r>
              <a:rPr dirty="0" sz="2800" spc="-5">
                <a:latin typeface="Arial"/>
                <a:cs typeface="Arial"/>
              </a:rPr>
              <a:t>t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can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caus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rt</a:t>
            </a:r>
            <a:r>
              <a:rPr dirty="0" sz="2800" spc="0">
                <a:latin typeface="Arial"/>
                <a:cs typeface="Arial"/>
              </a:rPr>
              <a:t>a</a:t>
            </a:r>
            <a:r>
              <a:rPr dirty="0" sz="2800" spc="-5">
                <a:latin typeface="Arial"/>
                <a:cs typeface="Arial"/>
              </a:rPr>
              <a:t>in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7744" y="2133727"/>
            <a:ext cx="2989580" cy="862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434465" algn="l"/>
              </a:tabLst>
            </a:pPr>
            <a:r>
              <a:rPr dirty="0" sz="2800" spc="-5">
                <a:latin typeface="Arial"/>
                <a:cs typeface="Arial"/>
              </a:rPr>
              <a:t>g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n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tic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mu</a:t>
            </a:r>
            <a:r>
              <a:rPr dirty="0" sz="2800">
                <a:latin typeface="Arial"/>
                <a:cs typeface="Arial"/>
              </a:rPr>
              <a:t>t</a:t>
            </a:r>
            <a:r>
              <a:rPr dirty="0" sz="2800" spc="-5">
                <a:latin typeface="Arial"/>
                <a:cs typeface="Arial"/>
              </a:rPr>
              <a:t>at</a:t>
            </a:r>
            <a:r>
              <a:rPr dirty="0" sz="2800">
                <a:latin typeface="Arial"/>
                <a:cs typeface="Arial"/>
              </a:rPr>
              <a:t>i</a:t>
            </a:r>
            <a:r>
              <a:rPr dirty="0" sz="2800" spc="-5">
                <a:latin typeface="Arial"/>
                <a:cs typeface="Arial"/>
              </a:rPr>
              <a:t>o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s  </a:t>
            </a:r>
            <a:r>
              <a:rPr dirty="0" sz="2800">
                <a:latin typeface="Arial"/>
                <a:cs typeface="Arial"/>
              </a:rPr>
              <a:t>types of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diseases.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3584829"/>
            <a:ext cx="7614920" cy="1716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3535">
              <a:lnSpc>
                <a:spcPct val="100000"/>
              </a:lnSpc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Through utilizing </a:t>
            </a:r>
            <a:r>
              <a:rPr dirty="0" sz="2800" spc="-10">
                <a:latin typeface="Arial"/>
                <a:cs typeface="Arial"/>
              </a:rPr>
              <a:t>the </a:t>
            </a:r>
            <a:r>
              <a:rPr dirty="0" sz="2800">
                <a:latin typeface="Arial"/>
                <a:cs typeface="Arial"/>
              </a:rPr>
              <a:t>methods of </a:t>
            </a:r>
            <a:r>
              <a:rPr dirty="0" sz="2800" spc="-5">
                <a:latin typeface="Arial"/>
                <a:cs typeface="Arial"/>
              </a:rPr>
              <a:t>genetics </a:t>
            </a:r>
            <a:r>
              <a:rPr dirty="0" sz="2800">
                <a:latin typeface="Arial"/>
                <a:cs typeface="Arial"/>
              </a:rPr>
              <a:t>and  molecular biology, molecular genetics  discovers </a:t>
            </a:r>
            <a:r>
              <a:rPr dirty="0" sz="2800" spc="-5">
                <a:latin typeface="Arial"/>
                <a:cs typeface="Arial"/>
              </a:rPr>
              <a:t>the reasons why </a:t>
            </a:r>
            <a:r>
              <a:rPr dirty="0" sz="2800">
                <a:latin typeface="Arial"/>
                <a:cs typeface="Arial"/>
              </a:rPr>
              <a:t>traits are carried  </a:t>
            </a:r>
            <a:r>
              <a:rPr dirty="0" sz="2800" spc="-5">
                <a:latin typeface="Arial"/>
                <a:cs typeface="Arial"/>
              </a:rPr>
              <a:t>on </a:t>
            </a:r>
            <a:r>
              <a:rPr dirty="0" sz="2800">
                <a:latin typeface="Arial"/>
                <a:cs typeface="Arial"/>
              </a:rPr>
              <a:t>and how and </a:t>
            </a:r>
            <a:r>
              <a:rPr dirty="0" sz="2800" spc="-5">
                <a:latin typeface="Arial"/>
                <a:cs typeface="Arial"/>
              </a:rPr>
              <a:t>why some may</a:t>
            </a:r>
            <a:r>
              <a:rPr dirty="0" sz="2800" spc="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mutate.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1234185"/>
            <a:ext cx="7614920" cy="33388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26845" algn="l"/>
                <a:tab pos="3456940" algn="l"/>
                <a:tab pos="4417695" algn="l"/>
                <a:tab pos="4902200" algn="l"/>
                <a:tab pos="6336665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Basic	Techniques	</a:t>
            </a:r>
            <a:r>
              <a:rPr dirty="0" sz="2800">
                <a:latin typeface="Arial"/>
                <a:cs typeface="Arial"/>
              </a:rPr>
              <a:t>used	</a:t>
            </a:r>
            <a:r>
              <a:rPr dirty="0" sz="2800" spc="-5">
                <a:latin typeface="Arial"/>
                <a:cs typeface="Arial"/>
              </a:rPr>
              <a:t>to	Identify,	Amplify,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z="2800" spc="-5">
                <a:latin typeface="Arial"/>
                <a:cs typeface="Arial"/>
              </a:rPr>
              <a:t>and Clone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Genes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Construction </a:t>
            </a:r>
            <a:r>
              <a:rPr dirty="0" sz="2800">
                <a:latin typeface="Arial"/>
                <a:cs typeface="Arial"/>
              </a:rPr>
              <a:t>and </a:t>
            </a:r>
            <a:r>
              <a:rPr dirty="0" sz="2800" spc="-5">
                <a:latin typeface="Arial"/>
                <a:cs typeface="Arial"/>
              </a:rPr>
              <a:t>Screening </a:t>
            </a:r>
            <a:r>
              <a:rPr dirty="0" sz="2800">
                <a:latin typeface="Arial"/>
                <a:cs typeface="Arial"/>
              </a:rPr>
              <a:t>of </a:t>
            </a:r>
            <a:r>
              <a:rPr dirty="0" sz="2800" spc="-10">
                <a:latin typeface="Arial"/>
                <a:cs typeface="Arial"/>
              </a:rPr>
              <a:t>DNA</a:t>
            </a:r>
            <a:r>
              <a:rPr dirty="0" sz="2800" spc="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Libraries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174115" algn="l"/>
                <a:tab pos="2914650" algn="l"/>
                <a:tab pos="4434205" algn="l"/>
                <a:tab pos="4923790" algn="l"/>
                <a:tab pos="5964555" algn="l"/>
                <a:tab pos="7007225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The</a:t>
            </a:r>
            <a:r>
              <a:rPr dirty="0" sz="2800" spc="-5">
                <a:latin typeface="Arial"/>
                <a:cs typeface="Arial"/>
              </a:rPr>
              <a:t>	</a:t>
            </a:r>
            <a:r>
              <a:rPr dirty="0" sz="2800" spc="0">
                <a:latin typeface="Arial"/>
                <a:cs typeface="Arial"/>
              </a:rPr>
              <a:t>M</a:t>
            </a:r>
            <a:r>
              <a:rPr dirty="0" sz="2800" spc="-5">
                <a:latin typeface="Arial"/>
                <a:cs typeface="Arial"/>
              </a:rPr>
              <a:t>o</a:t>
            </a:r>
            <a:r>
              <a:rPr dirty="0" sz="2800" spc="5">
                <a:latin typeface="Arial"/>
                <a:cs typeface="Arial"/>
              </a:rPr>
              <a:t>l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c</a:t>
            </a:r>
            <a:r>
              <a:rPr dirty="0" sz="2800" spc="-5">
                <a:latin typeface="Arial"/>
                <a:cs typeface="Arial"/>
              </a:rPr>
              <a:t>u</a:t>
            </a:r>
            <a:r>
              <a:rPr dirty="0" sz="2800">
                <a:latin typeface="Arial"/>
                <a:cs typeface="Arial"/>
              </a:rPr>
              <a:t>l</a:t>
            </a:r>
            <a:r>
              <a:rPr dirty="0" sz="2800" spc="-5">
                <a:latin typeface="Arial"/>
                <a:cs typeface="Arial"/>
              </a:rPr>
              <a:t>ar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Ana</a:t>
            </a:r>
            <a:r>
              <a:rPr dirty="0" sz="2800">
                <a:latin typeface="Arial"/>
                <a:cs typeface="Arial"/>
              </a:rPr>
              <a:t>l</a:t>
            </a:r>
            <a:r>
              <a:rPr dirty="0" sz="2800" spc="-5">
                <a:latin typeface="Arial"/>
                <a:cs typeface="Arial"/>
              </a:rPr>
              <a:t>y</a:t>
            </a:r>
            <a:r>
              <a:rPr dirty="0" sz="2800">
                <a:latin typeface="Arial"/>
                <a:cs typeface="Arial"/>
              </a:rPr>
              <a:t>s</a:t>
            </a:r>
            <a:r>
              <a:rPr dirty="0" sz="2800" spc="-5">
                <a:latin typeface="Arial"/>
                <a:cs typeface="Arial"/>
              </a:rPr>
              <a:t>is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5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f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DNA,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R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A,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z="2800" spc="-5">
                <a:latin typeface="Arial"/>
                <a:cs typeface="Arial"/>
              </a:rPr>
              <a:t>Protein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2151" y="5161026"/>
            <a:ext cx="1349375" cy="43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5">
                <a:latin typeface="Arial"/>
                <a:cs typeface="Arial"/>
              </a:rPr>
              <a:t>Analysis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9472" y="5161026"/>
            <a:ext cx="2688590" cy="43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70560" algn="l"/>
                <a:tab pos="2080895" algn="l"/>
              </a:tabLst>
            </a:pP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f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Ge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es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5161026"/>
            <a:ext cx="2899410" cy="862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3535">
              <a:lnSpc>
                <a:spcPct val="100000"/>
              </a:lnSpc>
              <a:tabLst>
                <a:tab pos="1343025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The</a:t>
            </a:r>
            <a:r>
              <a:rPr dirty="0" sz="2800" spc="-5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Mo</a:t>
            </a:r>
            <a:r>
              <a:rPr dirty="0" sz="2800" spc="5">
                <a:latin typeface="Arial"/>
                <a:cs typeface="Arial"/>
              </a:rPr>
              <a:t>l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c</a:t>
            </a:r>
            <a:r>
              <a:rPr dirty="0" sz="2800" spc="-5">
                <a:latin typeface="Arial"/>
                <a:cs typeface="Arial"/>
              </a:rPr>
              <a:t>u</a:t>
            </a:r>
            <a:r>
              <a:rPr dirty="0" sz="2800">
                <a:latin typeface="Arial"/>
                <a:cs typeface="Arial"/>
              </a:rPr>
              <a:t>l</a:t>
            </a:r>
            <a:r>
              <a:rPr dirty="0" sz="2800" spc="-5">
                <a:latin typeface="Arial"/>
                <a:cs typeface="Arial"/>
              </a:rPr>
              <a:t>ar  </a:t>
            </a:r>
            <a:r>
              <a:rPr dirty="0" sz="2800" spc="-5">
                <a:latin typeface="Arial"/>
                <a:cs typeface="Arial"/>
              </a:rPr>
              <a:t>Chromosomes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78815" y="171454"/>
          <a:ext cx="7635240" cy="1854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5313"/>
                <a:gridCol w="2826051"/>
                <a:gridCol w="2923309"/>
              </a:tblGrid>
              <a:tr h="622321">
                <a:tc>
                  <a:txBody>
                    <a:bodyPr/>
                    <a:lstStyle/>
                    <a:p>
                      <a:pPr marL="22225">
                        <a:lnSpc>
                          <a:spcPts val="4540"/>
                        </a:lnSpc>
                      </a:pPr>
                      <a:r>
                        <a:rPr dirty="0" sz="4000" spc="-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Basic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4540"/>
                        </a:lnSpc>
                      </a:pPr>
                      <a:r>
                        <a:rPr dirty="0" sz="4000" spc="-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Techniques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4604">
                        <a:lnSpc>
                          <a:spcPts val="4540"/>
                        </a:lnSpc>
                        <a:tabLst>
                          <a:tab pos="1888489" algn="l"/>
                        </a:tabLst>
                      </a:pPr>
                      <a:r>
                        <a:rPr dirty="0" sz="40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Used</a:t>
                      </a:r>
                      <a:r>
                        <a:rPr dirty="0" sz="40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40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609638">
                <a:tc>
                  <a:txBody>
                    <a:bodyPr/>
                    <a:lstStyle/>
                    <a:p>
                      <a:pPr marL="22225">
                        <a:lnSpc>
                          <a:spcPts val="4440"/>
                        </a:lnSpc>
                      </a:pPr>
                      <a:r>
                        <a:rPr dirty="0" sz="40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Identify,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27050">
                        <a:lnSpc>
                          <a:spcPts val="4440"/>
                        </a:lnSpc>
                      </a:pPr>
                      <a:r>
                        <a:rPr dirty="0" sz="4000" spc="-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Amplify,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4440"/>
                        </a:lnSpc>
                        <a:tabLst>
                          <a:tab pos="1456690" algn="l"/>
                        </a:tabLst>
                      </a:pPr>
                      <a:r>
                        <a:rPr dirty="0" sz="40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40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40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Clone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622417">
                <a:tc>
                  <a:txBody>
                    <a:bodyPr/>
                    <a:lstStyle/>
                    <a:p>
                      <a:pPr marL="22225">
                        <a:lnSpc>
                          <a:spcPts val="4440"/>
                        </a:lnSpc>
                      </a:pPr>
                      <a:r>
                        <a:rPr dirty="0" sz="4000" spc="-1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Genes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612140" y="2168271"/>
            <a:ext cx="2875280" cy="496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indent="-457200">
              <a:lnSpc>
                <a:spcPct val="100000"/>
              </a:lnSpc>
              <a:buClr>
                <a:srgbClr val="FFFF00"/>
              </a:buClr>
              <a:buFont typeface="Wingdings"/>
              <a:buChar char=""/>
              <a:tabLst>
                <a:tab pos="470534" algn="l"/>
              </a:tabLst>
            </a:pPr>
            <a:r>
              <a:rPr dirty="0" sz="3200" spc="-5">
                <a:latin typeface="Arial"/>
                <a:cs typeface="Arial"/>
              </a:rPr>
              <a:t>Recombinant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91839" y="2168271"/>
            <a:ext cx="997585" cy="496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Arial"/>
                <a:cs typeface="Arial"/>
              </a:rPr>
              <a:t>DNA,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95113" y="2168271"/>
            <a:ext cx="2658110" cy="984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0820" marR="5080" indent="-198120">
              <a:lnSpc>
                <a:spcPct val="100000"/>
              </a:lnSpc>
              <a:tabLst>
                <a:tab pos="1245235" algn="l"/>
              </a:tabLst>
            </a:pPr>
            <a:r>
              <a:rPr dirty="0" sz="3200" spc="-10">
                <a:latin typeface="Arial"/>
                <a:cs typeface="Arial"/>
              </a:rPr>
              <a:t>gen</a:t>
            </a:r>
            <a:r>
              <a:rPr dirty="0" sz="3200">
                <a:latin typeface="Arial"/>
                <a:cs typeface="Arial"/>
              </a:rPr>
              <a:t>e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>
                <a:latin typeface="Arial"/>
                <a:cs typeface="Arial"/>
              </a:rPr>
              <a:t>clon</a:t>
            </a:r>
            <a:r>
              <a:rPr dirty="0" sz="3200" spc="-15">
                <a:latin typeface="Arial"/>
                <a:cs typeface="Arial"/>
              </a:rPr>
              <a:t>i</a:t>
            </a:r>
            <a:r>
              <a:rPr dirty="0" sz="3200">
                <a:latin typeface="Arial"/>
                <a:cs typeface="Arial"/>
              </a:rPr>
              <a:t>n</a:t>
            </a:r>
            <a:r>
              <a:rPr dirty="0" sz="3200" spc="-10">
                <a:latin typeface="Arial"/>
                <a:cs typeface="Arial"/>
              </a:rPr>
              <a:t>g</a:t>
            </a:r>
            <a:r>
              <a:rPr dirty="0" sz="3200">
                <a:latin typeface="Arial"/>
                <a:cs typeface="Arial"/>
              </a:rPr>
              <a:t>,  </a:t>
            </a:r>
            <a:r>
              <a:rPr dirty="0" sz="3200" spc="-5">
                <a:latin typeface="Arial"/>
                <a:cs typeface="Arial"/>
              </a:rPr>
              <a:t>techniques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11261" y="2168271"/>
            <a:ext cx="949960" cy="984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246379">
              <a:lnSpc>
                <a:spcPct val="100000"/>
              </a:lnSpc>
            </a:pPr>
            <a:r>
              <a:rPr dirty="0" sz="3200" spc="-10">
                <a:latin typeface="Arial"/>
                <a:cs typeface="Arial"/>
              </a:rPr>
              <a:t>and  </a:t>
            </a:r>
            <a:r>
              <a:rPr dirty="0" sz="3200">
                <a:latin typeface="Arial"/>
                <a:cs typeface="Arial"/>
              </a:rPr>
              <a:t>al</a:t>
            </a:r>
            <a:r>
              <a:rPr dirty="0" sz="3200" spc="-25">
                <a:latin typeface="Arial"/>
                <a:cs typeface="Arial"/>
              </a:rPr>
              <a:t>l</a:t>
            </a:r>
            <a:r>
              <a:rPr dirty="0" sz="3200">
                <a:latin typeface="Arial"/>
                <a:cs typeface="Arial"/>
              </a:rPr>
              <a:t>ow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9644" y="2655951"/>
            <a:ext cx="7692390" cy="984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24940" algn="l"/>
              </a:tabLst>
            </a:pPr>
            <a:r>
              <a:rPr dirty="0" sz="3200">
                <a:latin typeface="Arial"/>
                <a:cs typeface="Arial"/>
              </a:rPr>
              <a:t>DNA	</a:t>
            </a:r>
            <a:r>
              <a:rPr dirty="0" sz="3200" spc="-5">
                <a:latin typeface="Arial"/>
                <a:cs typeface="Arial"/>
              </a:rPr>
              <a:t>amplification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082164" algn="l"/>
                <a:tab pos="2820035" algn="l"/>
                <a:tab pos="4391660" algn="l"/>
                <a:tab pos="5467350" algn="l"/>
              </a:tabLst>
            </a:pPr>
            <a:r>
              <a:rPr dirty="0" sz="3200" spc="-5">
                <a:latin typeface="Arial"/>
                <a:cs typeface="Arial"/>
              </a:rPr>
              <a:t>scientists	to	isolate	and	characterize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644" y="3631565"/>
            <a:ext cx="769112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14550" algn="l"/>
                <a:tab pos="2975610" algn="l"/>
                <a:tab pos="4041140" algn="l"/>
                <a:tab pos="6005830" algn="l"/>
                <a:tab pos="7023734" algn="l"/>
              </a:tabLst>
            </a:pPr>
            <a:r>
              <a:rPr dirty="0" sz="3200">
                <a:latin typeface="Arial"/>
                <a:cs typeface="Arial"/>
              </a:rPr>
              <a:t>ess</a:t>
            </a:r>
            <a:r>
              <a:rPr dirty="0" sz="3200" spc="-10">
                <a:latin typeface="Arial"/>
                <a:cs typeface="Arial"/>
              </a:rPr>
              <a:t>e</a:t>
            </a:r>
            <a:r>
              <a:rPr dirty="0" sz="3200">
                <a:latin typeface="Arial"/>
                <a:cs typeface="Arial"/>
              </a:rPr>
              <a:t>nt</a:t>
            </a:r>
            <a:r>
              <a:rPr dirty="0" sz="3200" spc="-15">
                <a:latin typeface="Arial"/>
                <a:cs typeface="Arial"/>
              </a:rPr>
              <a:t>i</a:t>
            </a:r>
            <a:r>
              <a:rPr dirty="0" sz="3200">
                <a:latin typeface="Arial"/>
                <a:cs typeface="Arial"/>
              </a:rPr>
              <a:t>al</a:t>
            </a:r>
            <a:r>
              <a:rPr dirty="0" sz="3200" spc="-15">
                <a:latin typeface="Arial"/>
                <a:cs typeface="Arial"/>
              </a:rPr>
              <a:t>l</a:t>
            </a:r>
            <a:r>
              <a:rPr dirty="0" sz="3200">
                <a:latin typeface="Arial"/>
                <a:cs typeface="Arial"/>
              </a:rPr>
              <a:t>y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 spc="-10">
                <a:latin typeface="Arial"/>
                <a:cs typeface="Arial"/>
              </a:rPr>
              <a:t>an</a:t>
            </a:r>
            <a:r>
              <a:rPr dirty="0" sz="3200">
                <a:latin typeface="Arial"/>
                <a:cs typeface="Arial"/>
              </a:rPr>
              <a:t>y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>
                <a:latin typeface="Arial"/>
                <a:cs typeface="Arial"/>
              </a:rPr>
              <a:t>DNA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>
                <a:latin typeface="Arial"/>
                <a:cs typeface="Arial"/>
              </a:rPr>
              <a:t>s</a:t>
            </a:r>
            <a:r>
              <a:rPr dirty="0" sz="3200" spc="-15">
                <a:latin typeface="Arial"/>
                <a:cs typeface="Arial"/>
              </a:rPr>
              <a:t>e</a:t>
            </a:r>
            <a:r>
              <a:rPr dirty="0" sz="3200">
                <a:latin typeface="Arial"/>
                <a:cs typeface="Arial"/>
              </a:rPr>
              <a:t>q</a:t>
            </a:r>
            <a:r>
              <a:rPr dirty="0" sz="3200" spc="-10">
                <a:latin typeface="Arial"/>
                <a:cs typeface="Arial"/>
              </a:rPr>
              <a:t>u</a:t>
            </a:r>
            <a:r>
              <a:rPr dirty="0" sz="3200">
                <a:latin typeface="Arial"/>
                <a:cs typeface="Arial"/>
              </a:rPr>
              <a:t>e</a:t>
            </a:r>
            <a:r>
              <a:rPr dirty="0" sz="3200" spc="-10">
                <a:latin typeface="Arial"/>
                <a:cs typeface="Arial"/>
              </a:rPr>
              <a:t>n</a:t>
            </a:r>
            <a:r>
              <a:rPr dirty="0" sz="3200">
                <a:latin typeface="Arial"/>
                <a:cs typeface="Arial"/>
              </a:rPr>
              <a:t>ce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>
                <a:latin typeface="Arial"/>
                <a:cs typeface="Arial"/>
              </a:rPr>
              <a:t>from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 spc="-10">
                <a:latin typeface="Arial"/>
                <a:cs typeface="Arial"/>
              </a:rPr>
              <a:t>any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3200" spc="-5">
                <a:latin typeface="Arial"/>
                <a:cs typeface="Arial"/>
              </a:rPr>
              <a:t>organism.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5279" rIns="0" bIns="0" rtlCol="0" vert="horz">
            <a:spAutoFit/>
          </a:bodyPr>
          <a:lstStyle/>
          <a:p>
            <a:pPr marL="1783714">
              <a:lnSpc>
                <a:spcPct val="100000"/>
              </a:lnSpc>
            </a:pPr>
            <a:r>
              <a:rPr dirty="0"/>
              <a:t>Gene</a:t>
            </a:r>
            <a:r>
              <a:rPr dirty="0" spc="-80"/>
              <a:t> </a:t>
            </a:r>
            <a:r>
              <a:rPr dirty="0"/>
              <a:t>Cloning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015871"/>
            <a:ext cx="7617459" cy="3130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3535">
              <a:lnSpc>
                <a:spcPct val="100000"/>
              </a:lnSpc>
            </a:pPr>
            <a:r>
              <a:rPr dirty="0" sz="32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200" b="1">
                <a:solidFill>
                  <a:srgbClr val="339966"/>
                </a:solidFill>
                <a:latin typeface="Arial"/>
                <a:cs typeface="Arial"/>
              </a:rPr>
              <a:t>Gene </a:t>
            </a:r>
            <a:r>
              <a:rPr dirty="0" sz="3200" spc="-5" b="1">
                <a:solidFill>
                  <a:srgbClr val="339966"/>
                </a:solidFill>
                <a:latin typeface="Arial"/>
                <a:cs typeface="Arial"/>
              </a:rPr>
              <a:t>cloning </a:t>
            </a:r>
            <a:r>
              <a:rPr dirty="0" sz="3200" spc="-5">
                <a:latin typeface="Arial"/>
                <a:cs typeface="Arial"/>
              </a:rPr>
              <a:t>is </a:t>
            </a:r>
            <a:r>
              <a:rPr dirty="0" sz="3200">
                <a:latin typeface="Arial"/>
                <a:cs typeface="Arial"/>
              </a:rPr>
              <a:t>the </a:t>
            </a:r>
            <a:r>
              <a:rPr dirty="0" sz="3200" spc="-5">
                <a:latin typeface="Arial"/>
                <a:cs typeface="Arial"/>
              </a:rPr>
              <a:t>isolation </a:t>
            </a:r>
            <a:r>
              <a:rPr dirty="0" sz="3200" spc="-10">
                <a:latin typeface="Arial"/>
                <a:cs typeface="Arial"/>
              </a:rPr>
              <a:t>and  </a:t>
            </a:r>
            <a:r>
              <a:rPr dirty="0" sz="3200" spc="-5">
                <a:latin typeface="Arial"/>
                <a:cs typeface="Arial"/>
              </a:rPr>
              <a:t>amplification of </a:t>
            </a:r>
            <a:r>
              <a:rPr dirty="0" sz="3200">
                <a:latin typeface="Arial"/>
                <a:cs typeface="Arial"/>
              </a:rPr>
              <a:t>a given</a:t>
            </a:r>
            <a:r>
              <a:rPr dirty="0" sz="3200" spc="-65">
                <a:latin typeface="Arial"/>
                <a:cs typeface="Arial"/>
              </a:rPr>
              <a:t> </a:t>
            </a:r>
            <a:r>
              <a:rPr dirty="0" sz="3200" spc="-10">
                <a:latin typeface="Arial"/>
                <a:cs typeface="Arial"/>
              </a:rPr>
              <a:t>gene.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algn="just" marL="355600" marR="5080" indent="-343535">
              <a:lnSpc>
                <a:spcPct val="100000"/>
              </a:lnSpc>
            </a:pPr>
            <a:r>
              <a:rPr dirty="0" sz="32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200">
                <a:latin typeface="Arial"/>
                <a:cs typeface="Arial"/>
              </a:rPr>
              <a:t>A </a:t>
            </a:r>
            <a:r>
              <a:rPr dirty="0" sz="3200" spc="-5" b="1">
                <a:solidFill>
                  <a:srgbClr val="339966"/>
                </a:solidFill>
                <a:latin typeface="Arial"/>
                <a:cs typeface="Arial"/>
              </a:rPr>
              <a:t>recombinant </a:t>
            </a:r>
            <a:r>
              <a:rPr dirty="0" sz="3200" b="1">
                <a:solidFill>
                  <a:srgbClr val="339966"/>
                </a:solidFill>
                <a:latin typeface="Arial"/>
                <a:cs typeface="Arial"/>
              </a:rPr>
              <a:t>DNA </a:t>
            </a:r>
            <a:r>
              <a:rPr dirty="0" sz="3200" spc="-5" b="1">
                <a:solidFill>
                  <a:srgbClr val="339966"/>
                </a:solidFill>
                <a:latin typeface="Arial"/>
                <a:cs typeface="Arial"/>
              </a:rPr>
              <a:t>molecule </a:t>
            </a:r>
            <a:r>
              <a:rPr dirty="0" sz="3200" spc="-5">
                <a:latin typeface="Arial"/>
                <a:cs typeface="Arial"/>
              </a:rPr>
              <a:t>is </a:t>
            </a:r>
            <a:r>
              <a:rPr dirty="0" sz="3200">
                <a:latin typeface="Arial"/>
                <a:cs typeface="Arial"/>
              </a:rPr>
              <a:t>a  DNA </a:t>
            </a:r>
            <a:r>
              <a:rPr dirty="0" sz="3200" spc="-5">
                <a:latin typeface="Arial"/>
                <a:cs typeface="Arial"/>
              </a:rPr>
              <a:t>molecule made by joining </a:t>
            </a:r>
            <a:r>
              <a:rPr dirty="0" sz="3200">
                <a:latin typeface="Arial"/>
                <a:cs typeface="Arial"/>
              </a:rPr>
              <a:t>two </a:t>
            </a:r>
            <a:r>
              <a:rPr dirty="0" sz="3200" spc="-10">
                <a:latin typeface="Arial"/>
                <a:cs typeface="Arial"/>
              </a:rPr>
              <a:t>or  </a:t>
            </a:r>
            <a:r>
              <a:rPr dirty="0" sz="3200">
                <a:latin typeface="Arial"/>
                <a:cs typeface="Arial"/>
              </a:rPr>
              <a:t>more </a:t>
            </a:r>
            <a:r>
              <a:rPr dirty="0" sz="3200" spc="-5">
                <a:latin typeface="Arial"/>
                <a:cs typeface="Arial"/>
              </a:rPr>
              <a:t>different </a:t>
            </a:r>
            <a:r>
              <a:rPr dirty="0" sz="3200" spc="5">
                <a:latin typeface="Arial"/>
                <a:cs typeface="Arial"/>
              </a:rPr>
              <a:t>DNA</a:t>
            </a:r>
            <a:r>
              <a:rPr dirty="0" sz="3200" spc="-70">
                <a:latin typeface="Arial"/>
                <a:cs typeface="Arial"/>
              </a:rPr>
              <a:t> </a:t>
            </a:r>
            <a:r>
              <a:rPr dirty="0" sz="3200" spc="-5">
                <a:latin typeface="Arial"/>
                <a:cs typeface="Arial"/>
              </a:rPr>
              <a:t>molecules.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6267" rIns="0" bIns="0" rtlCol="0" vert="horz">
            <a:spAutoFit/>
          </a:bodyPr>
          <a:lstStyle/>
          <a:p>
            <a:pPr marL="20320">
              <a:lnSpc>
                <a:spcPct val="100000"/>
              </a:lnSpc>
            </a:pPr>
            <a:r>
              <a:rPr dirty="0" sz="4000" spc="-5"/>
              <a:t>Amplification of a Gene </a:t>
            </a:r>
            <a:r>
              <a:rPr dirty="0" sz="4000" spc="-5" i="1">
                <a:latin typeface="Arial"/>
                <a:cs typeface="Arial"/>
              </a:rPr>
              <a:t>In</a:t>
            </a:r>
            <a:r>
              <a:rPr dirty="0" sz="4000" spc="30" i="1">
                <a:latin typeface="Arial"/>
                <a:cs typeface="Arial"/>
              </a:rPr>
              <a:t> </a:t>
            </a:r>
            <a:r>
              <a:rPr dirty="0" sz="4000" spc="-5" i="1">
                <a:latin typeface="Arial"/>
                <a:cs typeface="Arial"/>
              </a:rPr>
              <a:t>Vivo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2015871"/>
            <a:ext cx="7614920" cy="984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3535">
              <a:lnSpc>
                <a:spcPct val="100000"/>
              </a:lnSpc>
            </a:pPr>
            <a:r>
              <a:rPr dirty="0" sz="32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200">
                <a:latin typeface="Arial"/>
                <a:cs typeface="Arial"/>
              </a:rPr>
              <a:t>A </a:t>
            </a:r>
            <a:r>
              <a:rPr dirty="0" sz="3200" spc="-5">
                <a:latin typeface="Arial"/>
                <a:cs typeface="Arial"/>
              </a:rPr>
              <a:t>minichromosome carrying </a:t>
            </a:r>
            <a:r>
              <a:rPr dirty="0" sz="3200">
                <a:latin typeface="Arial"/>
                <a:cs typeface="Arial"/>
              </a:rPr>
              <a:t>the </a:t>
            </a:r>
            <a:r>
              <a:rPr dirty="0" sz="3200" spc="-10">
                <a:latin typeface="Arial"/>
                <a:cs typeface="Arial"/>
              </a:rPr>
              <a:t>gene of  </a:t>
            </a:r>
            <a:r>
              <a:rPr dirty="0" sz="3200" spc="-5">
                <a:latin typeface="Arial"/>
                <a:cs typeface="Arial"/>
              </a:rPr>
              <a:t>interest is produced in </a:t>
            </a:r>
            <a:r>
              <a:rPr dirty="0" sz="3200">
                <a:latin typeface="Arial"/>
                <a:cs typeface="Arial"/>
              </a:rPr>
              <a:t>the test</a:t>
            </a:r>
            <a:r>
              <a:rPr dirty="0" sz="3200" spc="-55">
                <a:latin typeface="Arial"/>
                <a:cs typeface="Arial"/>
              </a:rPr>
              <a:t> </a:t>
            </a:r>
            <a:r>
              <a:rPr dirty="0" sz="3200" spc="-5">
                <a:latin typeface="Arial"/>
                <a:cs typeface="Arial"/>
              </a:rPr>
              <a:t>tube.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3674236"/>
            <a:ext cx="1134110" cy="501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200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60777" y="3674236"/>
            <a:ext cx="2258060" cy="496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Arial"/>
                <a:cs typeface="Arial"/>
              </a:rPr>
              <a:t>r</a:t>
            </a:r>
            <a:r>
              <a:rPr dirty="0" sz="3200" spc="-20">
                <a:latin typeface="Arial"/>
                <a:cs typeface="Arial"/>
              </a:rPr>
              <a:t>e</a:t>
            </a:r>
            <a:r>
              <a:rPr dirty="0" sz="3200">
                <a:latin typeface="Arial"/>
                <a:cs typeface="Arial"/>
              </a:rPr>
              <a:t>c</a:t>
            </a:r>
            <a:r>
              <a:rPr dirty="0" sz="3200" spc="-15">
                <a:latin typeface="Arial"/>
                <a:cs typeface="Arial"/>
              </a:rPr>
              <a:t>o</a:t>
            </a:r>
            <a:r>
              <a:rPr dirty="0" sz="3200">
                <a:latin typeface="Arial"/>
                <a:cs typeface="Arial"/>
              </a:rPr>
              <a:t>mb</a:t>
            </a:r>
            <a:r>
              <a:rPr dirty="0" sz="3200" spc="-15">
                <a:latin typeface="Arial"/>
                <a:cs typeface="Arial"/>
              </a:rPr>
              <a:t>i</a:t>
            </a:r>
            <a:r>
              <a:rPr dirty="0" sz="3200">
                <a:latin typeface="Arial"/>
                <a:cs typeface="Arial"/>
              </a:rPr>
              <a:t>n</a:t>
            </a:r>
            <a:r>
              <a:rPr dirty="0" sz="3200" spc="-10">
                <a:latin typeface="Arial"/>
                <a:cs typeface="Arial"/>
              </a:rPr>
              <a:t>a</a:t>
            </a:r>
            <a:r>
              <a:rPr dirty="0" sz="3200">
                <a:latin typeface="Arial"/>
                <a:cs typeface="Arial"/>
              </a:rPr>
              <a:t>nt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81854" y="3674236"/>
            <a:ext cx="3698240" cy="496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91535" algn="l"/>
              </a:tabLst>
            </a:pPr>
            <a:r>
              <a:rPr dirty="0" sz="3200">
                <a:latin typeface="Arial"/>
                <a:cs typeface="Arial"/>
              </a:rPr>
              <a:t>mi</a:t>
            </a:r>
            <a:r>
              <a:rPr dirty="0" sz="3200" spc="-15">
                <a:latin typeface="Arial"/>
                <a:cs typeface="Arial"/>
              </a:rPr>
              <a:t>n</a:t>
            </a:r>
            <a:r>
              <a:rPr dirty="0" sz="3200">
                <a:latin typeface="Arial"/>
                <a:cs typeface="Arial"/>
              </a:rPr>
              <a:t>ichrom</a:t>
            </a:r>
            <a:r>
              <a:rPr dirty="0" sz="3200" spc="-30">
                <a:latin typeface="Arial"/>
                <a:cs typeface="Arial"/>
              </a:rPr>
              <a:t>o</a:t>
            </a:r>
            <a:r>
              <a:rPr dirty="0" sz="3200">
                <a:latin typeface="Arial"/>
                <a:cs typeface="Arial"/>
              </a:rPr>
              <a:t>s</a:t>
            </a:r>
            <a:r>
              <a:rPr dirty="0" sz="3200" spc="-15">
                <a:latin typeface="Arial"/>
                <a:cs typeface="Arial"/>
              </a:rPr>
              <a:t>o</a:t>
            </a:r>
            <a:r>
              <a:rPr dirty="0" sz="3200">
                <a:latin typeface="Arial"/>
                <a:cs typeface="Arial"/>
              </a:rPr>
              <a:t>me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 spc="-5">
                <a:latin typeface="Arial"/>
                <a:cs typeface="Arial"/>
              </a:rPr>
              <a:t>is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7744" y="4162297"/>
            <a:ext cx="7275195" cy="1472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3200" spc="-5">
                <a:latin typeface="Arial"/>
                <a:cs typeface="Arial"/>
              </a:rPr>
              <a:t>introduced into </a:t>
            </a:r>
            <a:r>
              <a:rPr dirty="0" sz="3200">
                <a:latin typeface="Arial"/>
                <a:cs typeface="Arial"/>
              </a:rPr>
              <a:t>a </a:t>
            </a:r>
            <a:r>
              <a:rPr dirty="0" sz="3200" spc="-5">
                <a:latin typeface="Arial"/>
                <a:cs typeface="Arial"/>
              </a:rPr>
              <a:t>host </a:t>
            </a:r>
            <a:r>
              <a:rPr dirty="0" sz="3200">
                <a:latin typeface="Arial"/>
                <a:cs typeface="Arial"/>
              </a:rPr>
              <a:t>cell (such </a:t>
            </a:r>
            <a:r>
              <a:rPr dirty="0" sz="3200" spc="-10">
                <a:latin typeface="Arial"/>
                <a:cs typeface="Arial"/>
              </a:rPr>
              <a:t>as </a:t>
            </a:r>
            <a:r>
              <a:rPr dirty="0" sz="3200" i="1">
                <a:latin typeface="Arial"/>
                <a:cs typeface="Arial"/>
              </a:rPr>
              <a:t>E.  </a:t>
            </a:r>
            <a:r>
              <a:rPr dirty="0" sz="3200" spc="-5" i="1">
                <a:latin typeface="Arial"/>
                <a:cs typeface="Arial"/>
              </a:rPr>
              <a:t>coli</a:t>
            </a:r>
            <a:r>
              <a:rPr dirty="0" sz="3200" spc="-5">
                <a:latin typeface="Arial"/>
                <a:cs typeface="Arial"/>
              </a:rPr>
              <a:t>), </a:t>
            </a:r>
            <a:r>
              <a:rPr dirty="0" sz="3200" spc="-10">
                <a:latin typeface="Arial"/>
                <a:cs typeface="Arial"/>
              </a:rPr>
              <a:t>and </a:t>
            </a:r>
            <a:r>
              <a:rPr dirty="0" sz="3200">
                <a:latin typeface="Arial"/>
                <a:cs typeface="Arial"/>
              </a:rPr>
              <a:t>the </a:t>
            </a:r>
            <a:r>
              <a:rPr dirty="0" sz="3200" spc="-5">
                <a:latin typeface="Arial"/>
                <a:cs typeface="Arial"/>
              </a:rPr>
              <a:t>host </a:t>
            </a:r>
            <a:r>
              <a:rPr dirty="0" sz="3200">
                <a:latin typeface="Arial"/>
                <a:cs typeface="Arial"/>
              </a:rPr>
              <a:t>cell </a:t>
            </a:r>
            <a:r>
              <a:rPr dirty="0" sz="3200" spc="-5">
                <a:latin typeface="Arial"/>
                <a:cs typeface="Arial"/>
              </a:rPr>
              <a:t>replicates </a:t>
            </a:r>
            <a:r>
              <a:rPr dirty="0" sz="3200">
                <a:latin typeface="Arial"/>
                <a:cs typeface="Arial"/>
              </a:rPr>
              <a:t>the  </a:t>
            </a:r>
            <a:r>
              <a:rPr dirty="0" sz="3200" spc="-5">
                <a:latin typeface="Arial"/>
                <a:cs typeface="Arial"/>
              </a:rPr>
              <a:t>minochromosome.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8062" y="862329"/>
            <a:ext cx="7028815" cy="617220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000" spc="-5"/>
              <a:t>Amplification of a Gene </a:t>
            </a:r>
            <a:r>
              <a:rPr dirty="0" sz="4000" spc="-5" i="1">
                <a:latin typeface="Arial"/>
                <a:cs typeface="Arial"/>
              </a:rPr>
              <a:t>In</a:t>
            </a:r>
            <a:r>
              <a:rPr dirty="0" sz="4000" spc="35" i="1">
                <a:latin typeface="Arial"/>
                <a:cs typeface="Arial"/>
              </a:rPr>
              <a:t> </a:t>
            </a:r>
            <a:r>
              <a:rPr dirty="0" sz="4000" spc="-5" i="1">
                <a:latin typeface="Arial"/>
                <a:cs typeface="Arial"/>
              </a:rPr>
              <a:t>Vitro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2015871"/>
            <a:ext cx="7617459" cy="4106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3535">
              <a:lnSpc>
                <a:spcPct val="100000"/>
              </a:lnSpc>
            </a:pPr>
            <a:r>
              <a:rPr dirty="0" sz="32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200">
                <a:latin typeface="Arial"/>
                <a:cs typeface="Arial"/>
              </a:rPr>
              <a:t>Short DNA </a:t>
            </a:r>
            <a:r>
              <a:rPr dirty="0" sz="3200" spc="-5">
                <a:latin typeface="Arial"/>
                <a:cs typeface="Arial"/>
              </a:rPr>
              <a:t>strands complementary </a:t>
            </a:r>
            <a:r>
              <a:rPr dirty="0" sz="3200" spc="-15">
                <a:latin typeface="Arial"/>
                <a:cs typeface="Arial"/>
              </a:rPr>
              <a:t>to  </a:t>
            </a:r>
            <a:r>
              <a:rPr dirty="0" sz="3200" spc="5">
                <a:latin typeface="Arial"/>
                <a:cs typeface="Arial"/>
              </a:rPr>
              <a:t>DNA </a:t>
            </a:r>
            <a:r>
              <a:rPr dirty="0" sz="3200" spc="-5">
                <a:latin typeface="Arial"/>
                <a:cs typeface="Arial"/>
              </a:rPr>
              <a:t>sequences on either </a:t>
            </a:r>
            <a:r>
              <a:rPr dirty="0" sz="3200">
                <a:latin typeface="Arial"/>
                <a:cs typeface="Arial"/>
              </a:rPr>
              <a:t>side </a:t>
            </a:r>
            <a:r>
              <a:rPr dirty="0" sz="3200" spc="-5">
                <a:latin typeface="Arial"/>
                <a:cs typeface="Arial"/>
              </a:rPr>
              <a:t>of </a:t>
            </a:r>
            <a:r>
              <a:rPr dirty="0" sz="3200">
                <a:latin typeface="Arial"/>
                <a:cs typeface="Arial"/>
              </a:rPr>
              <a:t>the  </a:t>
            </a:r>
            <a:r>
              <a:rPr dirty="0" sz="3200" spc="-5">
                <a:latin typeface="Arial"/>
                <a:cs typeface="Arial"/>
              </a:rPr>
              <a:t>gene of </a:t>
            </a:r>
            <a:r>
              <a:rPr dirty="0" sz="3200">
                <a:latin typeface="Arial"/>
                <a:cs typeface="Arial"/>
              </a:rPr>
              <a:t>interest are</a:t>
            </a:r>
            <a:r>
              <a:rPr dirty="0" sz="3200" spc="-13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synthesized.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algn="just" marL="355600" marR="5080" indent="-343535">
              <a:lnSpc>
                <a:spcPct val="100000"/>
              </a:lnSpc>
            </a:pPr>
            <a:r>
              <a:rPr dirty="0" sz="3200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3200">
                <a:latin typeface="Arial"/>
                <a:cs typeface="Arial"/>
              </a:rPr>
              <a:t>These </a:t>
            </a:r>
            <a:r>
              <a:rPr dirty="0" sz="3200" spc="-5">
                <a:latin typeface="Arial"/>
                <a:cs typeface="Arial"/>
              </a:rPr>
              <a:t>short </a:t>
            </a:r>
            <a:r>
              <a:rPr dirty="0" sz="3200">
                <a:latin typeface="Arial"/>
                <a:cs typeface="Arial"/>
              </a:rPr>
              <a:t>DNA </a:t>
            </a:r>
            <a:r>
              <a:rPr dirty="0" sz="3200" spc="-5">
                <a:latin typeface="Arial"/>
                <a:cs typeface="Arial"/>
              </a:rPr>
              <a:t>strands </a:t>
            </a:r>
            <a:r>
              <a:rPr dirty="0" sz="3200">
                <a:latin typeface="Arial"/>
                <a:cs typeface="Arial"/>
              </a:rPr>
              <a:t>are used </a:t>
            </a:r>
            <a:r>
              <a:rPr dirty="0" sz="3200" spc="-20">
                <a:latin typeface="Arial"/>
                <a:cs typeface="Arial"/>
              </a:rPr>
              <a:t>to  </a:t>
            </a:r>
            <a:r>
              <a:rPr dirty="0" sz="3200" spc="-5">
                <a:latin typeface="Arial"/>
                <a:cs typeface="Arial"/>
              </a:rPr>
              <a:t>initiate </a:t>
            </a:r>
            <a:r>
              <a:rPr dirty="0" sz="3200">
                <a:latin typeface="Arial"/>
                <a:cs typeface="Arial"/>
              </a:rPr>
              <a:t>the </a:t>
            </a:r>
            <a:r>
              <a:rPr dirty="0" sz="3200" spc="-5">
                <a:latin typeface="Arial"/>
                <a:cs typeface="Arial"/>
              </a:rPr>
              <a:t>amplification of </a:t>
            </a:r>
            <a:r>
              <a:rPr dirty="0" sz="3200">
                <a:latin typeface="Arial"/>
                <a:cs typeface="Arial"/>
              </a:rPr>
              <a:t>the </a:t>
            </a:r>
            <a:r>
              <a:rPr dirty="0" sz="3200" spc="-10">
                <a:latin typeface="Arial"/>
                <a:cs typeface="Arial"/>
              </a:rPr>
              <a:t>gene </a:t>
            </a:r>
            <a:r>
              <a:rPr dirty="0" sz="3200" spc="-5">
                <a:latin typeface="Arial"/>
                <a:cs typeface="Arial"/>
              </a:rPr>
              <a:t>by </a:t>
            </a:r>
            <a:r>
              <a:rPr dirty="0" sz="3200">
                <a:latin typeface="Arial"/>
                <a:cs typeface="Arial"/>
              </a:rPr>
              <a:t>a  </a:t>
            </a:r>
            <a:r>
              <a:rPr dirty="0" sz="3200" spc="-5">
                <a:latin typeface="Arial"/>
                <a:cs typeface="Arial"/>
              </a:rPr>
              <a:t>heat-stable </a:t>
            </a:r>
            <a:r>
              <a:rPr dirty="0" sz="3200">
                <a:latin typeface="Arial"/>
                <a:cs typeface="Arial"/>
              </a:rPr>
              <a:t>DNA </a:t>
            </a:r>
            <a:r>
              <a:rPr dirty="0" sz="3200" spc="-5">
                <a:latin typeface="Arial"/>
                <a:cs typeface="Arial"/>
              </a:rPr>
              <a:t>polymerase in </a:t>
            </a:r>
            <a:r>
              <a:rPr dirty="0" sz="3200">
                <a:latin typeface="Arial"/>
                <a:cs typeface="Arial"/>
              </a:rPr>
              <a:t>the  polymerase chain reaction</a:t>
            </a:r>
            <a:r>
              <a:rPr dirty="0" sz="3200" spc="-17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(PCR).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36854">
              <a:lnSpc>
                <a:spcPct val="100000"/>
              </a:lnSpc>
            </a:pPr>
            <a:r>
              <a:rPr dirty="0" sz="4000" spc="-5" b="1">
                <a:latin typeface="Arial"/>
                <a:cs typeface="Arial"/>
              </a:rPr>
              <a:t>Restriction</a:t>
            </a:r>
            <a:r>
              <a:rPr dirty="0" sz="4000" spc="-55" b="1">
                <a:latin typeface="Arial"/>
                <a:cs typeface="Arial"/>
              </a:rPr>
              <a:t> </a:t>
            </a:r>
            <a:r>
              <a:rPr dirty="0" sz="4000" spc="-5" b="1">
                <a:latin typeface="Arial"/>
                <a:cs typeface="Arial"/>
              </a:rPr>
              <a:t>Endonucleases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441450"/>
            <a:ext cx="6522720" cy="439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44775" algn="l"/>
                <a:tab pos="5638165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Re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s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t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r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ic</a:t>
            </a:r>
            <a:r>
              <a:rPr dirty="0" sz="2800" spc="0" b="1">
                <a:solidFill>
                  <a:srgbClr val="339966"/>
                </a:solidFill>
                <a:latin typeface="Arial"/>
                <a:cs typeface="Arial"/>
              </a:rPr>
              <a:t>t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ion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	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e</a:t>
            </a:r>
            <a:r>
              <a:rPr dirty="0" sz="2800" spc="0" b="1">
                <a:solidFill>
                  <a:srgbClr val="339966"/>
                </a:solidFill>
                <a:latin typeface="Arial"/>
                <a:cs typeface="Arial"/>
              </a:rPr>
              <a:t>n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do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n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ucl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e</a:t>
            </a:r>
            <a:r>
              <a:rPr dirty="0" sz="2800" spc="0" b="1">
                <a:solidFill>
                  <a:srgbClr val="339966"/>
                </a:solidFill>
                <a:latin typeface="Arial"/>
                <a:cs typeface="Arial"/>
              </a:rPr>
              <a:t>as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es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ma</a:t>
            </a:r>
            <a:r>
              <a:rPr dirty="0" sz="2800" spc="10">
                <a:latin typeface="Arial"/>
                <a:cs typeface="Arial"/>
              </a:rPr>
              <a:t>k</a:t>
            </a:r>
            <a:r>
              <a:rPr dirty="0" sz="2800" spc="-5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80197" y="1441450"/>
            <a:ext cx="698500" cy="43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5">
                <a:latin typeface="Arial"/>
                <a:cs typeface="Arial"/>
              </a:rPr>
              <a:t>s</a:t>
            </a:r>
            <a:r>
              <a:rPr dirty="0" sz="2800">
                <a:latin typeface="Arial"/>
                <a:cs typeface="Arial"/>
              </a:rPr>
              <a:t>i</a:t>
            </a:r>
            <a:r>
              <a:rPr dirty="0" sz="2800" spc="-5">
                <a:latin typeface="Arial"/>
                <a:cs typeface="Arial"/>
              </a:rPr>
              <a:t>t</a:t>
            </a:r>
            <a:r>
              <a:rPr dirty="0" sz="2800" spc="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7744" y="1825878"/>
            <a:ext cx="3285490" cy="43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>
                <a:latin typeface="Arial"/>
                <a:cs typeface="Arial"/>
              </a:rPr>
              <a:t>specific </a:t>
            </a:r>
            <a:r>
              <a:rPr dirty="0" sz="2800" spc="-5">
                <a:latin typeface="Arial"/>
                <a:cs typeface="Arial"/>
              </a:rPr>
              <a:t>cuts in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DNA.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21118" y="2295271"/>
            <a:ext cx="955040" cy="43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a</a:t>
            </a:r>
            <a:r>
              <a:rPr dirty="0" sz="2800" spc="-5">
                <a:latin typeface="Arial"/>
                <a:cs typeface="Arial"/>
              </a:rPr>
              <a:t>ll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2295271"/>
            <a:ext cx="6226175" cy="819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190"/>
              </a:lnSpc>
              <a:tabLst>
                <a:tab pos="1435735" algn="l"/>
                <a:tab pos="3517900" algn="l"/>
                <a:tab pos="5697855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The</a:t>
            </a:r>
            <a:r>
              <a:rPr dirty="0" sz="2800" spc="-5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n</a:t>
            </a:r>
            <a:r>
              <a:rPr dirty="0" sz="2800" spc="5">
                <a:latin typeface="Arial"/>
                <a:cs typeface="Arial"/>
              </a:rPr>
              <a:t>u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l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ti</a:t>
            </a:r>
            <a:r>
              <a:rPr dirty="0" sz="2800">
                <a:latin typeface="Arial"/>
                <a:cs typeface="Arial"/>
              </a:rPr>
              <a:t>d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sequence</a:t>
            </a:r>
            <a:r>
              <a:rPr dirty="0" sz="2800" spc="-5">
                <a:latin typeface="Arial"/>
                <a:cs typeface="Arial"/>
              </a:rPr>
              <a:t>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are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3190"/>
              </a:lnSpc>
            </a:pP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restriction</a:t>
            </a:r>
            <a:r>
              <a:rPr dirty="0" sz="2800" spc="-30" b="1">
                <a:solidFill>
                  <a:srgbClr val="339966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339966"/>
                </a:solidFill>
                <a:latin typeface="Arial"/>
                <a:cs typeface="Arial"/>
              </a:rPr>
              <a:t>sites</a:t>
            </a:r>
            <a:r>
              <a:rPr dirty="0" sz="280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3197733"/>
            <a:ext cx="7613015" cy="2478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3535">
              <a:lnSpc>
                <a:spcPts val="3020"/>
              </a:lnSpc>
              <a:tabLst>
                <a:tab pos="2315845" algn="l"/>
                <a:tab pos="4979670" algn="l"/>
                <a:tab pos="6333490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Re</a:t>
            </a:r>
            <a:r>
              <a:rPr dirty="0" sz="2800">
                <a:latin typeface="Arial"/>
                <a:cs typeface="Arial"/>
              </a:rPr>
              <a:t>s</a:t>
            </a:r>
            <a:r>
              <a:rPr dirty="0" sz="2800" spc="-5">
                <a:latin typeface="Arial"/>
                <a:cs typeface="Arial"/>
              </a:rPr>
              <a:t>tr</a:t>
            </a:r>
            <a:r>
              <a:rPr dirty="0" sz="2800">
                <a:latin typeface="Arial"/>
                <a:cs typeface="Arial"/>
              </a:rPr>
              <a:t>i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t</a:t>
            </a:r>
            <a:r>
              <a:rPr dirty="0" sz="2800" spc="-5">
                <a:latin typeface="Arial"/>
                <a:cs typeface="Arial"/>
              </a:rPr>
              <a:t>i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n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d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u</a:t>
            </a:r>
            <a:r>
              <a:rPr dirty="0" sz="2800">
                <a:latin typeface="Arial"/>
                <a:cs typeface="Arial"/>
              </a:rPr>
              <a:t>c</a:t>
            </a:r>
            <a:r>
              <a:rPr dirty="0" sz="2800" spc="-5">
                <a:latin typeface="Arial"/>
                <a:cs typeface="Arial"/>
              </a:rPr>
              <a:t>l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a</a:t>
            </a:r>
            <a:r>
              <a:rPr dirty="0" sz="2800">
                <a:latin typeface="Arial"/>
                <a:cs typeface="Arial"/>
              </a:rPr>
              <a:t>s</a:t>
            </a:r>
            <a:r>
              <a:rPr dirty="0" sz="2800" spc="-5">
                <a:latin typeface="Arial"/>
                <a:cs typeface="Arial"/>
              </a:rPr>
              <a:t>es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p</a:t>
            </a:r>
            <a:r>
              <a:rPr dirty="0" sz="2800">
                <a:latin typeface="Arial"/>
                <a:cs typeface="Arial"/>
              </a:rPr>
              <a:t>r</a:t>
            </a:r>
            <a:r>
              <a:rPr dirty="0" sz="2800" spc="-5">
                <a:latin typeface="Arial"/>
                <a:cs typeface="Arial"/>
              </a:rPr>
              <a:t>ot</a:t>
            </a:r>
            <a:r>
              <a:rPr dirty="0" sz="2800" spc="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ct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b</a:t>
            </a:r>
            <a:r>
              <a:rPr dirty="0" sz="2800">
                <a:latin typeface="Arial"/>
                <a:cs typeface="Arial"/>
              </a:rPr>
              <a:t>a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t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r</a:t>
            </a:r>
            <a:r>
              <a:rPr dirty="0" sz="2800" spc="-5">
                <a:latin typeface="Arial"/>
                <a:cs typeface="Arial"/>
              </a:rPr>
              <a:t>ia  </a:t>
            </a:r>
            <a:r>
              <a:rPr dirty="0" sz="2800">
                <a:latin typeface="Arial"/>
                <a:cs typeface="Arial"/>
              </a:rPr>
              <a:t>from foreign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DNA.</a:t>
            </a:r>
            <a:endParaRPr sz="2800">
              <a:latin typeface="Arial"/>
              <a:cs typeface="Arial"/>
            </a:endParaRPr>
          </a:p>
          <a:p>
            <a:pPr marL="355600" marR="5080" indent="-343535">
              <a:lnSpc>
                <a:spcPts val="3020"/>
              </a:lnSpc>
              <a:spcBef>
                <a:spcPts val="675"/>
              </a:spcBef>
              <a:tabLst>
                <a:tab pos="1823085" algn="l"/>
                <a:tab pos="3062605" algn="l"/>
                <a:tab pos="5175250" algn="l"/>
                <a:tab pos="6868795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Bac</a:t>
            </a:r>
            <a:r>
              <a:rPr dirty="0" sz="2800">
                <a:latin typeface="Arial"/>
                <a:cs typeface="Arial"/>
              </a:rPr>
              <a:t>t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r</a:t>
            </a:r>
            <a:r>
              <a:rPr dirty="0" sz="2800" spc="-5">
                <a:latin typeface="Arial"/>
                <a:cs typeface="Arial"/>
              </a:rPr>
              <a:t>ia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p</a:t>
            </a:r>
            <a:r>
              <a:rPr dirty="0" sz="2800">
                <a:latin typeface="Arial"/>
                <a:cs typeface="Arial"/>
              </a:rPr>
              <a:t>r</a:t>
            </a:r>
            <a:r>
              <a:rPr dirty="0" sz="2800" spc="-5">
                <a:latin typeface="Arial"/>
                <a:cs typeface="Arial"/>
              </a:rPr>
              <a:t>ot</a:t>
            </a:r>
            <a:r>
              <a:rPr dirty="0" sz="2800" spc="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ct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endogen</a:t>
            </a:r>
            <a:r>
              <a:rPr dirty="0" sz="2800" spc="0">
                <a:latin typeface="Arial"/>
                <a:cs typeface="Arial"/>
              </a:rPr>
              <a:t>o</a:t>
            </a:r>
            <a:r>
              <a:rPr dirty="0" sz="2800">
                <a:latin typeface="Arial"/>
                <a:cs typeface="Arial"/>
              </a:rPr>
              <a:t>u</a:t>
            </a:r>
            <a:r>
              <a:rPr dirty="0" sz="2800" spc="-5">
                <a:latin typeface="Arial"/>
                <a:cs typeface="Arial"/>
              </a:rPr>
              <a:t>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r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s</a:t>
            </a:r>
            <a:r>
              <a:rPr dirty="0" sz="2800">
                <a:latin typeface="Arial"/>
                <a:cs typeface="Arial"/>
              </a:rPr>
              <a:t>t</a:t>
            </a:r>
            <a:r>
              <a:rPr dirty="0" sz="2800" spc="-5">
                <a:latin typeface="Arial"/>
                <a:cs typeface="Arial"/>
              </a:rPr>
              <a:t>ricti</a:t>
            </a:r>
            <a:r>
              <a:rPr dirty="0" sz="2800" spc="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n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s</a:t>
            </a:r>
            <a:r>
              <a:rPr dirty="0" sz="2800">
                <a:latin typeface="Arial"/>
                <a:cs typeface="Arial"/>
              </a:rPr>
              <a:t>i</a:t>
            </a:r>
            <a:r>
              <a:rPr dirty="0" sz="2800" spc="-5">
                <a:latin typeface="Arial"/>
                <a:cs typeface="Arial"/>
              </a:rPr>
              <a:t>tes  </a:t>
            </a:r>
            <a:r>
              <a:rPr dirty="0" sz="2800">
                <a:latin typeface="Arial"/>
                <a:cs typeface="Arial"/>
              </a:rPr>
              <a:t>by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339966"/>
                </a:solidFill>
                <a:latin typeface="Arial"/>
                <a:cs typeface="Arial"/>
              </a:rPr>
              <a:t>methylation</a:t>
            </a:r>
            <a:r>
              <a:rPr dirty="0" sz="2800" spc="-5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190"/>
              </a:lnSpc>
              <a:spcBef>
                <a:spcPts val="290"/>
              </a:spcBef>
              <a:tabLst>
                <a:tab pos="2369185" algn="l"/>
                <a:tab pos="4112260" algn="l"/>
                <a:tab pos="6055995" algn="l"/>
              </a:tabLst>
            </a:pPr>
            <a:r>
              <a:rPr dirty="0" sz="2800" spc="-5">
                <a:solidFill>
                  <a:srgbClr val="FFFF00"/>
                </a:solidFill>
                <a:latin typeface="Webdings"/>
                <a:cs typeface="Webdings"/>
              </a:rPr>
              <a:t></a:t>
            </a:r>
            <a:r>
              <a:rPr dirty="0" sz="2800" spc="-5">
                <a:latin typeface="Arial"/>
                <a:cs typeface="Arial"/>
              </a:rPr>
              <a:t>Re</a:t>
            </a:r>
            <a:r>
              <a:rPr dirty="0" sz="2800">
                <a:latin typeface="Arial"/>
                <a:cs typeface="Arial"/>
              </a:rPr>
              <a:t>s</a:t>
            </a:r>
            <a:r>
              <a:rPr dirty="0" sz="2800" spc="-5">
                <a:latin typeface="Arial"/>
                <a:cs typeface="Arial"/>
              </a:rPr>
              <a:t>tr</a:t>
            </a:r>
            <a:r>
              <a:rPr dirty="0" sz="2800">
                <a:latin typeface="Arial"/>
                <a:cs typeface="Arial"/>
              </a:rPr>
              <a:t>i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t</a:t>
            </a:r>
            <a:r>
              <a:rPr dirty="0" sz="2800" spc="-5">
                <a:latin typeface="Arial"/>
                <a:cs typeface="Arial"/>
              </a:rPr>
              <a:t>i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n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e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z</a:t>
            </a:r>
            <a:r>
              <a:rPr dirty="0" sz="2800">
                <a:latin typeface="Arial"/>
                <a:cs typeface="Arial"/>
              </a:rPr>
              <a:t>y</a:t>
            </a:r>
            <a:r>
              <a:rPr dirty="0" sz="2800" spc="-5">
                <a:latin typeface="Arial"/>
                <a:cs typeface="Arial"/>
              </a:rPr>
              <a:t>mes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0">
                <a:latin typeface="Arial"/>
                <a:cs typeface="Arial"/>
              </a:rPr>
              <a:t>m</a:t>
            </a:r>
            <a:r>
              <a:rPr dirty="0" sz="2800" spc="-5">
                <a:latin typeface="Arial"/>
                <a:cs typeface="Arial"/>
              </a:rPr>
              <a:t>mo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ly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r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g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-5">
                <a:latin typeface="Arial"/>
                <a:cs typeface="Arial"/>
              </a:rPr>
              <a:t>i</a:t>
            </a:r>
            <a:r>
              <a:rPr dirty="0" sz="2800">
                <a:latin typeface="Arial"/>
                <a:cs typeface="Arial"/>
              </a:rPr>
              <a:t>z</a:t>
            </a:r>
            <a:r>
              <a:rPr dirty="0" sz="2800" spc="-5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3190"/>
              </a:lnSpc>
            </a:pPr>
            <a:r>
              <a:rPr dirty="0" sz="2800">
                <a:latin typeface="Arial"/>
                <a:cs typeface="Arial"/>
              </a:rPr>
              <a:t>palindromic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sequences.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Laurie  Russell</dc:creator>
  <dc:title>Chapter 15 The Techniques of Molecular Genetics</dc:title>
  <dcterms:created xsi:type="dcterms:W3CDTF">2017-04-26T07:44:18Z</dcterms:created>
  <dcterms:modified xsi:type="dcterms:W3CDTF">2017-04-26T07:44:18Z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2017-04-26T00:00:00Z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2017-04-26T00:00:00Z</vt:filetime>
  </property>
</Properties>
</file>