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5A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5A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05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905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48228" y="397763"/>
            <a:ext cx="206197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004815" y="397763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5A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789" y="221741"/>
            <a:ext cx="8040420" cy="678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5A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975" y="2265298"/>
            <a:ext cx="8274050" cy="314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jpg"/><Relationship Id="rId5" Type="http://schemas.openxmlformats.org/officeDocument/2006/relationships/hyperlink" Target="http://www.abcam.com/ps/datasheet/images/ab13716_1.jpg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jpg"/><Relationship Id="rId8" Type="http://schemas.openxmlformats.org/officeDocument/2006/relationships/hyperlink" Target="http://www.esr.cri.nz/NR/rdonlyres/11D8037B-3585-40BF-AA10-15B0DCA8D110/0/Mitochondria.jpg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hyperlink" Target="http://www.udel.edu/dnasequence/UDSGC/Images/figure1.gif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jpg"/><Relationship Id="rId7" Type="http://schemas.openxmlformats.org/officeDocument/2006/relationships/hyperlink" Target="http://www.edu.upmc.fr/sdv/masselot_05001/polymorphisme/images/pic021.jpg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jpg"/><Relationship Id="rId24" Type="http://schemas.openxmlformats.org/officeDocument/2006/relationships/image" Target="../media/image66.jpg"/><Relationship Id="rId25" Type="http://schemas.openxmlformats.org/officeDocument/2006/relationships/image" Target="../media/image6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hyperlink" Target="http://upload.wikimedia.org/wikipedia/commons/thumb/2/2e/Dna-SNP.svg/416px-Dna-SNP.svg.png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hyperlink" Target="http://www.ncbi.nlm.nih.gov/About/primer/images/est_chart.gif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jpg"/><Relationship Id="rId23" Type="http://schemas.openxmlformats.org/officeDocument/2006/relationships/image" Target="../media/image8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645" y="297941"/>
            <a:ext cx="4097654" cy="6413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045"/>
              </a:lnSpc>
            </a:pPr>
            <a:r>
              <a:rPr dirty="0" sz="4400">
                <a:solidFill>
                  <a:srgbClr val="FFFF99"/>
                </a:solidFill>
              </a:rPr>
              <a:t>What is</a:t>
            </a:r>
            <a:r>
              <a:rPr dirty="0" sz="4400" spc="-75">
                <a:solidFill>
                  <a:srgbClr val="FFFF99"/>
                </a:solidFill>
              </a:rPr>
              <a:t> </a:t>
            </a:r>
            <a:r>
              <a:rPr dirty="0" sz="4400">
                <a:solidFill>
                  <a:srgbClr val="FFFF99"/>
                </a:solidFill>
              </a:rPr>
              <a:t>Marker?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5257800"/>
            <a:ext cx="1447800" cy="160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253036"/>
            <a:ext cx="1452880" cy="1605280"/>
          </a:xfrm>
          <a:custGeom>
            <a:avLst/>
            <a:gdLst/>
            <a:ahLst/>
            <a:cxnLst/>
            <a:rect l="l" t="t" r="r" b="b"/>
            <a:pathLst>
              <a:path w="1452880" h="1605279">
                <a:moveTo>
                  <a:pt x="1452562" y="1604960"/>
                </a:moveTo>
                <a:lnTo>
                  <a:pt x="1452562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3071" y="1139199"/>
            <a:ext cx="7635691" cy="372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6867" y="5514721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89153" y="0"/>
                </a:moveTo>
                <a:lnTo>
                  <a:pt x="54435" y="7001"/>
                </a:lnTo>
                <a:lnTo>
                  <a:pt x="26098" y="26101"/>
                </a:lnTo>
                <a:lnTo>
                  <a:pt x="7000" y="54446"/>
                </a:lnTo>
                <a:lnTo>
                  <a:pt x="0" y="89179"/>
                </a:lnTo>
                <a:lnTo>
                  <a:pt x="7000" y="123889"/>
                </a:lnTo>
                <a:lnTo>
                  <a:pt x="26098" y="152231"/>
                </a:lnTo>
                <a:lnTo>
                  <a:pt x="54435" y="171339"/>
                </a:lnTo>
                <a:lnTo>
                  <a:pt x="89153" y="178346"/>
                </a:lnTo>
                <a:lnTo>
                  <a:pt x="123872" y="171339"/>
                </a:lnTo>
                <a:lnTo>
                  <a:pt x="152209" y="152231"/>
                </a:lnTo>
                <a:lnTo>
                  <a:pt x="171307" y="123889"/>
                </a:lnTo>
                <a:lnTo>
                  <a:pt x="178307" y="89179"/>
                </a:lnTo>
                <a:lnTo>
                  <a:pt x="171307" y="54446"/>
                </a:lnTo>
                <a:lnTo>
                  <a:pt x="152209" y="26101"/>
                </a:lnTo>
                <a:lnTo>
                  <a:pt x="123872" y="7001"/>
                </a:lnTo>
                <a:lnTo>
                  <a:pt x="89153" y="0"/>
                </a:lnTo>
                <a:close/>
              </a:path>
            </a:pathLst>
          </a:custGeom>
          <a:solidFill>
            <a:srgbClr val="0063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85695" y="4970145"/>
            <a:ext cx="356870" cy="356870"/>
          </a:xfrm>
          <a:custGeom>
            <a:avLst/>
            <a:gdLst/>
            <a:ahLst/>
            <a:cxnLst/>
            <a:rect l="l" t="t" r="r" b="b"/>
            <a:pathLst>
              <a:path w="356869" h="356870">
                <a:moveTo>
                  <a:pt x="178308" y="0"/>
                </a:moveTo>
                <a:lnTo>
                  <a:pt x="130880" y="6372"/>
                </a:lnTo>
                <a:lnTo>
                  <a:pt x="88279" y="24355"/>
                </a:lnTo>
                <a:lnTo>
                  <a:pt x="52197" y="52244"/>
                </a:lnTo>
                <a:lnTo>
                  <a:pt x="24327" y="88335"/>
                </a:lnTo>
                <a:lnTo>
                  <a:pt x="6364" y="130924"/>
                </a:lnTo>
                <a:lnTo>
                  <a:pt x="0" y="178307"/>
                </a:lnTo>
                <a:lnTo>
                  <a:pt x="6364" y="225735"/>
                </a:lnTo>
                <a:lnTo>
                  <a:pt x="24327" y="268336"/>
                </a:lnTo>
                <a:lnTo>
                  <a:pt x="52197" y="304418"/>
                </a:lnTo>
                <a:lnTo>
                  <a:pt x="88279" y="332288"/>
                </a:lnTo>
                <a:lnTo>
                  <a:pt x="130880" y="350251"/>
                </a:lnTo>
                <a:lnTo>
                  <a:pt x="178308" y="356615"/>
                </a:lnTo>
                <a:lnTo>
                  <a:pt x="225691" y="350251"/>
                </a:lnTo>
                <a:lnTo>
                  <a:pt x="268280" y="332288"/>
                </a:lnTo>
                <a:lnTo>
                  <a:pt x="304371" y="304418"/>
                </a:lnTo>
                <a:lnTo>
                  <a:pt x="332260" y="268336"/>
                </a:lnTo>
                <a:lnTo>
                  <a:pt x="350243" y="225735"/>
                </a:lnTo>
                <a:lnTo>
                  <a:pt x="356616" y="178307"/>
                </a:lnTo>
                <a:lnTo>
                  <a:pt x="350243" y="130924"/>
                </a:lnTo>
                <a:lnTo>
                  <a:pt x="332260" y="88335"/>
                </a:lnTo>
                <a:lnTo>
                  <a:pt x="304371" y="52244"/>
                </a:lnTo>
                <a:lnTo>
                  <a:pt x="268280" y="24355"/>
                </a:lnTo>
                <a:lnTo>
                  <a:pt x="225691" y="6372"/>
                </a:lnTo>
                <a:lnTo>
                  <a:pt x="178308" y="0"/>
                </a:lnTo>
                <a:close/>
              </a:path>
            </a:pathLst>
          </a:custGeom>
          <a:solidFill>
            <a:srgbClr val="0063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6867" y="5514721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178307" y="89179"/>
                </a:moveTo>
                <a:lnTo>
                  <a:pt x="171307" y="123889"/>
                </a:lnTo>
                <a:lnTo>
                  <a:pt x="152209" y="152231"/>
                </a:lnTo>
                <a:lnTo>
                  <a:pt x="123872" y="171339"/>
                </a:lnTo>
                <a:lnTo>
                  <a:pt x="89153" y="178346"/>
                </a:lnTo>
                <a:lnTo>
                  <a:pt x="54435" y="171339"/>
                </a:lnTo>
                <a:lnTo>
                  <a:pt x="26098" y="152231"/>
                </a:lnTo>
                <a:lnTo>
                  <a:pt x="7000" y="123889"/>
                </a:lnTo>
                <a:lnTo>
                  <a:pt x="0" y="89179"/>
                </a:lnTo>
                <a:lnTo>
                  <a:pt x="7000" y="54446"/>
                </a:lnTo>
                <a:lnTo>
                  <a:pt x="26098" y="26101"/>
                </a:lnTo>
                <a:lnTo>
                  <a:pt x="54435" y="7001"/>
                </a:lnTo>
                <a:lnTo>
                  <a:pt x="89153" y="0"/>
                </a:lnTo>
                <a:lnTo>
                  <a:pt x="123872" y="7001"/>
                </a:lnTo>
                <a:lnTo>
                  <a:pt x="152209" y="26101"/>
                </a:lnTo>
                <a:lnTo>
                  <a:pt x="171307" y="54446"/>
                </a:lnTo>
                <a:lnTo>
                  <a:pt x="178307" y="89179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85695" y="4970145"/>
            <a:ext cx="356870" cy="356870"/>
          </a:xfrm>
          <a:custGeom>
            <a:avLst/>
            <a:gdLst/>
            <a:ahLst/>
            <a:cxnLst/>
            <a:rect l="l" t="t" r="r" b="b"/>
            <a:pathLst>
              <a:path w="356869" h="356870">
                <a:moveTo>
                  <a:pt x="356616" y="178307"/>
                </a:moveTo>
                <a:lnTo>
                  <a:pt x="350243" y="225735"/>
                </a:lnTo>
                <a:lnTo>
                  <a:pt x="332260" y="268336"/>
                </a:lnTo>
                <a:lnTo>
                  <a:pt x="304371" y="304418"/>
                </a:lnTo>
                <a:lnTo>
                  <a:pt x="268280" y="332288"/>
                </a:lnTo>
                <a:lnTo>
                  <a:pt x="225691" y="350251"/>
                </a:lnTo>
                <a:lnTo>
                  <a:pt x="178308" y="356615"/>
                </a:lnTo>
                <a:lnTo>
                  <a:pt x="130880" y="350251"/>
                </a:lnTo>
                <a:lnTo>
                  <a:pt x="88279" y="332288"/>
                </a:lnTo>
                <a:lnTo>
                  <a:pt x="52197" y="304418"/>
                </a:lnTo>
                <a:lnTo>
                  <a:pt x="24327" y="268336"/>
                </a:lnTo>
                <a:lnTo>
                  <a:pt x="6364" y="225735"/>
                </a:lnTo>
                <a:lnTo>
                  <a:pt x="0" y="178307"/>
                </a:lnTo>
                <a:lnTo>
                  <a:pt x="6364" y="130924"/>
                </a:lnTo>
                <a:lnTo>
                  <a:pt x="24327" y="88335"/>
                </a:lnTo>
                <a:lnTo>
                  <a:pt x="52197" y="52244"/>
                </a:lnTo>
                <a:lnTo>
                  <a:pt x="88279" y="24355"/>
                </a:lnTo>
                <a:lnTo>
                  <a:pt x="130880" y="6372"/>
                </a:lnTo>
                <a:lnTo>
                  <a:pt x="178308" y="0"/>
                </a:lnTo>
                <a:lnTo>
                  <a:pt x="225691" y="6372"/>
                </a:lnTo>
                <a:lnTo>
                  <a:pt x="268280" y="24355"/>
                </a:lnTo>
                <a:lnTo>
                  <a:pt x="304371" y="52244"/>
                </a:lnTo>
                <a:lnTo>
                  <a:pt x="332260" y="88335"/>
                </a:lnTo>
                <a:lnTo>
                  <a:pt x="350243" y="130924"/>
                </a:lnTo>
                <a:lnTo>
                  <a:pt x="356616" y="178307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93264" y="0"/>
            <a:ext cx="1514856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07664" y="0"/>
            <a:ext cx="1514856" cy="14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22064" y="0"/>
            <a:ext cx="1514856" cy="141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36464" y="0"/>
            <a:ext cx="1514856" cy="141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50864" y="0"/>
            <a:ext cx="1514856" cy="141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22064" y="0"/>
            <a:ext cx="1514856" cy="690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36464" y="0"/>
            <a:ext cx="726948" cy="690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79264" y="227075"/>
            <a:ext cx="4364736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7855" y="775716"/>
            <a:ext cx="4969764" cy="1011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0883" y="1324355"/>
            <a:ext cx="5282184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86455" y="1872995"/>
            <a:ext cx="4512564" cy="1011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64764" y="2421635"/>
            <a:ext cx="4155947" cy="1011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50564" y="2970276"/>
            <a:ext cx="2657856" cy="1011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07964" y="2970276"/>
            <a:ext cx="726947" cy="1011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70220" y="3832859"/>
            <a:ext cx="2488692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53528" y="3832859"/>
            <a:ext cx="490727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772536" y="938847"/>
            <a:ext cx="5084445" cy="3352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95934">
              <a:lnSpc>
                <a:spcPts val="4085"/>
              </a:lnSpc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Marker 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piece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3600">
              <a:latin typeface="Arial"/>
              <a:cs typeface="Arial"/>
            </a:endParaRPr>
          </a:p>
          <a:p>
            <a:pPr algn="ctr" marL="12065" marR="508000">
              <a:lnSpc>
                <a:spcPct val="100000"/>
              </a:lnSpc>
            </a:pP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DNA molecule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6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associated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  certain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trait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a  organism</a:t>
            </a:r>
            <a:endParaRPr sz="3600">
              <a:latin typeface="Arial"/>
              <a:cs typeface="Arial"/>
            </a:endParaRPr>
          </a:p>
          <a:p>
            <a:pPr marL="2988310">
              <a:lnSpc>
                <a:spcPct val="100000"/>
              </a:lnSpc>
              <a:spcBef>
                <a:spcPts val="2145"/>
              </a:spcBef>
            </a:pPr>
            <a:r>
              <a:rPr dirty="0" sz="2400" b="1">
                <a:solidFill>
                  <a:srgbClr val="00FF00"/>
                </a:solidFill>
                <a:latin typeface="Arial"/>
                <a:cs typeface="Arial"/>
              </a:rPr>
              <a:t>Morphological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0920" y="5128259"/>
            <a:ext cx="2200655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46191" y="5128259"/>
            <a:ext cx="490727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728973" y="5220970"/>
            <a:ext cx="182054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FF00"/>
                </a:solidFill>
                <a:latin typeface="Arial"/>
                <a:cs typeface="Arial"/>
              </a:rPr>
              <a:t>Biochemical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17820" y="6423659"/>
            <a:ext cx="2453639" cy="4343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66076" y="6423659"/>
            <a:ext cx="490727" cy="4343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596254" y="6516623"/>
            <a:ext cx="207391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FF00"/>
                </a:solidFill>
                <a:latin typeface="Arial"/>
                <a:cs typeface="Arial"/>
              </a:rPr>
              <a:t>Chromosomal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51419" y="5128259"/>
            <a:ext cx="1524000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70035" y="5128259"/>
            <a:ext cx="473964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730108" y="5220970"/>
            <a:ext cx="114427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FF00"/>
                </a:solidFill>
                <a:latin typeface="Arial"/>
                <a:cs typeface="Arial"/>
              </a:rPr>
              <a:t>Genet</a:t>
            </a:r>
            <a:r>
              <a:rPr dirty="0" sz="2400" spc="5" b="1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dirty="0" sz="2400" spc="-5" b="1">
                <a:solidFill>
                  <a:srgbClr val="00FF0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40426" y="4267200"/>
            <a:ext cx="2209800" cy="2362200"/>
          </a:xfrm>
          <a:custGeom>
            <a:avLst/>
            <a:gdLst/>
            <a:ahLst/>
            <a:cxnLst/>
            <a:rect l="l" t="t" r="r" b="b"/>
            <a:pathLst>
              <a:path w="2209800" h="2362200">
                <a:moveTo>
                  <a:pt x="1381125" y="2066925"/>
                </a:moveTo>
                <a:lnTo>
                  <a:pt x="828675" y="2066925"/>
                </a:lnTo>
                <a:lnTo>
                  <a:pt x="1104900" y="2362200"/>
                </a:lnTo>
                <a:lnTo>
                  <a:pt x="1381125" y="2066925"/>
                </a:lnTo>
                <a:close/>
              </a:path>
              <a:path w="2209800" h="2362200">
                <a:moveTo>
                  <a:pt x="1242949" y="1771650"/>
                </a:moveTo>
                <a:lnTo>
                  <a:pt x="966724" y="1771650"/>
                </a:lnTo>
                <a:lnTo>
                  <a:pt x="966724" y="2066925"/>
                </a:lnTo>
                <a:lnTo>
                  <a:pt x="1242949" y="2066925"/>
                </a:lnTo>
                <a:lnTo>
                  <a:pt x="1242949" y="1771650"/>
                </a:lnTo>
                <a:close/>
              </a:path>
              <a:path w="2209800" h="2362200">
                <a:moveTo>
                  <a:pt x="1657350" y="1328737"/>
                </a:moveTo>
                <a:lnTo>
                  <a:pt x="552450" y="1328737"/>
                </a:lnTo>
                <a:lnTo>
                  <a:pt x="552450" y="1771650"/>
                </a:lnTo>
                <a:lnTo>
                  <a:pt x="1657350" y="1771650"/>
                </a:lnTo>
                <a:lnTo>
                  <a:pt x="1657350" y="1328737"/>
                </a:lnTo>
                <a:close/>
              </a:path>
              <a:path w="2209800" h="2362200">
                <a:moveTo>
                  <a:pt x="276225" y="885825"/>
                </a:moveTo>
                <a:lnTo>
                  <a:pt x="0" y="1181100"/>
                </a:lnTo>
                <a:lnTo>
                  <a:pt x="276225" y="1476375"/>
                </a:lnTo>
                <a:lnTo>
                  <a:pt x="276225" y="1328737"/>
                </a:lnTo>
                <a:lnTo>
                  <a:pt x="2071687" y="1328737"/>
                </a:lnTo>
                <a:lnTo>
                  <a:pt x="2209800" y="1181100"/>
                </a:lnTo>
                <a:lnTo>
                  <a:pt x="2071628" y="1033399"/>
                </a:lnTo>
                <a:lnTo>
                  <a:pt x="276225" y="1033399"/>
                </a:lnTo>
                <a:lnTo>
                  <a:pt x="276225" y="885825"/>
                </a:lnTo>
                <a:close/>
              </a:path>
              <a:path w="2209800" h="2362200">
                <a:moveTo>
                  <a:pt x="2071687" y="1328737"/>
                </a:moveTo>
                <a:lnTo>
                  <a:pt x="1933575" y="1328737"/>
                </a:lnTo>
                <a:lnTo>
                  <a:pt x="1933575" y="1476375"/>
                </a:lnTo>
                <a:lnTo>
                  <a:pt x="2071687" y="1328737"/>
                </a:lnTo>
                <a:close/>
              </a:path>
              <a:path w="2209800" h="2362200">
                <a:moveTo>
                  <a:pt x="1657350" y="590550"/>
                </a:moveTo>
                <a:lnTo>
                  <a:pt x="552450" y="590550"/>
                </a:lnTo>
                <a:lnTo>
                  <a:pt x="552450" y="1033399"/>
                </a:lnTo>
                <a:lnTo>
                  <a:pt x="1657350" y="1033399"/>
                </a:lnTo>
                <a:lnTo>
                  <a:pt x="1657350" y="590550"/>
                </a:lnTo>
                <a:close/>
              </a:path>
              <a:path w="2209800" h="2362200">
                <a:moveTo>
                  <a:pt x="1933575" y="885825"/>
                </a:moveTo>
                <a:lnTo>
                  <a:pt x="1933575" y="1033399"/>
                </a:lnTo>
                <a:lnTo>
                  <a:pt x="2071628" y="1033399"/>
                </a:lnTo>
                <a:lnTo>
                  <a:pt x="1933575" y="885825"/>
                </a:lnTo>
                <a:close/>
              </a:path>
              <a:path w="2209800" h="2362200">
                <a:moveTo>
                  <a:pt x="1242949" y="295275"/>
                </a:moveTo>
                <a:lnTo>
                  <a:pt x="966724" y="295275"/>
                </a:lnTo>
                <a:lnTo>
                  <a:pt x="966724" y="590550"/>
                </a:lnTo>
                <a:lnTo>
                  <a:pt x="1242949" y="590550"/>
                </a:lnTo>
                <a:lnTo>
                  <a:pt x="1242949" y="295275"/>
                </a:lnTo>
                <a:close/>
              </a:path>
              <a:path w="2209800" h="2362200">
                <a:moveTo>
                  <a:pt x="1104900" y="0"/>
                </a:moveTo>
                <a:lnTo>
                  <a:pt x="828675" y="295275"/>
                </a:lnTo>
                <a:lnTo>
                  <a:pt x="1381125" y="295275"/>
                </a:lnTo>
                <a:lnTo>
                  <a:pt x="11049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40426" y="4267200"/>
            <a:ext cx="2209800" cy="2362200"/>
          </a:xfrm>
          <a:custGeom>
            <a:avLst/>
            <a:gdLst/>
            <a:ahLst/>
            <a:cxnLst/>
            <a:rect l="l" t="t" r="r" b="b"/>
            <a:pathLst>
              <a:path w="2209800" h="2362200">
                <a:moveTo>
                  <a:pt x="552450" y="590550"/>
                </a:moveTo>
                <a:lnTo>
                  <a:pt x="966724" y="590550"/>
                </a:lnTo>
                <a:lnTo>
                  <a:pt x="966724" y="295275"/>
                </a:lnTo>
                <a:lnTo>
                  <a:pt x="828675" y="295275"/>
                </a:lnTo>
                <a:lnTo>
                  <a:pt x="1104900" y="0"/>
                </a:lnTo>
                <a:lnTo>
                  <a:pt x="1381125" y="295275"/>
                </a:lnTo>
                <a:lnTo>
                  <a:pt x="1242949" y="295275"/>
                </a:lnTo>
                <a:lnTo>
                  <a:pt x="1242949" y="590550"/>
                </a:lnTo>
                <a:lnTo>
                  <a:pt x="1657350" y="590550"/>
                </a:lnTo>
                <a:lnTo>
                  <a:pt x="1657350" y="1033399"/>
                </a:lnTo>
                <a:lnTo>
                  <a:pt x="1933575" y="1033399"/>
                </a:lnTo>
                <a:lnTo>
                  <a:pt x="1933575" y="885825"/>
                </a:lnTo>
                <a:lnTo>
                  <a:pt x="2209800" y="1181100"/>
                </a:lnTo>
                <a:lnTo>
                  <a:pt x="1933575" y="1476375"/>
                </a:lnTo>
                <a:lnTo>
                  <a:pt x="1933575" y="1328737"/>
                </a:lnTo>
                <a:lnTo>
                  <a:pt x="1657350" y="1328737"/>
                </a:lnTo>
                <a:lnTo>
                  <a:pt x="1657350" y="1771650"/>
                </a:lnTo>
                <a:lnTo>
                  <a:pt x="1242949" y="1771650"/>
                </a:lnTo>
                <a:lnTo>
                  <a:pt x="1242949" y="2066925"/>
                </a:lnTo>
                <a:lnTo>
                  <a:pt x="1381125" y="2066925"/>
                </a:lnTo>
                <a:lnTo>
                  <a:pt x="1104900" y="2362200"/>
                </a:lnTo>
                <a:lnTo>
                  <a:pt x="828675" y="2066925"/>
                </a:lnTo>
                <a:lnTo>
                  <a:pt x="966724" y="2066925"/>
                </a:lnTo>
                <a:lnTo>
                  <a:pt x="966724" y="1771650"/>
                </a:lnTo>
                <a:lnTo>
                  <a:pt x="552450" y="1771650"/>
                </a:lnTo>
                <a:lnTo>
                  <a:pt x="552450" y="1328737"/>
                </a:lnTo>
                <a:lnTo>
                  <a:pt x="276225" y="1328737"/>
                </a:lnTo>
                <a:lnTo>
                  <a:pt x="276225" y="1476375"/>
                </a:lnTo>
                <a:lnTo>
                  <a:pt x="0" y="1181100"/>
                </a:lnTo>
                <a:lnTo>
                  <a:pt x="276225" y="885825"/>
                </a:lnTo>
                <a:lnTo>
                  <a:pt x="276225" y="1033399"/>
                </a:lnTo>
                <a:lnTo>
                  <a:pt x="552450" y="1033399"/>
                </a:lnTo>
                <a:lnTo>
                  <a:pt x="552450" y="5905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08547" y="5099303"/>
            <a:ext cx="1293876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94576" y="5099303"/>
            <a:ext cx="371855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63411" y="5373623"/>
            <a:ext cx="1181099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36664" y="5373623"/>
            <a:ext cx="371855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041263" y="5169153"/>
            <a:ext cx="95567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5" b="1">
                <a:solidFill>
                  <a:srgbClr val="005A57"/>
                </a:solidFill>
                <a:latin typeface="Arial"/>
                <a:cs typeface="Arial"/>
              </a:rPr>
              <a:t>Types</a:t>
            </a:r>
            <a:r>
              <a:rPr dirty="0" sz="1800" spc="-75" b="1">
                <a:solidFill>
                  <a:srgbClr val="005A5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</a:pP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005A57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r</a:t>
            </a:r>
            <a:r>
              <a:rPr dirty="0" sz="1800" spc="-15" b="1">
                <a:solidFill>
                  <a:srgbClr val="005A57"/>
                </a:solidFill>
                <a:latin typeface="Arial"/>
                <a:cs typeface="Arial"/>
              </a:rPr>
              <a:t>k</a:t>
            </a:r>
            <a:r>
              <a:rPr dirty="0" sz="1800" spc="-10" b="1">
                <a:solidFill>
                  <a:srgbClr val="005A57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8657"/>
            <a:ext cx="8072755" cy="2642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Such enzymes are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dirty="0" sz="3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548ED4"/>
                </a:solidFill>
                <a:latin typeface="Arial"/>
                <a:cs typeface="Arial"/>
              </a:rPr>
              <a:t>isozymes.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The difference in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enzyme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mobility is  caused by point mutations resulting in 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amino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3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substitution.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255770"/>
            <a:ext cx="109156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510" y="4255770"/>
            <a:ext cx="476821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95550" algn="l"/>
                <a:tab pos="3176905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fer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2206" y="4255770"/>
            <a:ext cx="162877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patterns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4743450"/>
            <a:ext cx="7731125" cy="98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120265" algn="l"/>
                <a:tab pos="2917825" algn="l"/>
                <a:tab pos="6242050" algn="l"/>
                <a:tab pos="7243445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obs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ctr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comparison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selection.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0982"/>
            <a:ext cx="8072120" cy="165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Isozyme marker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alleles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associated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other characters 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selection is</a:t>
            </a:r>
            <a:r>
              <a:rPr dirty="0" sz="3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practiced.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6415" y="2928610"/>
          <a:ext cx="8092440" cy="113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9422"/>
                <a:gridCol w="2383912"/>
                <a:gridCol w="2593565"/>
                <a:gridCol w="1245469"/>
              </a:tblGrid>
              <a:tr h="566695">
                <a:tc>
                  <a:txBody>
                    <a:bodyPr/>
                    <a:lstStyle/>
                    <a:p>
                      <a:pPr marL="365125" indent="-342900">
                        <a:lnSpc>
                          <a:spcPts val="4140"/>
                        </a:lnSpc>
                        <a:buFont typeface="Arial"/>
                        <a:buChar char="•"/>
                        <a:tabLst>
                          <a:tab pos="365125" algn="l"/>
                        </a:tabLst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Easily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4140"/>
                        </a:lnSpc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assayable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4625">
                        <a:lnSpc>
                          <a:spcPts val="4140"/>
                        </a:lnSpc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isozymes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4140"/>
                        </a:lnSpc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</a:t>
                      </a:r>
                      <a:r>
                        <a:rPr dirty="0" sz="3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</a:tr>
              <a:tr h="566391">
                <a:tc>
                  <a:txBody>
                    <a:bodyPr/>
                    <a:lstStyle/>
                    <a:p>
                      <a:pPr marL="365125">
                        <a:lnSpc>
                          <a:spcPts val="3995"/>
                        </a:lnSpc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been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3995"/>
                        </a:lnSpc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widely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4625">
                        <a:lnSpc>
                          <a:spcPts val="3995"/>
                        </a:lnSpc>
                        <a:tabLst>
                          <a:tab pos="1786255" algn="l"/>
                        </a:tabLst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3995"/>
                        </a:lnSpc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5940" y="4003294"/>
            <a:ext cx="8072120" cy="2422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characterization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germplasm.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605405" algn="l"/>
                <a:tab pos="3507740" algn="l"/>
                <a:tab pos="6063615" algn="l"/>
                <a:tab pos="6711315" algn="l"/>
              </a:tabLst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However,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availa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useful</a:t>
            </a:r>
            <a:endParaRPr sz="3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protein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markers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is a</a:t>
            </a:r>
            <a:r>
              <a:rPr dirty="0" sz="3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limitation.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41" y="69341"/>
            <a:ext cx="4220210" cy="6781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DNA</a:t>
            </a:r>
            <a:r>
              <a:rPr dirty="0" sz="4400" spc="-80" b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MARKERS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1505"/>
            <a:ext cx="8074025" cy="4789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DNA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Each chromosome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baseline="25132" sz="31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-10</a:t>
            </a:r>
            <a:r>
              <a:rPr dirty="0" baseline="25132" sz="3150" b="1">
                <a:solidFill>
                  <a:srgbClr val="FFFFFF"/>
                </a:solidFill>
                <a:latin typeface="Arial"/>
                <a:cs typeface="Arial"/>
              </a:rPr>
              <a:t>10 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base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pairs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the genome  is actively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translation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The rest of the genetic material remains  unnoticed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in terms of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character  expression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8302" y="920241"/>
            <a:ext cx="1619250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8369" algn="l"/>
              </a:tabLst>
            </a:pP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DNA</a:t>
            </a: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20241"/>
            <a:ext cx="622300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152525" algn="l"/>
                <a:tab pos="3155315" algn="l"/>
                <a:tab pos="3699510" algn="l"/>
                <a:tab pos="5225415" algn="l"/>
                <a:tab pos="575246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dirty="0" sz="24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ssme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variat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provides a chance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map the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64079"/>
            <a:ext cx="8074659" cy="3961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7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regions on the DNA molecule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both in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 coding as well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non-coding regions can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identified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 DNA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sequences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polymorphism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attractive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application of molecular biology  for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welfare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DNA markers are such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polymorphic sequences</a:t>
            </a:r>
            <a:r>
              <a:rPr dirty="0" sz="2400" spc="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 different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95553"/>
            <a:ext cx="8074025" cy="432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considerable part of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 DNA shows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highly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repetitive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sequences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non-coding regions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DNA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comparison of these regions can also provide  valuable clues of genetic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evolutionary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DNA sequences can be cut with the help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restriction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endonucleases, analyzed with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DNA probes and electrophoretic</a:t>
            </a:r>
            <a:r>
              <a:rPr dirty="0" sz="24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324855"/>
            <a:ext cx="251269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5194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Accordingly,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P,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375" y="5324855"/>
            <a:ext cx="124333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260" marR="5080" indent="-28956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ifferent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8034" y="5324855"/>
            <a:ext cx="175133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DNA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based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(Seq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8925" y="5324855"/>
            <a:ext cx="204597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5080" indent="-1905">
              <a:lnSpc>
                <a:spcPct val="100000"/>
              </a:lnSpc>
              <a:tabLst>
                <a:tab pos="152590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ke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acter</a:t>
            </a:r>
            <a:r>
              <a:rPr dirty="0" sz="24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8278" y="6056376"/>
            <a:ext cx="11258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(Sim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39" y="6056376"/>
            <a:ext cx="624586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783714" algn="l"/>
                <a:tab pos="3197860" algn="l"/>
                <a:tab pos="4684395" algn="l"/>
                <a:tab pos="560768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Amplified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gion	</a:t>
            </a:r>
            <a:r>
              <a:rPr dirty="0" sz="2400" spc="-20" b="1" i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5" b="1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5" b="1" i="1">
                <a:solidFill>
                  <a:srgbClr val="FFFFFF"/>
                </a:solidFill>
                <a:latin typeface="Arial"/>
                <a:cs typeface="Arial"/>
              </a:rPr>
              <a:t>ker)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SR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Sequence Repeats) have been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developed.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82852" y="356615"/>
            <a:ext cx="633069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08164" y="356615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060" rIns="0" bIns="0" rtlCol="0" vert="horz">
            <a:spAutoFit/>
          </a:bodyPr>
          <a:lstStyle/>
          <a:p>
            <a:pPr marL="1121410">
              <a:lnSpc>
                <a:spcPct val="100000"/>
              </a:lnSpc>
            </a:pPr>
            <a:r>
              <a:rPr dirty="0" spc="-5">
                <a:solidFill>
                  <a:srgbClr val="5F5F5F"/>
                </a:solidFill>
              </a:rPr>
              <a:t>Information Provided by the Molecular</a:t>
            </a:r>
            <a:r>
              <a:rPr dirty="0" spc="35">
                <a:solidFill>
                  <a:srgbClr val="5F5F5F"/>
                </a:solidFill>
              </a:rPr>
              <a:t> </a:t>
            </a:r>
            <a:r>
              <a:rPr dirty="0" spc="-60">
                <a:solidFill>
                  <a:srgbClr val="5F5F5F"/>
                </a:solidFill>
              </a:rPr>
              <a:t>Tools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366" y="1560576"/>
            <a:ext cx="8378190" cy="4144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buFont typeface="Arial"/>
              <a:buChar char="•"/>
              <a:tabLst>
                <a:tab pos="2032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Genetic identification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discrimination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stocks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0000"/>
              </a:lnSpc>
              <a:buFont typeface="Arial"/>
              <a:buChar char="•"/>
              <a:tabLst>
                <a:tab pos="205104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Monitoring of inbreeding or other changes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 genetic composition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stocks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that may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result from  such phenomena as breeding programmes, founder  events and genetic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drift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algn="just" marL="203200" indent="-190500">
              <a:lnSpc>
                <a:spcPct val="100000"/>
              </a:lnSpc>
              <a:buFont typeface="Arial"/>
              <a:buChar char="•"/>
              <a:tabLst>
                <a:tab pos="2032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Comparisons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hatchery and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wild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stocks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3014"/>
            <a:ext cx="8072120" cy="257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Assessment of the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natural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populations of escaped</a:t>
            </a:r>
            <a:r>
              <a:rPr dirty="0" sz="200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released cultured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organism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40000"/>
              </a:lnSpc>
              <a:buFont typeface="Arial"/>
              <a:buChar char="•"/>
              <a:tabLst>
                <a:tab pos="426084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Assignment of progeny to parents through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genetic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tags, 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so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animals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different families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be reared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together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breeding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programmes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3390" y="3724529"/>
            <a:ext cx="53594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24529"/>
            <a:ext cx="807339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248535" algn="l"/>
                <a:tab pos="2804795" algn="l"/>
                <a:tab pos="3967479" algn="l"/>
                <a:tab pos="5172075" algn="l"/>
                <a:tab pos="592455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Identification	of	marker	genetic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loci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  <a:tabLst>
                <a:tab pos="1966595" algn="l"/>
                <a:tab pos="2632710" algn="l"/>
                <a:tab pos="3254375" algn="l"/>
                <a:tab pos="4118610" algn="l"/>
                <a:tab pos="4757420" algn="l"/>
                <a:tab pos="5383530" algn="l"/>
                <a:tab pos="5808980" algn="l"/>
                <a:tab pos="6661150" algn="l"/>
                <a:tab pos="783463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quant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QTL)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4578350"/>
            <a:ext cx="607949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selection programmes (marker assisted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selection)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2757" y="5553964"/>
            <a:ext cx="1894839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96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7030" y="5553964"/>
            <a:ext cx="190055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6130" y="5553964"/>
            <a:ext cx="147256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32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3445" y="5980683"/>
            <a:ext cx="61976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0419" y="5980683"/>
            <a:ext cx="178435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928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induction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3125" y="5980683"/>
            <a:ext cx="265493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6740" algn="l"/>
                <a:tab pos="218757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plo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5432044"/>
            <a:ext cx="2089150" cy="129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40000"/>
              </a:lnSpc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Assessment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pul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ns 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gynogenesis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21735" y="358140"/>
            <a:ext cx="272491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1264" y="358140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838" rIns="0" bIns="0" rtlCol="0" vert="horz">
            <a:spAutoFit/>
          </a:bodyPr>
          <a:lstStyle/>
          <a:p>
            <a:pPr marL="2860040">
              <a:lnSpc>
                <a:spcPct val="100000"/>
              </a:lnSpc>
            </a:pPr>
            <a:r>
              <a:rPr dirty="0" b="1">
                <a:solidFill>
                  <a:srgbClr val="5F5F5F"/>
                </a:solidFill>
                <a:latin typeface="Arial"/>
                <a:cs typeface="Arial"/>
              </a:rPr>
              <a:t>Molecular</a:t>
            </a:r>
            <a:r>
              <a:rPr dirty="0" spc="-80" b="1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Tools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2543" y="1483614"/>
            <a:ext cx="6435725" cy="421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Allozyme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markers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Nuclear DNA markers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(nDNA)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Mitochondrial DNA markers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(mtDNA)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Restriction fragment length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(RFLP)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Random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amplified polymorphic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DNA (RAPD)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Amplified fragment length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(AFLP)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Tandemly repeated DNA (mini and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microsatellites)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Single nucleotide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(SNP)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Expressed sequence tags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(ESTs)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1473" y="2282750"/>
            <a:ext cx="4059404" cy="4286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5160" y="387095"/>
            <a:ext cx="29961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75959" y="387095"/>
            <a:ext cx="490727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048" rIns="0" bIns="0" rtlCol="0" vert="horz">
            <a:spAutoFit/>
          </a:bodyPr>
          <a:lstStyle/>
          <a:p>
            <a:pPr marL="2823845">
              <a:lnSpc>
                <a:spcPct val="100000"/>
              </a:lnSpc>
            </a:pP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Allozyme</a:t>
            </a:r>
            <a:r>
              <a:rPr dirty="0" spc="-45" b="1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Markers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065" y="1314958"/>
            <a:ext cx="820420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Allozymes:</a:t>
            </a:r>
            <a:r>
              <a:rPr dirty="0" sz="1800" spc="3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allelic</a:t>
            </a:r>
            <a:r>
              <a:rPr dirty="0" sz="1800" spc="3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variants</a:t>
            </a:r>
            <a:r>
              <a:rPr dirty="0" sz="1800" spc="3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3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proteins</a:t>
            </a:r>
            <a:r>
              <a:rPr dirty="0" sz="18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produced</a:t>
            </a:r>
            <a:r>
              <a:rPr dirty="0" sz="1800" spc="3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3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1800" spc="3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18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locus,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i.e., electrophoretically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distinguishable protein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variants.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317" y="3382009"/>
            <a:ext cx="3112135" cy="3229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 u="heavy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Tracking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inbreeding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Stock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identification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Parentage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3400" y="1774825"/>
            <a:ext cx="3044825" cy="3324225"/>
          </a:xfrm>
          <a:prstGeom prst="rect">
            <a:avLst/>
          </a:prstGeom>
          <a:solidFill>
            <a:srgbClr val="008080"/>
          </a:solidFill>
          <a:ln w="9525">
            <a:solidFill>
              <a:srgbClr val="80808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7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2000">
              <a:latin typeface="Arial"/>
              <a:cs typeface="Arial"/>
            </a:endParaRPr>
          </a:p>
          <a:p>
            <a:pPr marL="86360" marR="56769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Codominant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  markers</a:t>
            </a:r>
            <a:endParaRPr sz="2000">
              <a:latin typeface="Arial"/>
              <a:cs typeface="Arial"/>
            </a:endParaRPr>
          </a:p>
          <a:p>
            <a:pPr marL="245110" indent="-158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Ease 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86360" marR="88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Easily adjustable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from  species to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endParaRPr sz="2000">
              <a:latin typeface="Arial"/>
              <a:cs typeface="Arial"/>
            </a:endParaRPr>
          </a:p>
          <a:p>
            <a:pPr marL="245110" indent="-158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  <a:p>
            <a:pPr marL="245110" indent="-158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applicability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1325" y="1770062"/>
            <a:ext cx="4406900" cy="4940300"/>
          </a:xfrm>
          <a:custGeom>
            <a:avLst/>
            <a:gdLst/>
            <a:ahLst/>
            <a:cxnLst/>
            <a:rect l="l" t="t" r="r" b="b"/>
            <a:pathLst>
              <a:path w="4406900" h="4940300">
                <a:moveTo>
                  <a:pt x="0" y="4940300"/>
                </a:moveTo>
                <a:lnTo>
                  <a:pt x="4406900" y="4940300"/>
                </a:lnTo>
                <a:lnTo>
                  <a:pt x="4406900" y="0"/>
                </a:lnTo>
                <a:lnTo>
                  <a:pt x="0" y="0"/>
                </a:lnTo>
                <a:lnTo>
                  <a:pt x="0" y="494030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30700" y="1810258"/>
            <a:ext cx="4261485" cy="481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algn="just" marL="12700" marR="177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available allozyme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loci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precludes their use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large-scale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mapping</a:t>
            </a:r>
            <a:endParaRPr sz="1800">
              <a:latin typeface="Arial"/>
              <a:cs typeface="Arial"/>
            </a:endParaRPr>
          </a:p>
          <a:p>
            <a:pPr algn="just" marL="12700" marR="152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Heterozygote deficiencies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due to null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alleles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the amount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quality of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tissue samples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detectable  variation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due 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some changes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DNA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sequence are masked at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 protein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algn="just" marL="12700" marR="16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 small fraction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enzyme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loci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appear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be allozymically  polymorphic</a:t>
            </a:r>
            <a:endParaRPr sz="1800">
              <a:latin typeface="Arial"/>
              <a:cs typeface="Arial"/>
            </a:endParaRPr>
          </a:p>
          <a:p>
            <a:pPr algn="just" marL="146685" indent="-1339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7320" algn="l"/>
              </a:tabLst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selectively</a:t>
            </a:r>
            <a:r>
              <a:rPr dirty="0" sz="18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neutral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0588" y="400811"/>
            <a:ext cx="163982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5028" y="400811"/>
            <a:ext cx="49377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3420" y="400811"/>
            <a:ext cx="1507236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5271" y="400811"/>
            <a:ext cx="490727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9875" rIns="0" bIns="0" rtlCol="0" vert="horz">
            <a:spAutoFit/>
          </a:bodyPr>
          <a:lstStyle/>
          <a:p>
            <a:pPr marL="2818130">
              <a:lnSpc>
                <a:spcPct val="100000"/>
              </a:lnSpc>
            </a:pPr>
            <a:r>
              <a:rPr dirty="0" spc="-5">
                <a:solidFill>
                  <a:srgbClr val="5F5F5F"/>
                </a:solidFill>
              </a:rPr>
              <a:t>Allozyme</a:t>
            </a:r>
            <a:r>
              <a:rPr dirty="0" spc="-45">
                <a:solidFill>
                  <a:srgbClr val="5F5F5F"/>
                </a:solidFill>
              </a:rPr>
              <a:t> </a:t>
            </a:r>
            <a:r>
              <a:rPr dirty="0">
                <a:solidFill>
                  <a:srgbClr val="5F5F5F"/>
                </a:solidFill>
              </a:rPr>
              <a:t>Markers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905000"/>
            <a:ext cx="8610600" cy="6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1905000"/>
            <a:ext cx="8610600" cy="650875"/>
          </a:xfrm>
          <a:custGeom>
            <a:avLst/>
            <a:gdLst/>
            <a:ahLst/>
            <a:cxnLst/>
            <a:rect l="l" t="t" r="r" b="b"/>
            <a:pathLst>
              <a:path w="8610600" h="650875">
                <a:moveTo>
                  <a:pt x="0" y="650875"/>
                </a:moveTo>
                <a:lnTo>
                  <a:pt x="8610600" y="650875"/>
                </a:lnTo>
                <a:lnTo>
                  <a:pt x="8610600" y="0"/>
                </a:lnTo>
                <a:lnTo>
                  <a:pt x="0" y="0"/>
                </a:lnTo>
                <a:lnTo>
                  <a:pt x="0" y="65087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6027" y="1267967"/>
            <a:ext cx="740816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4095" y="1816607"/>
            <a:ext cx="3142487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96128" y="1816607"/>
            <a:ext cx="72694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7680" y="1401190"/>
            <a:ext cx="6706870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latin typeface="Arial"/>
                <a:cs typeface="Arial"/>
              </a:rPr>
              <a:t>Animals are selected based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6129" y="1949830"/>
            <a:ext cx="256667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005A57"/>
                </a:solidFill>
                <a:latin typeface="Arial"/>
                <a:cs typeface="Arial"/>
              </a:rPr>
              <a:t>appearance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0176" y="633983"/>
            <a:ext cx="4879848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33600" y="609600"/>
            <a:ext cx="4876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96183" y="2714244"/>
            <a:ext cx="2441447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29784" y="2714244"/>
            <a:ext cx="37185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27375" y="2784602"/>
            <a:ext cx="21596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FF00"/>
                </a:solidFill>
                <a:latin typeface="Arial"/>
                <a:cs typeface="Arial"/>
              </a:rPr>
              <a:t>Eg.</a:t>
            </a:r>
            <a:r>
              <a:rPr dirty="0" sz="1800" spc="-55" b="1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00FF00"/>
                </a:solidFill>
                <a:latin typeface="Arial"/>
                <a:cs typeface="Arial"/>
              </a:rPr>
              <a:t>PIGMENTATION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99260" y="6195059"/>
            <a:ext cx="6675120" cy="662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04988" y="6195059"/>
            <a:ext cx="568451" cy="6629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907794" y="6301232"/>
            <a:ext cx="622935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00FFFF"/>
                </a:solidFill>
                <a:latin typeface="Arial"/>
                <a:cs typeface="Arial"/>
              </a:rPr>
              <a:t>Disadvantage: </a:t>
            </a:r>
            <a:r>
              <a:rPr dirty="0" sz="2800" b="1">
                <a:solidFill>
                  <a:srgbClr val="00FFFF"/>
                </a:solidFill>
                <a:latin typeface="Arial"/>
                <a:cs typeface="Arial"/>
              </a:rPr>
              <a:t>lack </a:t>
            </a:r>
            <a:r>
              <a:rPr dirty="0" sz="2800" spc="-5" b="1">
                <a:solidFill>
                  <a:srgbClr val="00FFFF"/>
                </a:solidFill>
                <a:latin typeface="Arial"/>
                <a:cs typeface="Arial"/>
              </a:rPr>
              <a:t>of</a:t>
            </a:r>
            <a:r>
              <a:rPr dirty="0" sz="2800" spc="6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FFFF"/>
                </a:solidFill>
                <a:latin typeface="Arial"/>
                <a:cs typeface="Arial"/>
              </a:rPr>
              <a:t>polymorphism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200400"/>
            <a:ext cx="2319401" cy="1557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05200" y="3276600"/>
            <a:ext cx="1905000" cy="2857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96100" y="3181350"/>
            <a:ext cx="2247899" cy="1619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619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36748" y="391668"/>
            <a:ext cx="335584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87211" y="391668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1" rIns="0" bIns="0" rtlCol="0" vert="horz">
            <a:spAutoFit/>
          </a:bodyPr>
          <a:lstStyle/>
          <a:p>
            <a:pPr marL="2574925">
              <a:lnSpc>
                <a:spcPct val="100000"/>
              </a:lnSpc>
            </a:pPr>
            <a:r>
              <a:rPr dirty="0" spc="-5">
                <a:solidFill>
                  <a:srgbClr val="5F5F5F"/>
                </a:solidFill>
              </a:rPr>
              <a:t>Nuclear DNA</a:t>
            </a:r>
            <a:r>
              <a:rPr dirty="0" spc="-145">
                <a:solidFill>
                  <a:srgbClr val="5F5F5F"/>
                </a:solidFill>
              </a:rPr>
              <a:t> </a:t>
            </a:r>
            <a:r>
              <a:rPr dirty="0" spc="-5">
                <a:solidFill>
                  <a:srgbClr val="5F5F5F"/>
                </a:solidFill>
              </a:rPr>
              <a:t>Markers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714" y="1652904"/>
            <a:ext cx="7752080" cy="22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dirty="0" sz="1800" spc="-50" b="1" u="heavy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 u="heavy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73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Abundant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endParaRPr sz="1800">
              <a:latin typeface="Arial"/>
              <a:cs typeface="Arial"/>
            </a:endParaRPr>
          </a:p>
          <a:p>
            <a:pPr marL="156210" indent="-143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84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Mendelian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inheritance</a:t>
            </a:r>
            <a:endParaRPr sz="1800">
              <a:latin typeface="Arial"/>
              <a:cs typeface="Arial"/>
            </a:endParaRPr>
          </a:p>
          <a:p>
            <a:pPr marL="156210" indent="-143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84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Potential 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detect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levels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84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Suitable for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genetic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structuring at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lower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3400" y="3989451"/>
            <a:ext cx="3178175" cy="2500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68245" y="6323787"/>
            <a:ext cx="356806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www.abcam.com/ps/datasheet/images/ab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13716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_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1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.jpg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298450"/>
            <a:ext cx="8663305" cy="589280"/>
          </a:xfrm>
          <a:custGeom>
            <a:avLst/>
            <a:gdLst/>
            <a:ahLst/>
            <a:cxnLst/>
            <a:rect l="l" t="t" r="r" b="b"/>
            <a:pathLst>
              <a:path w="8663305" h="589280">
                <a:moveTo>
                  <a:pt x="8564880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8564880" y="589026"/>
                </a:lnTo>
                <a:lnTo>
                  <a:pt x="8603043" y="581294"/>
                </a:lnTo>
                <a:lnTo>
                  <a:pt x="8634253" y="560228"/>
                </a:lnTo>
                <a:lnTo>
                  <a:pt x="8655319" y="529018"/>
                </a:lnTo>
                <a:lnTo>
                  <a:pt x="8663051" y="490854"/>
                </a:lnTo>
                <a:lnTo>
                  <a:pt x="8663051" y="98171"/>
                </a:lnTo>
                <a:lnTo>
                  <a:pt x="8655319" y="59953"/>
                </a:lnTo>
                <a:lnTo>
                  <a:pt x="8634253" y="28749"/>
                </a:lnTo>
                <a:lnTo>
                  <a:pt x="8603043" y="7713"/>
                </a:lnTo>
                <a:lnTo>
                  <a:pt x="856488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4000" y="298450"/>
            <a:ext cx="8663305" cy="589280"/>
          </a:xfrm>
          <a:custGeom>
            <a:avLst/>
            <a:gdLst/>
            <a:ahLst/>
            <a:cxnLst/>
            <a:rect l="l" t="t" r="r" b="b"/>
            <a:pathLst>
              <a:path w="8663305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8564880" y="0"/>
                </a:lnTo>
                <a:lnTo>
                  <a:pt x="8603043" y="7713"/>
                </a:lnTo>
                <a:lnTo>
                  <a:pt x="8634253" y="28749"/>
                </a:lnTo>
                <a:lnTo>
                  <a:pt x="8655319" y="59953"/>
                </a:lnTo>
                <a:lnTo>
                  <a:pt x="8663051" y="98171"/>
                </a:lnTo>
                <a:lnTo>
                  <a:pt x="8663051" y="490854"/>
                </a:lnTo>
                <a:lnTo>
                  <a:pt x="8655319" y="529018"/>
                </a:lnTo>
                <a:lnTo>
                  <a:pt x="8634253" y="560228"/>
                </a:lnTo>
                <a:lnTo>
                  <a:pt x="8603043" y="581294"/>
                </a:lnTo>
                <a:lnTo>
                  <a:pt x="8564880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743" y="277368"/>
            <a:ext cx="448665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9015" y="277368"/>
            <a:ext cx="1386839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00471" y="277368"/>
            <a:ext cx="4922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7340" y="277368"/>
            <a:ext cx="352348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5443" y="277368"/>
            <a:ext cx="490727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5848" y="368553"/>
            <a:ext cx="8293100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Mitochondrial DNA Markers </a:t>
            </a:r>
            <a:r>
              <a:rPr dirty="0" spc="-5" b="1" i="1">
                <a:solidFill>
                  <a:srgbClr val="5F5F5F"/>
                </a:solidFill>
                <a:latin typeface="Arial"/>
                <a:cs typeface="Arial"/>
              </a:rPr>
              <a:t>versus </a:t>
            </a: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Nuclear DNA</a:t>
            </a:r>
            <a:r>
              <a:rPr dirty="0" spc="140" b="1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5F5F5F"/>
                </a:solidFill>
                <a:latin typeface="Arial"/>
                <a:cs typeface="Arial"/>
              </a:rPr>
              <a:t>Markers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5116" y="947674"/>
            <a:ext cx="7875270" cy="198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8770">
              <a:lnSpc>
                <a:spcPct val="12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Fast sequence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divergence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accumulation,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nDNA,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56210" algn="l"/>
                <a:tab pos="423164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mutation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rate,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result	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from a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lack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repair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mechanisms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endParaRPr sz="1800">
              <a:latin typeface="Arial"/>
              <a:cs typeface="Arial"/>
            </a:endParaRPr>
          </a:p>
          <a:p>
            <a:pPr marL="12700" marR="680085">
              <a:lnSpc>
                <a:spcPct val="120000"/>
              </a:lnSpc>
              <a:buFont typeface="Arial"/>
              <a:buChar char="•"/>
              <a:tabLst>
                <a:tab pos="1562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Smaller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population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size because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strictly maternal  inheritance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the haploid mitochondrial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366" y="3818890"/>
            <a:ext cx="4257675" cy="110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FFFF"/>
                </a:solidFill>
                <a:latin typeface="Arial"/>
                <a:cs typeface="Arial"/>
              </a:rPr>
              <a:t>Applications </a:t>
            </a:r>
            <a:r>
              <a:rPr dirty="0" sz="1800" b="1" u="heavy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35" b="1" u="heavy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 u="heavy">
                <a:solidFill>
                  <a:srgbClr val="FFFFFF"/>
                </a:solidFill>
                <a:latin typeface="Arial"/>
                <a:cs typeface="Arial"/>
              </a:rPr>
              <a:t>mtDNA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investigate stock</a:t>
            </a:r>
            <a:r>
              <a:rPr dirty="0" sz="18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identification of brood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stocks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925" y="6149975"/>
            <a:ext cx="5389880" cy="37655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85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Technically,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mtDNA markers are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RFLP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15051" y="3016250"/>
            <a:ext cx="2651125" cy="2212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89601" y="5309108"/>
            <a:ext cx="343662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http://www.esr.cri.nz/NR/rdonlyres/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11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D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8037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B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-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3585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40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BF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-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AA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10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-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15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B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0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DCA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8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D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110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/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0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8"/>
              </a:rPr>
              <a:t>/Mitochondria.jpg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7" y="273050"/>
            <a:ext cx="8650605" cy="589280"/>
          </a:xfrm>
          <a:custGeom>
            <a:avLst/>
            <a:gdLst/>
            <a:ahLst/>
            <a:cxnLst/>
            <a:rect l="l" t="t" r="r" b="b"/>
            <a:pathLst>
              <a:path w="8650605" h="589280">
                <a:moveTo>
                  <a:pt x="8552116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8552116" y="589026"/>
                </a:lnTo>
                <a:lnTo>
                  <a:pt x="8590333" y="581294"/>
                </a:lnTo>
                <a:lnTo>
                  <a:pt x="8621537" y="560228"/>
                </a:lnTo>
                <a:lnTo>
                  <a:pt x="8642574" y="529018"/>
                </a:lnTo>
                <a:lnTo>
                  <a:pt x="8650287" y="490854"/>
                </a:lnTo>
                <a:lnTo>
                  <a:pt x="8650287" y="98171"/>
                </a:lnTo>
                <a:lnTo>
                  <a:pt x="8642574" y="59953"/>
                </a:lnTo>
                <a:lnTo>
                  <a:pt x="8621537" y="28749"/>
                </a:lnTo>
                <a:lnTo>
                  <a:pt x="8590333" y="7713"/>
                </a:lnTo>
                <a:lnTo>
                  <a:pt x="855211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5587" y="273050"/>
            <a:ext cx="8650605" cy="589280"/>
          </a:xfrm>
          <a:custGeom>
            <a:avLst/>
            <a:gdLst/>
            <a:ahLst/>
            <a:cxnLst/>
            <a:rect l="l" t="t" r="r" b="b"/>
            <a:pathLst>
              <a:path w="8650605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8552116" y="0"/>
                </a:lnTo>
                <a:lnTo>
                  <a:pt x="8590333" y="7713"/>
                </a:lnTo>
                <a:lnTo>
                  <a:pt x="8621537" y="28749"/>
                </a:lnTo>
                <a:lnTo>
                  <a:pt x="8642574" y="59953"/>
                </a:lnTo>
                <a:lnTo>
                  <a:pt x="8650287" y="98171"/>
                </a:lnTo>
                <a:lnTo>
                  <a:pt x="8650287" y="490854"/>
                </a:lnTo>
                <a:lnTo>
                  <a:pt x="8642574" y="529018"/>
                </a:lnTo>
                <a:lnTo>
                  <a:pt x="8621537" y="560228"/>
                </a:lnTo>
                <a:lnTo>
                  <a:pt x="8590333" y="581294"/>
                </a:lnTo>
                <a:lnTo>
                  <a:pt x="8552116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1312925"/>
            <a:ext cx="3365500" cy="4386580"/>
          </a:xfrm>
          <a:custGeom>
            <a:avLst/>
            <a:gdLst/>
            <a:ahLst/>
            <a:cxnLst/>
            <a:rect l="l" t="t" r="r" b="b"/>
            <a:pathLst>
              <a:path w="3365500" h="4386580">
                <a:moveTo>
                  <a:pt x="0" y="4386199"/>
                </a:moveTo>
                <a:lnTo>
                  <a:pt x="3365500" y="4386199"/>
                </a:lnTo>
                <a:lnTo>
                  <a:pt x="3365500" y="0"/>
                </a:lnTo>
                <a:lnTo>
                  <a:pt x="0" y="0"/>
                </a:lnTo>
                <a:lnTo>
                  <a:pt x="0" y="4386199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0793" y="1353058"/>
            <a:ext cx="3184525" cy="425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  <a:tab pos="1491615" algn="l"/>
                <a:tab pos="296418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els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polymorphism (compared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allozymes);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  <a:tab pos="277368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sensitive indicator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 population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phenomena, e.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g.  b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ttlene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ks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and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hybridizations;</a:t>
            </a:r>
            <a:endParaRPr sz="1800">
              <a:latin typeface="Arial"/>
              <a:cs typeface="Arial"/>
            </a:endParaRPr>
          </a:p>
          <a:p>
            <a:pPr algn="just" marL="1428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copies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cell;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Transmitted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uniparentally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(it does not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recombine);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evolves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than  coding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regions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DNA.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" y="240791"/>
            <a:ext cx="420319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84547" y="240791"/>
            <a:ext cx="130302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82184" y="240791"/>
            <a:ext cx="490727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67528" y="240791"/>
            <a:ext cx="335584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17992" y="240791"/>
            <a:ext cx="490727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236" rIns="0" bIns="0" rtlCol="0" vert="horz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 spc="-5">
                <a:solidFill>
                  <a:srgbClr val="5F5F5F"/>
                </a:solidFill>
              </a:rPr>
              <a:t>Mitochondrial DNA Markers </a:t>
            </a:r>
            <a:r>
              <a:rPr dirty="0" spc="-5" i="1">
                <a:solidFill>
                  <a:srgbClr val="5F5F5F"/>
                </a:solidFill>
                <a:latin typeface="Arial"/>
                <a:cs typeface="Arial"/>
              </a:rPr>
              <a:t>versus </a:t>
            </a:r>
            <a:r>
              <a:rPr dirty="0" spc="-5">
                <a:solidFill>
                  <a:srgbClr val="5F5F5F"/>
                </a:solidFill>
              </a:rPr>
              <a:t>Nuclear DNA</a:t>
            </a:r>
            <a:r>
              <a:rPr dirty="0" spc="-90">
                <a:solidFill>
                  <a:srgbClr val="5F5F5F"/>
                </a:solidFill>
              </a:rPr>
              <a:t> </a:t>
            </a:r>
            <a:r>
              <a:rPr dirty="0" spc="-5">
                <a:solidFill>
                  <a:srgbClr val="5F5F5F"/>
                </a:solidFill>
              </a:rPr>
              <a:t>Markers</a:t>
            </a:r>
          </a:p>
        </p:txBody>
      </p:sp>
      <p:sp>
        <p:nvSpPr>
          <p:cNvPr id="12" name="object 12"/>
          <p:cNvSpPr/>
          <p:nvPr/>
        </p:nvSpPr>
        <p:spPr>
          <a:xfrm>
            <a:off x="4083050" y="2454275"/>
            <a:ext cx="119380" cy="2935605"/>
          </a:xfrm>
          <a:custGeom>
            <a:avLst/>
            <a:gdLst/>
            <a:ahLst/>
            <a:cxnLst/>
            <a:rect l="l" t="t" r="r" b="b"/>
            <a:pathLst>
              <a:path w="119379" h="2935604">
                <a:moveTo>
                  <a:pt x="0" y="0"/>
                </a:moveTo>
                <a:lnTo>
                  <a:pt x="30061" y="33386"/>
                </a:lnTo>
                <a:lnTo>
                  <a:pt x="42116" y="71628"/>
                </a:lnTo>
                <a:lnTo>
                  <a:pt x="51430" y="121129"/>
                </a:lnTo>
                <a:lnTo>
                  <a:pt x="57435" y="179563"/>
                </a:lnTo>
                <a:lnTo>
                  <a:pt x="59562" y="244601"/>
                </a:lnTo>
                <a:lnTo>
                  <a:pt x="59562" y="1223010"/>
                </a:lnTo>
                <a:lnTo>
                  <a:pt x="61690" y="1288048"/>
                </a:lnTo>
                <a:lnTo>
                  <a:pt x="67695" y="1346482"/>
                </a:lnTo>
                <a:lnTo>
                  <a:pt x="77009" y="1395983"/>
                </a:lnTo>
                <a:lnTo>
                  <a:pt x="89064" y="1434225"/>
                </a:lnTo>
                <a:lnTo>
                  <a:pt x="119125" y="1467612"/>
                </a:lnTo>
                <a:lnTo>
                  <a:pt x="103292" y="1476355"/>
                </a:lnTo>
                <a:lnTo>
                  <a:pt x="77009" y="1539287"/>
                </a:lnTo>
                <a:lnTo>
                  <a:pt x="67695" y="1588798"/>
                </a:lnTo>
                <a:lnTo>
                  <a:pt x="61690" y="1647219"/>
                </a:lnTo>
                <a:lnTo>
                  <a:pt x="59562" y="1712214"/>
                </a:lnTo>
                <a:lnTo>
                  <a:pt x="59562" y="2690622"/>
                </a:lnTo>
                <a:lnTo>
                  <a:pt x="57435" y="2755669"/>
                </a:lnTo>
                <a:lnTo>
                  <a:pt x="51430" y="2814127"/>
                </a:lnTo>
                <a:lnTo>
                  <a:pt x="42116" y="2863659"/>
                </a:lnTo>
                <a:lnTo>
                  <a:pt x="30061" y="2901931"/>
                </a:lnTo>
                <a:lnTo>
                  <a:pt x="15833" y="2926606"/>
                </a:lnTo>
                <a:lnTo>
                  <a:pt x="0" y="29353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32351" y="3630676"/>
            <a:ext cx="1358900" cy="650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8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nDNA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1300" y="1322450"/>
            <a:ext cx="2994025" cy="1338580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algn="just" marL="86995">
              <a:lnSpc>
                <a:spcPct val="100000"/>
              </a:lnSpc>
              <a:spcBef>
                <a:spcPts val="27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Disadvantage:</a:t>
            </a:r>
            <a:endParaRPr sz="1800">
              <a:latin typeface="Arial"/>
              <a:cs typeface="Arial"/>
            </a:endParaRPr>
          </a:p>
          <a:p>
            <a:pPr algn="just" marL="86995" marR="7810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114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Inability 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detect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male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mediated genetic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mixing  of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stocks.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8412" y="5924550"/>
            <a:ext cx="7004050" cy="7270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1821814" marR="435609" indent="-1377950">
              <a:lnSpc>
                <a:spcPct val="120000"/>
              </a:lnSpc>
              <a:spcBef>
                <a:spcPts val="4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Sex-specific differences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gene flow can be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revealed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by  contrasting nDNA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mtDNA.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12" y="336550"/>
            <a:ext cx="8025130" cy="589280"/>
          </a:xfrm>
          <a:custGeom>
            <a:avLst/>
            <a:gdLst/>
            <a:ahLst/>
            <a:cxnLst/>
            <a:rect l="l" t="t" r="r" b="b"/>
            <a:pathLst>
              <a:path w="8025130" h="589280">
                <a:moveTo>
                  <a:pt x="792664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926641" y="589026"/>
                </a:lnTo>
                <a:lnTo>
                  <a:pt x="7964858" y="581294"/>
                </a:lnTo>
                <a:lnTo>
                  <a:pt x="7996062" y="560228"/>
                </a:lnTo>
                <a:lnTo>
                  <a:pt x="8017099" y="529018"/>
                </a:lnTo>
                <a:lnTo>
                  <a:pt x="8024812" y="490854"/>
                </a:lnTo>
                <a:lnTo>
                  <a:pt x="8024812" y="98171"/>
                </a:lnTo>
                <a:lnTo>
                  <a:pt x="8017099" y="59953"/>
                </a:lnTo>
                <a:lnTo>
                  <a:pt x="7996062" y="28749"/>
                </a:lnTo>
                <a:lnTo>
                  <a:pt x="7964858" y="7713"/>
                </a:lnTo>
                <a:lnTo>
                  <a:pt x="792664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312" y="336550"/>
            <a:ext cx="8025130" cy="589280"/>
          </a:xfrm>
          <a:custGeom>
            <a:avLst/>
            <a:gdLst/>
            <a:ahLst/>
            <a:cxnLst/>
            <a:rect l="l" t="t" r="r" b="b"/>
            <a:pathLst>
              <a:path w="802513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926641" y="0"/>
                </a:lnTo>
                <a:lnTo>
                  <a:pt x="7964858" y="7713"/>
                </a:lnTo>
                <a:lnTo>
                  <a:pt x="7996062" y="28749"/>
                </a:lnTo>
                <a:lnTo>
                  <a:pt x="8017099" y="59953"/>
                </a:lnTo>
                <a:lnTo>
                  <a:pt x="8024812" y="98171"/>
                </a:lnTo>
                <a:lnTo>
                  <a:pt x="8024812" y="490854"/>
                </a:lnTo>
                <a:lnTo>
                  <a:pt x="8017099" y="529018"/>
                </a:lnTo>
                <a:lnTo>
                  <a:pt x="7996062" y="560228"/>
                </a:lnTo>
                <a:lnTo>
                  <a:pt x="7964858" y="581294"/>
                </a:lnTo>
                <a:lnTo>
                  <a:pt x="792664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347472"/>
            <a:ext cx="742035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96783" y="347472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916" y="438277"/>
            <a:ext cx="7038975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45835" algn="l"/>
              </a:tabLst>
            </a:pPr>
            <a:r>
              <a:rPr dirty="0" spc="-5">
                <a:solidFill>
                  <a:srgbClr val="5F5F5F"/>
                </a:solidFill>
              </a:rPr>
              <a:t>R</a:t>
            </a:r>
            <a:r>
              <a:rPr dirty="0" spc="-15">
                <a:solidFill>
                  <a:srgbClr val="5F5F5F"/>
                </a:solidFill>
              </a:rPr>
              <a:t>e</a:t>
            </a:r>
            <a:r>
              <a:rPr dirty="0">
                <a:solidFill>
                  <a:srgbClr val="5F5F5F"/>
                </a:solidFill>
              </a:rPr>
              <a:t>st</a:t>
            </a:r>
            <a:r>
              <a:rPr dirty="0" spc="5">
                <a:solidFill>
                  <a:srgbClr val="5F5F5F"/>
                </a:solidFill>
              </a:rPr>
              <a:t>r</a:t>
            </a:r>
            <a:r>
              <a:rPr dirty="0" spc="-5">
                <a:solidFill>
                  <a:srgbClr val="5F5F5F"/>
                </a:solidFill>
              </a:rPr>
              <a:t>icti</a:t>
            </a:r>
            <a:r>
              <a:rPr dirty="0" spc="-15">
                <a:solidFill>
                  <a:srgbClr val="5F5F5F"/>
                </a:solidFill>
              </a:rPr>
              <a:t>o</a:t>
            </a:r>
            <a:r>
              <a:rPr dirty="0" spc="-5">
                <a:solidFill>
                  <a:srgbClr val="5F5F5F"/>
                </a:solidFill>
              </a:rPr>
              <a:t>n</a:t>
            </a:r>
            <a:r>
              <a:rPr dirty="0" spc="10">
                <a:solidFill>
                  <a:srgbClr val="5F5F5F"/>
                </a:solidFill>
              </a:rPr>
              <a:t> </a:t>
            </a:r>
            <a:r>
              <a:rPr dirty="0">
                <a:solidFill>
                  <a:srgbClr val="5F5F5F"/>
                </a:solidFill>
              </a:rPr>
              <a:t>Fragment</a:t>
            </a:r>
            <a:r>
              <a:rPr dirty="0" spc="5">
                <a:solidFill>
                  <a:srgbClr val="5F5F5F"/>
                </a:solidFill>
              </a:rPr>
              <a:t> </a:t>
            </a:r>
            <a:r>
              <a:rPr dirty="0" spc="-5">
                <a:solidFill>
                  <a:srgbClr val="5F5F5F"/>
                </a:solidFill>
              </a:rPr>
              <a:t>Le</a:t>
            </a:r>
            <a:r>
              <a:rPr dirty="0" spc="-15">
                <a:solidFill>
                  <a:srgbClr val="5F5F5F"/>
                </a:solidFill>
              </a:rPr>
              <a:t>n</a:t>
            </a:r>
            <a:r>
              <a:rPr dirty="0" spc="-5">
                <a:solidFill>
                  <a:srgbClr val="5F5F5F"/>
                </a:solidFill>
              </a:rPr>
              <a:t>gth</a:t>
            </a:r>
            <a:r>
              <a:rPr dirty="0">
                <a:solidFill>
                  <a:srgbClr val="5F5F5F"/>
                </a:solidFill>
              </a:rPr>
              <a:t> </a:t>
            </a:r>
            <a:r>
              <a:rPr dirty="0" spc="-5">
                <a:solidFill>
                  <a:srgbClr val="5F5F5F"/>
                </a:solidFill>
              </a:rPr>
              <a:t>Polymorph</a:t>
            </a:r>
            <a:r>
              <a:rPr dirty="0" spc="-15">
                <a:solidFill>
                  <a:srgbClr val="5F5F5F"/>
                </a:solidFill>
              </a:rPr>
              <a:t>i</a:t>
            </a:r>
            <a:r>
              <a:rPr dirty="0">
                <a:solidFill>
                  <a:srgbClr val="5F5F5F"/>
                </a:solidFill>
              </a:rPr>
              <a:t>sm	(R</a:t>
            </a:r>
            <a:r>
              <a:rPr dirty="0" spc="-10">
                <a:solidFill>
                  <a:srgbClr val="5F5F5F"/>
                </a:solidFill>
              </a:rPr>
              <a:t>F</a:t>
            </a:r>
            <a:r>
              <a:rPr dirty="0" spc="-5">
                <a:solidFill>
                  <a:srgbClr val="5F5F5F"/>
                </a:solidFill>
              </a:rPr>
              <a:t>L</a:t>
            </a:r>
            <a:r>
              <a:rPr dirty="0" spc="-15">
                <a:solidFill>
                  <a:srgbClr val="5F5F5F"/>
                </a:solidFill>
              </a:rPr>
              <a:t>P</a:t>
            </a:r>
            <a:r>
              <a:rPr dirty="0">
                <a:solidFill>
                  <a:srgbClr val="5F5F5F"/>
                </a:solidFill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714" y="1504950"/>
            <a:ext cx="295148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1572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gm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2435" y="1504950"/>
            <a:ext cx="174625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origin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9600" y="1931923"/>
            <a:ext cx="253492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3317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hich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794" y="1504950"/>
            <a:ext cx="2891790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4530" algn="l"/>
                <a:tab pos="1139190" algn="l"/>
              </a:tabLst>
            </a:pP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endParaRPr sz="28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6246" y="1931923"/>
            <a:ext cx="233680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5321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fic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DNA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714" y="1931923"/>
            <a:ext cx="2402205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endonuclease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sequence.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444" y="3488182"/>
            <a:ext cx="5940425" cy="171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RFLP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analysed</a:t>
            </a: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by:</a:t>
            </a:r>
            <a:endParaRPr sz="2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3558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Southern blot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35585" algn="l"/>
              </a:tabLst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Polymerase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chain reaction</a:t>
            </a:r>
            <a:r>
              <a:rPr dirty="0" sz="28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(PCR).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400050"/>
            <a:ext cx="7964805" cy="589280"/>
          </a:xfrm>
          <a:custGeom>
            <a:avLst/>
            <a:gdLst/>
            <a:ahLst/>
            <a:cxnLst/>
            <a:rect l="l" t="t" r="r" b="b"/>
            <a:pathLst>
              <a:path w="7964805" h="589280">
                <a:moveTo>
                  <a:pt x="7866380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866380" y="589026"/>
                </a:lnTo>
                <a:lnTo>
                  <a:pt x="7904543" y="581294"/>
                </a:lnTo>
                <a:lnTo>
                  <a:pt x="7935753" y="560228"/>
                </a:lnTo>
                <a:lnTo>
                  <a:pt x="7956819" y="529018"/>
                </a:lnTo>
                <a:lnTo>
                  <a:pt x="7964551" y="490854"/>
                </a:lnTo>
                <a:lnTo>
                  <a:pt x="7964551" y="98171"/>
                </a:lnTo>
                <a:lnTo>
                  <a:pt x="7956819" y="59953"/>
                </a:lnTo>
                <a:lnTo>
                  <a:pt x="7935753" y="28749"/>
                </a:lnTo>
                <a:lnTo>
                  <a:pt x="7904543" y="7713"/>
                </a:lnTo>
                <a:lnTo>
                  <a:pt x="786638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0550" y="400050"/>
            <a:ext cx="7964805" cy="589280"/>
          </a:xfrm>
          <a:custGeom>
            <a:avLst/>
            <a:gdLst/>
            <a:ahLst/>
            <a:cxnLst/>
            <a:rect l="l" t="t" r="r" b="b"/>
            <a:pathLst>
              <a:path w="7964805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866380" y="0"/>
                </a:lnTo>
                <a:lnTo>
                  <a:pt x="7904543" y="7713"/>
                </a:lnTo>
                <a:lnTo>
                  <a:pt x="7935753" y="28749"/>
                </a:lnTo>
                <a:lnTo>
                  <a:pt x="7956819" y="59953"/>
                </a:lnTo>
                <a:lnTo>
                  <a:pt x="7964551" y="98171"/>
                </a:lnTo>
                <a:lnTo>
                  <a:pt x="7964551" y="490854"/>
                </a:lnTo>
                <a:lnTo>
                  <a:pt x="7956819" y="529018"/>
                </a:lnTo>
                <a:lnTo>
                  <a:pt x="7935753" y="560228"/>
                </a:lnTo>
                <a:lnTo>
                  <a:pt x="7904543" y="581294"/>
                </a:lnTo>
                <a:lnTo>
                  <a:pt x="7866380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800" y="2079625"/>
            <a:ext cx="3581400" cy="1016000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6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2400">
              <a:latin typeface="Arial"/>
              <a:cs typeface="Arial"/>
            </a:endParaRPr>
          </a:p>
          <a:p>
            <a:pPr marL="276860" indent="-1905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7749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Codominant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68800" y="2073211"/>
            <a:ext cx="4470400" cy="3970654"/>
          </a:xfrm>
          <a:custGeom>
            <a:avLst/>
            <a:gdLst/>
            <a:ahLst/>
            <a:cxnLst/>
            <a:rect l="l" t="t" r="r" b="b"/>
            <a:pathLst>
              <a:path w="4470400" h="3970654">
                <a:moveTo>
                  <a:pt x="0" y="3970401"/>
                </a:moveTo>
                <a:lnTo>
                  <a:pt x="4470400" y="3970401"/>
                </a:lnTo>
                <a:lnTo>
                  <a:pt x="4470400" y="0"/>
                </a:lnTo>
                <a:lnTo>
                  <a:pt x="0" y="0"/>
                </a:lnTo>
                <a:lnTo>
                  <a:pt x="0" y="397040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61002" y="2112009"/>
            <a:ext cx="4290060" cy="3838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924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Relatively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low level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  polymorphism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9240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Difficult and time-  consuming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development  of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markers 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species which  lack molecular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924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Relatively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revealing genetic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3795" y="405384"/>
            <a:ext cx="742035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68768" y="405384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1291" y="497078"/>
            <a:ext cx="7038975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45835" algn="l"/>
              </a:tabLst>
            </a:pPr>
            <a:r>
              <a:rPr dirty="0" spc="-5"/>
              <a:t>R</a:t>
            </a:r>
            <a:r>
              <a:rPr dirty="0" spc="-15"/>
              <a:t>e</a:t>
            </a:r>
            <a:r>
              <a:rPr dirty="0"/>
              <a:t>st</a:t>
            </a:r>
            <a:r>
              <a:rPr dirty="0" spc="5"/>
              <a:t>r</a:t>
            </a:r>
            <a:r>
              <a:rPr dirty="0" spc="-5"/>
              <a:t>icti</a:t>
            </a:r>
            <a:r>
              <a:rPr dirty="0" spc="-15"/>
              <a:t>o</a:t>
            </a:r>
            <a:r>
              <a:rPr dirty="0" spc="-5"/>
              <a:t>n</a:t>
            </a:r>
            <a:r>
              <a:rPr dirty="0" spc="10"/>
              <a:t> </a:t>
            </a:r>
            <a:r>
              <a:rPr dirty="0"/>
              <a:t>Fragment</a:t>
            </a:r>
            <a:r>
              <a:rPr dirty="0" spc="5"/>
              <a:t> </a:t>
            </a:r>
            <a:r>
              <a:rPr dirty="0" spc="-5"/>
              <a:t>Le</a:t>
            </a:r>
            <a:r>
              <a:rPr dirty="0" spc="-15"/>
              <a:t>n</a:t>
            </a:r>
            <a:r>
              <a:rPr dirty="0" spc="-5"/>
              <a:t>gth</a:t>
            </a:r>
            <a:r>
              <a:rPr dirty="0"/>
              <a:t> </a:t>
            </a:r>
            <a:r>
              <a:rPr dirty="0" spc="-5"/>
              <a:t>Polymorph</a:t>
            </a:r>
            <a:r>
              <a:rPr dirty="0" spc="-15"/>
              <a:t>i</a:t>
            </a:r>
            <a:r>
              <a:rPr dirty="0"/>
              <a:t>sm	(R</a:t>
            </a:r>
            <a:r>
              <a:rPr dirty="0" spc="-10"/>
              <a:t>F</a:t>
            </a:r>
            <a:r>
              <a:rPr dirty="0" spc="-5"/>
              <a:t>L</a:t>
            </a:r>
            <a:r>
              <a:rPr dirty="0" spc="-15"/>
              <a:t>P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587" y="2984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587" y="2984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6067" y="310895"/>
            <a:ext cx="6490715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1400" y="310895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959" rIns="0" bIns="0" rtlCol="0" vert="horz">
            <a:spAutoFit/>
          </a:bodyPr>
          <a:lstStyle/>
          <a:p>
            <a:pPr marL="944244">
              <a:lnSpc>
                <a:spcPct val="100000"/>
              </a:lnSpc>
            </a:pPr>
            <a:r>
              <a:rPr dirty="0" spc="-5"/>
              <a:t>Random Amplified Polymorphic DNA</a:t>
            </a:r>
            <a:r>
              <a:rPr dirty="0" spc="-175"/>
              <a:t> </a:t>
            </a:r>
            <a:r>
              <a:rPr dirty="0" spc="-5"/>
              <a:t>(RAPD)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8750" y="5808662"/>
            <a:ext cx="6726555" cy="650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115695" marR="314960" indent="-792480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More suitable for species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subspecies comparisons,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than for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intra-species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studies.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1241805"/>
            <a:ext cx="8180705" cy="3594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975" marR="5080">
              <a:lnSpc>
                <a:spcPct val="100000"/>
              </a:lnSpc>
              <a:tabLst>
                <a:tab pos="1157605" algn="l"/>
              </a:tabLst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RAPD: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short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primers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arbitrary sequence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amplify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unrecognized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regions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genomic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DNA.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 u="heavy">
                <a:solidFill>
                  <a:srgbClr val="FFFFFF"/>
                </a:solidFill>
                <a:latin typeface="Arial"/>
                <a:cs typeface="Arial"/>
              </a:rPr>
              <a:t>Applications: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7145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identification</a:t>
            </a:r>
            <a:endParaRPr sz="2000">
              <a:latin typeface="Arial"/>
              <a:cs typeface="Arial"/>
            </a:endParaRPr>
          </a:p>
          <a:p>
            <a:pPr marL="161925" indent="-1492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6256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 population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161925" indent="-1492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6256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 genetic impact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stressors</a:t>
            </a:r>
            <a:endParaRPr sz="2000">
              <a:latin typeface="Arial"/>
              <a:cs typeface="Arial"/>
            </a:endParaRPr>
          </a:p>
          <a:p>
            <a:pPr marL="161925" indent="-1492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6256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 genetic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diversity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4651" y="1928748"/>
            <a:ext cx="3798824" cy="310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9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59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5162" y="1666875"/>
            <a:ext cx="3622675" cy="4524375"/>
          </a:xfrm>
          <a:custGeom>
            <a:avLst/>
            <a:gdLst/>
            <a:ahLst/>
            <a:cxnLst/>
            <a:rect l="l" t="t" r="r" b="b"/>
            <a:pathLst>
              <a:path w="3622675" h="4524375">
                <a:moveTo>
                  <a:pt x="0" y="4524375"/>
                </a:moveTo>
                <a:lnTo>
                  <a:pt x="3622675" y="4524375"/>
                </a:lnTo>
                <a:lnTo>
                  <a:pt x="3622675" y="0"/>
                </a:lnTo>
                <a:lnTo>
                  <a:pt x="0" y="0"/>
                </a:lnTo>
                <a:lnTo>
                  <a:pt x="0" y="452437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6818" y="1706879"/>
            <a:ext cx="2214245" cy="1506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marL="1428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Fast and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endParaRPr sz="1800">
              <a:latin typeface="Arial"/>
              <a:cs typeface="Arial"/>
            </a:endParaRPr>
          </a:p>
          <a:p>
            <a:pPr marL="1428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selectively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neutral</a:t>
            </a:r>
            <a:endParaRPr sz="1800">
              <a:latin typeface="Arial"/>
              <a:cs typeface="Arial"/>
            </a:endParaRPr>
          </a:p>
          <a:p>
            <a:pPr marL="142875" indent="-142875">
              <a:lnSpc>
                <a:spcPts val="214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  <a:tab pos="149923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Relatively	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0982" y="2941573"/>
            <a:ext cx="1164590" cy="272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40"/>
              </a:lnSpc>
              <a:tabLst>
                <a:tab pos="96266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818" y="3216275"/>
            <a:ext cx="3451225" cy="287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detection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Primers are commercially  available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not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require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prior  knowledge of the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DNA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sequence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or gene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1800">
              <a:latin typeface="Arial"/>
              <a:cs typeface="Arial"/>
            </a:endParaRPr>
          </a:p>
          <a:p>
            <a:pPr algn="just" marR="31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Mendelian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inheritance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 dominant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fashion</a:t>
            </a:r>
            <a:endParaRPr sz="1800">
              <a:latin typeface="Arial"/>
              <a:cs typeface="Arial"/>
            </a:endParaRPr>
          </a:p>
          <a:p>
            <a:pPr algn="just" marL="142875" indent="-1428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is  ease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screen  a 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ts val="214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loci and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4476" y="1662048"/>
            <a:ext cx="3956050" cy="3416300"/>
          </a:xfrm>
          <a:custGeom>
            <a:avLst/>
            <a:gdLst/>
            <a:ahLst/>
            <a:cxnLst/>
            <a:rect l="l" t="t" r="r" b="b"/>
            <a:pathLst>
              <a:path w="3956050" h="3416300">
                <a:moveTo>
                  <a:pt x="0" y="3416300"/>
                </a:moveTo>
                <a:lnTo>
                  <a:pt x="3956050" y="3416300"/>
                </a:lnTo>
                <a:lnTo>
                  <a:pt x="3956050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16678" y="1702308"/>
            <a:ext cx="3773170" cy="329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reproducibility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 ambiguity in the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interpretation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population genetics models  cannot be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endParaRPr sz="1800">
              <a:latin typeface="Arial"/>
              <a:cs typeface="Arial"/>
            </a:endParaRPr>
          </a:p>
          <a:p>
            <a:pPr algn="just" marL="137160" indent="-13716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3716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Analysis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is  based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phenotype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(rather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allelic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frequencies)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Difficulty 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demonstrating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Mendelian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inheritance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2624" y="403859"/>
            <a:ext cx="649071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67956" y="403859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811" rIns="0" bIns="0" rtlCol="0" vert="horz">
            <a:spAutoFit/>
          </a:bodyPr>
          <a:lstStyle/>
          <a:p>
            <a:pPr marL="821055">
              <a:lnSpc>
                <a:spcPct val="100000"/>
              </a:lnSpc>
            </a:pPr>
            <a:r>
              <a:rPr dirty="0" spc="-5"/>
              <a:t>Random Amplified Polymorphic DNA</a:t>
            </a:r>
            <a:r>
              <a:rPr dirty="0" spc="-180"/>
              <a:t> </a:t>
            </a:r>
            <a:r>
              <a:rPr dirty="0" spc="-5"/>
              <a:t>(RAPD)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298450"/>
            <a:ext cx="7617459" cy="589280"/>
          </a:xfrm>
          <a:custGeom>
            <a:avLst/>
            <a:gdLst/>
            <a:ahLst/>
            <a:cxnLst/>
            <a:rect l="l" t="t" r="r" b="b"/>
            <a:pathLst>
              <a:path w="7617459" h="589280">
                <a:moveTo>
                  <a:pt x="7518717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518717" y="589026"/>
                </a:lnTo>
                <a:lnTo>
                  <a:pt x="7556881" y="581294"/>
                </a:lnTo>
                <a:lnTo>
                  <a:pt x="7588091" y="560228"/>
                </a:lnTo>
                <a:lnTo>
                  <a:pt x="7609157" y="529018"/>
                </a:lnTo>
                <a:lnTo>
                  <a:pt x="7616888" y="490854"/>
                </a:lnTo>
                <a:lnTo>
                  <a:pt x="7616888" y="98171"/>
                </a:lnTo>
                <a:lnTo>
                  <a:pt x="7609157" y="59953"/>
                </a:lnTo>
                <a:lnTo>
                  <a:pt x="7588091" y="28749"/>
                </a:lnTo>
                <a:lnTo>
                  <a:pt x="7556881" y="7713"/>
                </a:lnTo>
                <a:lnTo>
                  <a:pt x="751871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298450"/>
            <a:ext cx="7617459" cy="589280"/>
          </a:xfrm>
          <a:custGeom>
            <a:avLst/>
            <a:gdLst/>
            <a:ahLst/>
            <a:cxnLst/>
            <a:rect l="l" t="t" r="r" b="b"/>
            <a:pathLst>
              <a:path w="7617459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518717" y="0"/>
                </a:lnTo>
                <a:lnTo>
                  <a:pt x="7556881" y="7713"/>
                </a:lnTo>
                <a:lnTo>
                  <a:pt x="7588091" y="28749"/>
                </a:lnTo>
                <a:lnTo>
                  <a:pt x="7609157" y="59953"/>
                </a:lnTo>
                <a:lnTo>
                  <a:pt x="7616888" y="98171"/>
                </a:lnTo>
                <a:lnTo>
                  <a:pt x="7616888" y="490854"/>
                </a:lnTo>
                <a:lnTo>
                  <a:pt x="7609157" y="529018"/>
                </a:lnTo>
                <a:lnTo>
                  <a:pt x="7588091" y="560228"/>
                </a:lnTo>
                <a:lnTo>
                  <a:pt x="7556881" y="581294"/>
                </a:lnTo>
                <a:lnTo>
                  <a:pt x="7518717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8491" y="300227"/>
            <a:ext cx="713384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16952" y="300227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561" rIns="0" bIns="0" rtlCol="0" vert="horz">
            <a:spAutoFit/>
          </a:bodyPr>
          <a:lstStyle/>
          <a:p>
            <a:pPr marL="527050">
              <a:lnSpc>
                <a:spcPct val="100000"/>
              </a:lnSpc>
            </a:pPr>
            <a:r>
              <a:rPr dirty="0" spc="-5"/>
              <a:t>Amplified </a:t>
            </a:r>
            <a:r>
              <a:rPr dirty="0"/>
              <a:t>Fragment </a:t>
            </a:r>
            <a:r>
              <a:rPr dirty="0" spc="-5"/>
              <a:t>Length Polymorphism</a:t>
            </a:r>
            <a:r>
              <a:rPr dirty="0" spc="75"/>
              <a:t> </a:t>
            </a:r>
            <a:r>
              <a:rPr dirty="0" spc="-5"/>
              <a:t>(AFLP)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566" y="1356614"/>
            <a:ext cx="675640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AFLP: PCR-based, multi-locus fingerprinting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technique.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2870961"/>
            <a:ext cx="4062095" cy="2204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 u="heavy">
                <a:solidFill>
                  <a:srgbClr val="FFFFFF"/>
                </a:solidFill>
                <a:latin typeface="Arial"/>
                <a:cs typeface="Arial"/>
              </a:rPr>
              <a:t>Applications:</a:t>
            </a:r>
            <a:endParaRPr sz="2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9304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meiogynogens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androgens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resolution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linkage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6025" y="2151062"/>
            <a:ext cx="3632200" cy="432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99540" y="6331711"/>
            <a:ext cx="3929379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http://www.udel.edu/dnasequence/UDSGC/Images/figure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1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.gif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587" y="361950"/>
            <a:ext cx="7773034" cy="589280"/>
          </a:xfrm>
          <a:custGeom>
            <a:avLst/>
            <a:gdLst/>
            <a:ahLst/>
            <a:cxnLst/>
            <a:rect l="l" t="t" r="r" b="b"/>
            <a:pathLst>
              <a:path w="7773034" h="589280">
                <a:moveTo>
                  <a:pt x="7674292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674292" y="589026"/>
                </a:lnTo>
                <a:lnTo>
                  <a:pt x="7712456" y="581294"/>
                </a:lnTo>
                <a:lnTo>
                  <a:pt x="7743666" y="560228"/>
                </a:lnTo>
                <a:lnTo>
                  <a:pt x="7764732" y="529018"/>
                </a:lnTo>
                <a:lnTo>
                  <a:pt x="7772463" y="490854"/>
                </a:lnTo>
                <a:lnTo>
                  <a:pt x="7772463" y="98171"/>
                </a:lnTo>
                <a:lnTo>
                  <a:pt x="7764732" y="59953"/>
                </a:lnTo>
                <a:lnTo>
                  <a:pt x="7743666" y="28749"/>
                </a:lnTo>
                <a:lnTo>
                  <a:pt x="7712456" y="7713"/>
                </a:lnTo>
                <a:lnTo>
                  <a:pt x="76742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3587" y="361950"/>
            <a:ext cx="7773034" cy="589280"/>
          </a:xfrm>
          <a:custGeom>
            <a:avLst/>
            <a:gdLst/>
            <a:ahLst/>
            <a:cxnLst/>
            <a:rect l="l" t="t" r="r" b="b"/>
            <a:pathLst>
              <a:path w="7773034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674292" y="0"/>
                </a:lnTo>
                <a:lnTo>
                  <a:pt x="7712456" y="7713"/>
                </a:lnTo>
                <a:lnTo>
                  <a:pt x="7743666" y="28749"/>
                </a:lnTo>
                <a:lnTo>
                  <a:pt x="7764732" y="59953"/>
                </a:lnTo>
                <a:lnTo>
                  <a:pt x="7772463" y="98171"/>
                </a:lnTo>
                <a:lnTo>
                  <a:pt x="7772463" y="490854"/>
                </a:lnTo>
                <a:lnTo>
                  <a:pt x="7764732" y="529018"/>
                </a:lnTo>
                <a:lnTo>
                  <a:pt x="7743666" y="560228"/>
                </a:lnTo>
                <a:lnTo>
                  <a:pt x="7712456" y="581294"/>
                </a:lnTo>
                <a:lnTo>
                  <a:pt x="7674292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9750" y="1936750"/>
            <a:ext cx="4413250" cy="3263900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7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marL="86360" marR="7937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0504" algn="l"/>
                <a:tab pos="502284" algn="l"/>
                <a:tab pos="1334770" algn="l"/>
                <a:tab pos="1809114" algn="l"/>
                <a:tab pos="2842260" algn="l"/>
                <a:tab pos="3192780" algn="l"/>
                <a:tab pos="392112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	all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of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ci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simultaneously</a:t>
            </a:r>
            <a:endParaRPr sz="1800">
              <a:latin typeface="Arial"/>
              <a:cs typeface="Arial"/>
            </a:endParaRPr>
          </a:p>
          <a:p>
            <a:pPr marL="86360" marR="806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0504" algn="l"/>
                <a:tab pos="892810" algn="l"/>
                <a:tab pos="1746250" algn="l"/>
                <a:tab pos="2827020" algn="l"/>
                <a:tab pos="3313429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	p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ng  genomic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polymorphisms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0504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inherited as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dominant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0504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reproducibility</a:t>
            </a:r>
            <a:endParaRPr sz="1800">
              <a:latin typeface="Arial"/>
              <a:cs typeface="Arial"/>
            </a:endParaRPr>
          </a:p>
          <a:p>
            <a:pPr marL="86360" marR="787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0504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not require any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prior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molecular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100" y="1936813"/>
            <a:ext cx="3721100" cy="106235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7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marL="86995" marR="787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31140" algn="l"/>
                <a:tab pos="306387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dirty="0" sz="1800" spc="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1800" spc="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equipment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(e.</a:t>
            </a:r>
            <a:r>
              <a:rPr dirty="0" sz="180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g.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automated gene sequencers)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483" y="364236"/>
            <a:ext cx="713384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2943" y="364236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934" rIns="0" bIns="0" rtlCol="0" vert="horz">
            <a:spAutoFit/>
          </a:bodyPr>
          <a:lstStyle/>
          <a:p>
            <a:pPr marL="463550">
              <a:lnSpc>
                <a:spcPct val="100000"/>
              </a:lnSpc>
            </a:pPr>
            <a:r>
              <a:rPr dirty="0" spc="-5"/>
              <a:t>Amplified </a:t>
            </a:r>
            <a:r>
              <a:rPr dirty="0"/>
              <a:t>Fragment </a:t>
            </a:r>
            <a:r>
              <a:rPr dirty="0" spc="-5"/>
              <a:t>Length Polymorphism</a:t>
            </a:r>
            <a:r>
              <a:rPr dirty="0" spc="75"/>
              <a:t> </a:t>
            </a:r>
            <a:r>
              <a:rPr dirty="0" spc="-5"/>
              <a:t>(AFLP)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887" y="374650"/>
            <a:ext cx="7917180" cy="589280"/>
          </a:xfrm>
          <a:custGeom>
            <a:avLst/>
            <a:gdLst/>
            <a:ahLst/>
            <a:cxnLst/>
            <a:rect l="l" t="t" r="r" b="b"/>
            <a:pathLst>
              <a:path w="7917180" h="589280">
                <a:moveTo>
                  <a:pt x="78186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818691" y="589026"/>
                </a:lnTo>
                <a:lnTo>
                  <a:pt x="7856908" y="581294"/>
                </a:lnTo>
                <a:lnTo>
                  <a:pt x="7888112" y="560228"/>
                </a:lnTo>
                <a:lnTo>
                  <a:pt x="7909149" y="529018"/>
                </a:lnTo>
                <a:lnTo>
                  <a:pt x="7916862" y="490854"/>
                </a:lnTo>
                <a:lnTo>
                  <a:pt x="7916862" y="98171"/>
                </a:lnTo>
                <a:lnTo>
                  <a:pt x="7909149" y="59953"/>
                </a:lnTo>
                <a:lnTo>
                  <a:pt x="7888112" y="28749"/>
                </a:lnTo>
                <a:lnTo>
                  <a:pt x="7856908" y="7713"/>
                </a:lnTo>
                <a:lnTo>
                  <a:pt x="78186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3887" y="374650"/>
            <a:ext cx="7917180" cy="589280"/>
          </a:xfrm>
          <a:custGeom>
            <a:avLst/>
            <a:gdLst/>
            <a:ahLst/>
            <a:cxnLst/>
            <a:rect l="l" t="t" r="r" b="b"/>
            <a:pathLst>
              <a:path w="79171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818691" y="0"/>
                </a:lnTo>
                <a:lnTo>
                  <a:pt x="7856908" y="7713"/>
                </a:lnTo>
                <a:lnTo>
                  <a:pt x="7888112" y="28749"/>
                </a:lnTo>
                <a:lnTo>
                  <a:pt x="7909149" y="59953"/>
                </a:lnTo>
                <a:lnTo>
                  <a:pt x="7916862" y="98171"/>
                </a:lnTo>
                <a:lnTo>
                  <a:pt x="7916862" y="490854"/>
                </a:lnTo>
                <a:lnTo>
                  <a:pt x="7909149" y="529018"/>
                </a:lnTo>
                <a:lnTo>
                  <a:pt x="7888112" y="560228"/>
                </a:lnTo>
                <a:lnTo>
                  <a:pt x="7856908" y="581294"/>
                </a:lnTo>
                <a:lnTo>
                  <a:pt x="78186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0" y="391668"/>
            <a:ext cx="170840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88820" y="391668"/>
            <a:ext cx="492251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5688" y="391668"/>
            <a:ext cx="5896356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66659" y="391668"/>
            <a:ext cx="490727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1" rIns="0" bIns="0" rtlCol="0" vert="horz">
            <a:spAutoFit/>
          </a:bodyPr>
          <a:lstStyle/>
          <a:p>
            <a:pPr marL="323850">
              <a:lnSpc>
                <a:spcPct val="100000"/>
              </a:lnSpc>
            </a:pPr>
            <a:r>
              <a:rPr dirty="0" spc="-40"/>
              <a:t>Tandemly </a:t>
            </a:r>
            <a:r>
              <a:rPr dirty="0" spc="-5"/>
              <a:t>Repeated DNA (Mini and</a:t>
            </a:r>
            <a:r>
              <a:rPr dirty="0" spc="30"/>
              <a:t> </a:t>
            </a:r>
            <a:r>
              <a:rPr dirty="0" spc="-5"/>
              <a:t>Microsatellites)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7989" y="1491107"/>
            <a:ext cx="773303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Minisatellites/Variable Number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Tandem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Repeat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(VNRT)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DNA: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refers to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genetic loci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repeats a length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10-64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0351" y="3262248"/>
            <a:ext cx="3460750" cy="14763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8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marL="230504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unsuited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applications;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08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•protocols are not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reproducible.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050" y="2775013"/>
            <a:ext cx="3644900" cy="3636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286250" y="6107988"/>
            <a:ext cx="4044950" cy="316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7"/>
              </a:rPr>
              <a:t>http://www.edu.upmc.fr/sdv/masselot_05001/polymorphisme/im 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7"/>
              </a:rPr>
              <a:t>ages/pic021.jpg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8776" y="481583"/>
            <a:ext cx="4762500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62200" y="457200"/>
            <a:ext cx="4759325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1219200"/>
            <a:ext cx="8610600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1219200"/>
            <a:ext cx="8610600" cy="1076325"/>
          </a:xfrm>
          <a:custGeom>
            <a:avLst/>
            <a:gdLst/>
            <a:ahLst/>
            <a:cxnLst/>
            <a:rect l="l" t="t" r="r" b="b"/>
            <a:pathLst>
              <a:path w="8610600" h="1076325">
                <a:moveTo>
                  <a:pt x="0" y="1076325"/>
                </a:moveTo>
                <a:lnTo>
                  <a:pt x="8610600" y="1076325"/>
                </a:lnTo>
                <a:lnTo>
                  <a:pt x="8610600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1544" y="1143000"/>
            <a:ext cx="8982456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1944" y="1630679"/>
            <a:ext cx="252374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9240" y="1630679"/>
            <a:ext cx="649224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437" y="1263269"/>
            <a:ext cx="8420100" cy="9842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Animals are </a:t>
            </a:r>
            <a:r>
              <a:rPr dirty="0" sz="3200" spc="-5" b="1">
                <a:latin typeface="Arial"/>
                <a:cs typeface="Arial"/>
              </a:rPr>
              <a:t>selected </a:t>
            </a:r>
            <a:r>
              <a:rPr dirty="0" sz="3200" b="1">
                <a:latin typeface="Arial"/>
                <a:cs typeface="Arial"/>
              </a:rPr>
              <a:t>based on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biochemical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properties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89988" y="2688335"/>
            <a:ext cx="4858512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40652" y="2688335"/>
            <a:ext cx="371855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21432" y="2757551"/>
            <a:ext cx="45745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FF00"/>
                </a:solidFill>
                <a:latin typeface="Arial"/>
                <a:cs typeface="Arial"/>
              </a:rPr>
              <a:t>Eg. </a:t>
            </a:r>
            <a:r>
              <a:rPr dirty="0" sz="1800" spc="-5" b="1">
                <a:solidFill>
                  <a:srgbClr val="00FF00"/>
                </a:solidFill>
                <a:latin typeface="Arial"/>
                <a:cs typeface="Arial"/>
              </a:rPr>
              <a:t>Hb, </a:t>
            </a:r>
            <a:r>
              <a:rPr dirty="0" sz="1800" spc="-10" b="1">
                <a:solidFill>
                  <a:srgbClr val="00FF00"/>
                </a:solidFill>
                <a:latin typeface="Arial"/>
                <a:cs typeface="Arial"/>
              </a:rPr>
              <a:t>AMYLASE, </a:t>
            </a:r>
            <a:r>
              <a:rPr dirty="0" sz="1800" b="1">
                <a:solidFill>
                  <a:srgbClr val="00FF00"/>
                </a:solidFill>
                <a:latin typeface="Arial"/>
                <a:cs typeface="Arial"/>
              </a:rPr>
              <a:t>BLOOD GROUPS</a:t>
            </a:r>
            <a:r>
              <a:rPr dirty="0" sz="1800" spc="-95" b="1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FF00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3620" y="5250179"/>
            <a:ext cx="2080259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7744" y="5282184"/>
            <a:ext cx="371855" cy="516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08703" y="5282184"/>
            <a:ext cx="374903" cy="516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0383" y="5564123"/>
            <a:ext cx="1514856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17391" y="5564123"/>
            <a:ext cx="371856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10383" y="5838444"/>
            <a:ext cx="1959864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62400" y="5838444"/>
            <a:ext cx="371855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10383" y="6112764"/>
            <a:ext cx="321106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3603" y="6112764"/>
            <a:ext cx="371855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0383" y="6387083"/>
            <a:ext cx="2365247" cy="4709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67784" y="6387083"/>
            <a:ext cx="560832" cy="4709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20767" y="6387083"/>
            <a:ext cx="1731264" cy="4709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44184" y="6387083"/>
            <a:ext cx="371856" cy="4709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441194" y="5328411"/>
            <a:ext cx="3760470" cy="141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Disadvantage:</a:t>
            </a:r>
            <a:endParaRPr sz="2000">
              <a:latin typeface="Arial"/>
              <a:cs typeface="Arial"/>
            </a:endParaRPr>
          </a:p>
          <a:p>
            <a:pPr marL="12700" marR="208788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Sex </a:t>
            </a: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limited  </a:t>
            </a:r>
            <a:r>
              <a:rPr dirty="0" sz="1800" spc="-20" b="1">
                <a:solidFill>
                  <a:srgbClr val="66FF33"/>
                </a:solidFill>
                <a:latin typeface="Arial"/>
                <a:cs typeface="Arial"/>
              </a:rPr>
              <a:t>Age</a:t>
            </a:r>
            <a:r>
              <a:rPr dirty="0" sz="1800" spc="-50" b="1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dependent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Influenced </a:t>
            </a: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by</a:t>
            </a:r>
            <a:r>
              <a:rPr dirty="0" sz="1800" spc="-110" b="1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It </a:t>
            </a:r>
            <a:r>
              <a:rPr dirty="0" sz="1800" spc="-15" b="1">
                <a:solidFill>
                  <a:srgbClr val="66FF33"/>
                </a:solidFill>
                <a:latin typeface="Arial"/>
                <a:cs typeface="Arial"/>
              </a:rPr>
              <a:t>covers </a:t>
            </a: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less </a:t>
            </a: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than </a:t>
            </a: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10% </a:t>
            </a:r>
            <a:r>
              <a:rPr dirty="0" sz="1800" b="1">
                <a:solidFill>
                  <a:srgbClr val="66FF33"/>
                </a:solidFill>
                <a:latin typeface="Arial"/>
                <a:cs typeface="Arial"/>
              </a:rPr>
              <a:t>of</a:t>
            </a:r>
            <a:r>
              <a:rPr dirty="0" sz="1800" spc="50" b="1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FF33"/>
                </a:solidFill>
                <a:latin typeface="Arial"/>
                <a:cs typeface="Arial"/>
              </a:rPr>
              <a:t>genome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812" y="3200400"/>
            <a:ext cx="1881124" cy="2209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34200" y="3086100"/>
            <a:ext cx="2209799" cy="2209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57600" y="3505200"/>
            <a:ext cx="1676400" cy="1447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225" y="260350"/>
            <a:ext cx="8108950" cy="589280"/>
          </a:xfrm>
          <a:custGeom>
            <a:avLst/>
            <a:gdLst/>
            <a:ahLst/>
            <a:cxnLst/>
            <a:rect l="l" t="t" r="r" b="b"/>
            <a:pathLst>
              <a:path w="8108950" h="589280">
                <a:moveTo>
                  <a:pt x="8010779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8010779" y="589026"/>
                </a:lnTo>
                <a:lnTo>
                  <a:pt x="8048996" y="581294"/>
                </a:lnTo>
                <a:lnTo>
                  <a:pt x="8080200" y="560228"/>
                </a:lnTo>
                <a:lnTo>
                  <a:pt x="8101236" y="529018"/>
                </a:lnTo>
                <a:lnTo>
                  <a:pt x="8108950" y="490854"/>
                </a:lnTo>
                <a:lnTo>
                  <a:pt x="8108950" y="98171"/>
                </a:lnTo>
                <a:lnTo>
                  <a:pt x="8101236" y="59953"/>
                </a:lnTo>
                <a:lnTo>
                  <a:pt x="8080200" y="28749"/>
                </a:lnTo>
                <a:lnTo>
                  <a:pt x="8048996" y="7713"/>
                </a:lnTo>
                <a:lnTo>
                  <a:pt x="801077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25" y="260350"/>
            <a:ext cx="8108950" cy="589280"/>
          </a:xfrm>
          <a:custGeom>
            <a:avLst/>
            <a:gdLst/>
            <a:ahLst/>
            <a:cxnLst/>
            <a:rect l="l" t="t" r="r" b="b"/>
            <a:pathLst>
              <a:path w="810895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8010779" y="0"/>
                </a:lnTo>
                <a:lnTo>
                  <a:pt x="8048996" y="7713"/>
                </a:lnTo>
                <a:lnTo>
                  <a:pt x="8080200" y="28749"/>
                </a:lnTo>
                <a:lnTo>
                  <a:pt x="8101236" y="59953"/>
                </a:lnTo>
                <a:lnTo>
                  <a:pt x="8108950" y="98171"/>
                </a:lnTo>
                <a:lnTo>
                  <a:pt x="8108950" y="490854"/>
                </a:lnTo>
                <a:lnTo>
                  <a:pt x="8101236" y="529018"/>
                </a:lnTo>
                <a:lnTo>
                  <a:pt x="8080200" y="560228"/>
                </a:lnTo>
                <a:lnTo>
                  <a:pt x="8048996" y="581294"/>
                </a:lnTo>
                <a:lnTo>
                  <a:pt x="8010779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6115" y="1252728"/>
            <a:ext cx="7934959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Microsatellites/Simple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Sequence/Short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Tandem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Repeat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(STR)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DNA:</a:t>
            </a:r>
            <a:r>
              <a:rPr dirty="0" sz="1800" spc="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refers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genetic loci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repeat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only 1-6 bp</a:t>
            </a:r>
            <a:r>
              <a:rPr dirty="0" sz="18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long.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125" y="2494026"/>
            <a:ext cx="3875404" cy="3815079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7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ease of scoring through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PCR;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polymorphism;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accuracy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allele characterization;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numerous in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genome;</a:t>
            </a:r>
            <a:endParaRPr sz="1800">
              <a:latin typeface="Arial"/>
              <a:cs typeface="Arial"/>
            </a:endParaRPr>
          </a:p>
          <a:p>
            <a:pPr marL="86360" marR="17907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evenly distributed 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genome  on all chromosomes and all regions  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chromosomes;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codominant Mendelian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markers;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small locus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4463" y="284988"/>
            <a:ext cx="170840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67483" y="284988"/>
            <a:ext cx="492251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4351" y="284988"/>
            <a:ext cx="59817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30668" y="284988"/>
            <a:ext cx="490727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4686" rIns="0" bIns="0" rtlCol="0" vert="horz">
            <a:spAutoFit/>
          </a:bodyPr>
          <a:lstStyle/>
          <a:p>
            <a:pPr marL="302895">
              <a:lnSpc>
                <a:spcPct val="100000"/>
              </a:lnSpc>
            </a:pPr>
            <a:r>
              <a:rPr dirty="0" spc="-40"/>
              <a:t>Tandemly </a:t>
            </a:r>
            <a:r>
              <a:rPr dirty="0" spc="-5"/>
              <a:t>Repeated DNA </a:t>
            </a:r>
            <a:r>
              <a:rPr dirty="0"/>
              <a:t>( </a:t>
            </a:r>
            <a:r>
              <a:rPr dirty="0" spc="-5"/>
              <a:t>Mini and</a:t>
            </a:r>
            <a:r>
              <a:rPr dirty="0" spc="35"/>
              <a:t> </a:t>
            </a:r>
            <a:r>
              <a:rPr dirty="0" spc="-5"/>
              <a:t>Microsatellites)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22876" y="2490851"/>
            <a:ext cx="3956050" cy="188912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8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cost;</a:t>
            </a:r>
            <a:endParaRPr sz="1800">
              <a:latin typeface="Arial"/>
              <a:cs typeface="Arial"/>
            </a:endParaRPr>
          </a:p>
          <a:p>
            <a:pPr marL="86995" marR="989965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labour-intensiveness 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primers;</a:t>
            </a:r>
            <a:endParaRPr sz="1800">
              <a:latin typeface="Arial"/>
              <a:cs typeface="Arial"/>
            </a:endParaRPr>
          </a:p>
          <a:p>
            <a:pPr marL="230504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existence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null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alleles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2857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2857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3624" y="300227"/>
            <a:ext cx="571347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1716" y="300227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561" rIns="0" bIns="0" rtlCol="0" vert="horz">
            <a:spAutoFit/>
          </a:bodyPr>
          <a:lstStyle/>
          <a:p>
            <a:pPr marL="1202055">
              <a:lnSpc>
                <a:spcPct val="100000"/>
              </a:lnSpc>
            </a:pPr>
            <a:r>
              <a:rPr dirty="0" spc="-5"/>
              <a:t>Single Nucleotide Polymorphism</a:t>
            </a:r>
            <a:r>
              <a:rPr dirty="0" spc="85"/>
              <a:t> </a:t>
            </a:r>
            <a:r>
              <a:rPr dirty="0" spc="-5"/>
              <a:t>(SNP)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915" y="1091158"/>
            <a:ext cx="8033384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065" marR="5080" indent="-508000">
              <a:lnSpc>
                <a:spcPct val="112000"/>
              </a:lnSpc>
              <a:tabLst>
                <a:tab pos="612902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SNP: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describes polymorphisms caused by point mutations that give rise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different alleles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containing alternative bases at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given	nucleotide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locus.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2430526"/>
            <a:ext cx="3622675" cy="3538854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7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marL="86360" marR="13716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abundant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polymorphism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 any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organism;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adaptable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automation;</a:t>
            </a:r>
            <a:endParaRPr sz="1800">
              <a:latin typeface="Arial"/>
              <a:cs typeface="Arial"/>
            </a:endParaRPr>
          </a:p>
          <a:p>
            <a:pPr marL="86360" marR="139065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reveal hidden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polymorphism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not  detected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other markers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methods;</a:t>
            </a:r>
            <a:endParaRPr sz="1800">
              <a:latin typeface="Arial"/>
              <a:cs typeface="Arial"/>
            </a:endParaRPr>
          </a:p>
          <a:p>
            <a:pPr marL="86360" marR="876935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inherited as co-dominant  markers.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2950" y="2430526"/>
            <a:ext cx="3956050" cy="1751330"/>
          </a:xfrm>
          <a:prstGeom prst="rect">
            <a:avLst/>
          </a:prstGeom>
          <a:solidFill>
            <a:srgbClr val="008080"/>
          </a:solidFill>
          <a:ln w="9525">
            <a:solidFill>
              <a:srgbClr val="5F5F5F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7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need specialized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equipment;</a:t>
            </a:r>
            <a:endParaRPr sz="1800">
              <a:latin typeface="Arial"/>
              <a:cs typeface="Arial"/>
            </a:endParaRPr>
          </a:p>
          <a:p>
            <a:pPr marL="86995" marR="194310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large-scale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depends on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availability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expensive, cutting-  edge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5976" y="4678426"/>
            <a:ext cx="3201924" cy="170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20823" y="6504838"/>
            <a:ext cx="607695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http://upload.wikimedia.org/wikipedia/commons/thumb/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/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e/Dna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-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SNP.svg/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416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px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-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Dna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-</a:t>
            </a:r>
            <a:r>
              <a:rPr dirty="0" sz="1000" spc="-5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SNP.svg.png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187" y="2984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5187" y="2984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6148" y="307847"/>
            <a:ext cx="502767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68440" y="307847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911" rIns="0" bIns="0" rtlCol="0" vert="horz">
            <a:spAutoFit/>
          </a:bodyPr>
          <a:lstStyle/>
          <a:p>
            <a:pPr marL="1584325">
              <a:lnSpc>
                <a:spcPct val="100000"/>
              </a:lnSpc>
            </a:pPr>
            <a:r>
              <a:rPr dirty="0" spc="-5"/>
              <a:t>Expressed Sequence </a:t>
            </a:r>
            <a:r>
              <a:rPr dirty="0" spc="-70"/>
              <a:t>Tags</a:t>
            </a:r>
            <a:r>
              <a:rPr dirty="0" spc="15"/>
              <a:t> </a:t>
            </a:r>
            <a:r>
              <a:rPr dirty="0" spc="-45"/>
              <a:t>(ESTs)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189" y="1306703"/>
            <a:ext cx="847788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40855" algn="l"/>
              </a:tabLst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ESTs: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single-pass sequences generated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random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sequencing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cDNA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clones.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975" y="2265298"/>
            <a:ext cx="3719829" cy="31400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8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  <a:p>
            <a:pPr marL="86360" marR="403225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efficient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genes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analyze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their expression by  means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profiling;</a:t>
            </a:r>
            <a:endParaRPr sz="1800">
              <a:latin typeface="Arial"/>
              <a:cs typeface="Arial"/>
            </a:endParaRPr>
          </a:p>
          <a:p>
            <a:pPr marL="86360" marR="8636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rapid and valuable estimation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genes expressed in specific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tissue;</a:t>
            </a:r>
            <a:endParaRPr sz="1800">
              <a:latin typeface="Arial"/>
              <a:cs typeface="Arial"/>
            </a:endParaRPr>
          </a:p>
          <a:p>
            <a:pPr marL="86360" marR="526415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useful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cDNA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microarrays;</a:t>
            </a:r>
            <a:endParaRPr sz="1800">
              <a:latin typeface="Arial"/>
              <a:cs typeface="Arial"/>
            </a:endParaRPr>
          </a:p>
          <a:p>
            <a:pPr marL="229870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230504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great value in genome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mapping.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601" y="2252726"/>
            <a:ext cx="3956050" cy="106362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8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1800">
              <a:latin typeface="Arial"/>
              <a:cs typeface="Arial"/>
            </a:endParaRPr>
          </a:p>
          <a:p>
            <a:pPr marL="86995" marR="291465">
              <a:lnSpc>
                <a:spcPct val="100000"/>
              </a:lnSpc>
              <a:spcBef>
                <a:spcPts val="1080"/>
              </a:spcBef>
              <a:buChar char="•"/>
              <a:tabLst>
                <a:tab pos="2311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identification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polymorphic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ESTs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is necessary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mapping.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2276" y="4059301"/>
            <a:ext cx="3648075" cy="2589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20318" y="6381089"/>
            <a:ext cx="399351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1000" spc="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FFFF"/>
                </a:solidFill>
                <a:latin typeface="Arial"/>
                <a:cs typeface="Arial"/>
                <a:hlinkClick r:id="rId5"/>
              </a:rPr>
              <a:t>http://www.ncbi.nlm.nih.gov/About/primer/images/est_chart.gif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587" y="387350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1383" y="400811"/>
            <a:ext cx="385876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4767" y="400811"/>
            <a:ext cx="49072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9875" rIns="0" bIns="0" rtlCol="0" vert="horz">
            <a:spAutoFit/>
          </a:bodyPr>
          <a:lstStyle/>
          <a:p>
            <a:pPr marL="2329815">
              <a:lnSpc>
                <a:spcPct val="100000"/>
              </a:lnSpc>
            </a:pPr>
            <a:r>
              <a:rPr dirty="0" spc="-5" b="1">
                <a:latin typeface="Arial"/>
                <a:cs typeface="Arial"/>
              </a:rPr>
              <a:t>Trends </a:t>
            </a:r>
            <a:r>
              <a:rPr dirty="0" b="1">
                <a:latin typeface="Arial"/>
                <a:cs typeface="Arial"/>
              </a:rPr>
              <a:t>in Marker</a:t>
            </a:r>
            <a:r>
              <a:rPr dirty="0" spc="-7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Usage</a:t>
            </a:r>
          </a:p>
        </p:txBody>
      </p:sp>
      <p:sp>
        <p:nvSpPr>
          <p:cNvPr id="7" name="object 7"/>
          <p:cNvSpPr/>
          <p:nvPr/>
        </p:nvSpPr>
        <p:spPr>
          <a:xfrm>
            <a:off x="182562" y="1817699"/>
            <a:ext cx="8711933" cy="2614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43126" y="5673725"/>
            <a:ext cx="6126480" cy="37655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28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allozymes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RFLPs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is on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decline.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497" y="4569841"/>
            <a:ext cx="283019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Source: Liu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Cordes,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350" y="1812930"/>
            <a:ext cx="8528082" cy="242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0000" y="5327650"/>
            <a:ext cx="2129155" cy="925830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L="132715" marR="125095">
              <a:lnSpc>
                <a:spcPct val="100000"/>
              </a:lnSpc>
              <a:spcBef>
                <a:spcPts val="285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RAPD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had probably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reached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peak.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7622" y="4319016"/>
            <a:ext cx="283019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Source: Liu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Cordes,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6926" y="5284787"/>
            <a:ext cx="2611755" cy="925830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algn="ctr" marL="96520" marR="88265">
              <a:lnSpc>
                <a:spcPct val="100000"/>
              </a:lnSpc>
              <a:spcBef>
                <a:spcPts val="284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AFLP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 are still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log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 growth.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175" y="468376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555" y="0"/>
                </a:moveTo>
                <a:lnTo>
                  <a:pt x="98158" y="0"/>
                </a:lnTo>
                <a:lnTo>
                  <a:pt x="59953" y="7711"/>
                </a:lnTo>
                <a:lnTo>
                  <a:pt x="28752" y="28733"/>
                </a:lnTo>
                <a:lnTo>
                  <a:pt x="7714" y="59900"/>
                </a:lnTo>
                <a:lnTo>
                  <a:pt x="0" y="98044"/>
                </a:lnTo>
                <a:lnTo>
                  <a:pt x="0" y="490727"/>
                </a:lnTo>
                <a:lnTo>
                  <a:pt x="7714" y="528945"/>
                </a:lnTo>
                <a:lnTo>
                  <a:pt x="28752" y="560149"/>
                </a:lnTo>
                <a:lnTo>
                  <a:pt x="59953" y="581185"/>
                </a:lnTo>
                <a:lnTo>
                  <a:pt x="98158" y="588899"/>
                </a:lnTo>
                <a:lnTo>
                  <a:pt x="7361555" y="588899"/>
                </a:lnTo>
                <a:lnTo>
                  <a:pt x="7399718" y="581185"/>
                </a:lnTo>
                <a:lnTo>
                  <a:pt x="7430928" y="560149"/>
                </a:lnTo>
                <a:lnTo>
                  <a:pt x="7451994" y="528945"/>
                </a:lnTo>
                <a:lnTo>
                  <a:pt x="7459726" y="490727"/>
                </a:lnTo>
                <a:lnTo>
                  <a:pt x="7459726" y="98044"/>
                </a:lnTo>
                <a:lnTo>
                  <a:pt x="7451994" y="59900"/>
                </a:lnTo>
                <a:lnTo>
                  <a:pt x="7430928" y="28733"/>
                </a:lnTo>
                <a:lnTo>
                  <a:pt x="7399718" y="7711"/>
                </a:lnTo>
                <a:lnTo>
                  <a:pt x="736155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2175" y="468376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044"/>
                </a:moveTo>
                <a:lnTo>
                  <a:pt x="7714" y="59900"/>
                </a:lnTo>
                <a:lnTo>
                  <a:pt x="28752" y="28733"/>
                </a:lnTo>
                <a:lnTo>
                  <a:pt x="59953" y="7711"/>
                </a:lnTo>
                <a:lnTo>
                  <a:pt x="98158" y="0"/>
                </a:lnTo>
                <a:lnTo>
                  <a:pt x="7361555" y="0"/>
                </a:lnTo>
                <a:lnTo>
                  <a:pt x="7399718" y="7711"/>
                </a:lnTo>
                <a:lnTo>
                  <a:pt x="7430928" y="28733"/>
                </a:lnTo>
                <a:lnTo>
                  <a:pt x="7451994" y="59900"/>
                </a:lnTo>
                <a:lnTo>
                  <a:pt x="7459726" y="98044"/>
                </a:lnTo>
                <a:lnTo>
                  <a:pt x="7459726" y="490727"/>
                </a:lnTo>
                <a:lnTo>
                  <a:pt x="7451994" y="528945"/>
                </a:lnTo>
                <a:lnTo>
                  <a:pt x="7430928" y="560149"/>
                </a:lnTo>
                <a:lnTo>
                  <a:pt x="7399718" y="581185"/>
                </a:lnTo>
                <a:lnTo>
                  <a:pt x="7361555" y="588899"/>
                </a:lnTo>
                <a:lnTo>
                  <a:pt x="98158" y="588899"/>
                </a:lnTo>
                <a:lnTo>
                  <a:pt x="59953" y="581185"/>
                </a:lnTo>
                <a:lnTo>
                  <a:pt x="28752" y="560149"/>
                </a:lnTo>
                <a:lnTo>
                  <a:pt x="7714" y="528945"/>
                </a:lnTo>
                <a:lnTo>
                  <a:pt x="0" y="490727"/>
                </a:lnTo>
                <a:lnTo>
                  <a:pt x="0" y="98044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05683" y="481583"/>
            <a:ext cx="366217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62471" y="481583"/>
            <a:ext cx="490727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82848" y="572389"/>
            <a:ext cx="3282950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Trends </a:t>
            </a:r>
            <a:r>
              <a:rPr dirty="0" spc="-5"/>
              <a:t>in Marker</a:t>
            </a:r>
            <a:r>
              <a:rPr dirty="0" spc="5"/>
              <a:t> </a:t>
            </a:r>
            <a:r>
              <a:rPr dirty="0" spc="-5"/>
              <a:t>Usage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1965550"/>
            <a:ext cx="8087655" cy="251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0451" y="5638800"/>
            <a:ext cx="5689600" cy="650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719580" marR="218440" indent="-1494155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Microsatellites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SNP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 are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still 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log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4472" y="4577333"/>
            <a:ext cx="161226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Liu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&amp; Cordes,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812" y="492125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7361491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7361491" y="589026"/>
                </a:lnTo>
                <a:lnTo>
                  <a:pt x="7399708" y="581294"/>
                </a:lnTo>
                <a:lnTo>
                  <a:pt x="7430912" y="560228"/>
                </a:lnTo>
                <a:lnTo>
                  <a:pt x="7451949" y="529018"/>
                </a:lnTo>
                <a:lnTo>
                  <a:pt x="7459662" y="490854"/>
                </a:lnTo>
                <a:lnTo>
                  <a:pt x="7459662" y="98171"/>
                </a:lnTo>
                <a:lnTo>
                  <a:pt x="7451949" y="59953"/>
                </a:lnTo>
                <a:lnTo>
                  <a:pt x="7430912" y="28749"/>
                </a:lnTo>
                <a:lnTo>
                  <a:pt x="7399708" y="7713"/>
                </a:lnTo>
                <a:lnTo>
                  <a:pt x="736149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812" y="492125"/>
            <a:ext cx="7459980" cy="589280"/>
          </a:xfrm>
          <a:custGeom>
            <a:avLst/>
            <a:gdLst/>
            <a:ahLst/>
            <a:cxnLst/>
            <a:rect l="l" t="t" r="r" b="b"/>
            <a:pathLst>
              <a:path w="745998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7361491" y="0"/>
                </a:lnTo>
                <a:lnTo>
                  <a:pt x="7399708" y="7713"/>
                </a:lnTo>
                <a:lnTo>
                  <a:pt x="7430912" y="28749"/>
                </a:lnTo>
                <a:lnTo>
                  <a:pt x="7451949" y="59953"/>
                </a:lnTo>
                <a:lnTo>
                  <a:pt x="7459662" y="98171"/>
                </a:lnTo>
                <a:lnTo>
                  <a:pt x="7459662" y="490854"/>
                </a:lnTo>
                <a:lnTo>
                  <a:pt x="7451949" y="529018"/>
                </a:lnTo>
                <a:lnTo>
                  <a:pt x="7430912" y="560228"/>
                </a:lnTo>
                <a:lnTo>
                  <a:pt x="7399708" y="581294"/>
                </a:lnTo>
                <a:lnTo>
                  <a:pt x="7361491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4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7688" y="504444"/>
            <a:ext cx="366217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4476" y="504444"/>
            <a:ext cx="490727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16376" y="596138"/>
            <a:ext cx="3282950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Trends </a:t>
            </a:r>
            <a:r>
              <a:rPr dirty="0" spc="-5"/>
              <a:t>in Marker</a:t>
            </a:r>
            <a:r>
              <a:rPr dirty="0" spc="5"/>
              <a:t> </a:t>
            </a:r>
            <a:r>
              <a:rPr dirty="0" spc="-5"/>
              <a:t>Usage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550" y="387350"/>
            <a:ext cx="8566150" cy="589280"/>
          </a:xfrm>
          <a:custGeom>
            <a:avLst/>
            <a:gdLst/>
            <a:ahLst/>
            <a:cxnLst/>
            <a:rect l="l" t="t" r="r" b="b"/>
            <a:pathLst>
              <a:path w="8566150" h="589280">
                <a:moveTo>
                  <a:pt x="8467979" y="0"/>
                </a:moveTo>
                <a:lnTo>
                  <a:pt x="98158" y="0"/>
                </a:lnTo>
                <a:lnTo>
                  <a:pt x="59953" y="7713"/>
                </a:lnTo>
                <a:lnTo>
                  <a:pt x="28752" y="28749"/>
                </a:lnTo>
                <a:lnTo>
                  <a:pt x="7714" y="59953"/>
                </a:lnTo>
                <a:lnTo>
                  <a:pt x="0" y="98171"/>
                </a:lnTo>
                <a:lnTo>
                  <a:pt x="0" y="490854"/>
                </a:lnTo>
                <a:lnTo>
                  <a:pt x="7714" y="529018"/>
                </a:lnTo>
                <a:lnTo>
                  <a:pt x="28752" y="560228"/>
                </a:lnTo>
                <a:lnTo>
                  <a:pt x="59953" y="581294"/>
                </a:lnTo>
                <a:lnTo>
                  <a:pt x="98158" y="589026"/>
                </a:lnTo>
                <a:lnTo>
                  <a:pt x="8467979" y="589026"/>
                </a:lnTo>
                <a:lnTo>
                  <a:pt x="8506196" y="581294"/>
                </a:lnTo>
                <a:lnTo>
                  <a:pt x="8537400" y="560228"/>
                </a:lnTo>
                <a:lnTo>
                  <a:pt x="8558436" y="529018"/>
                </a:lnTo>
                <a:lnTo>
                  <a:pt x="8566150" y="490854"/>
                </a:lnTo>
                <a:lnTo>
                  <a:pt x="8566150" y="98171"/>
                </a:lnTo>
                <a:lnTo>
                  <a:pt x="8558436" y="59953"/>
                </a:lnTo>
                <a:lnTo>
                  <a:pt x="8537400" y="28749"/>
                </a:lnTo>
                <a:lnTo>
                  <a:pt x="8506196" y="7713"/>
                </a:lnTo>
                <a:lnTo>
                  <a:pt x="846797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6550" y="387350"/>
            <a:ext cx="8566150" cy="589280"/>
          </a:xfrm>
          <a:custGeom>
            <a:avLst/>
            <a:gdLst/>
            <a:ahLst/>
            <a:cxnLst/>
            <a:rect l="l" t="t" r="r" b="b"/>
            <a:pathLst>
              <a:path w="8566150" h="589280">
                <a:moveTo>
                  <a:pt x="0" y="98171"/>
                </a:moveTo>
                <a:lnTo>
                  <a:pt x="7714" y="59953"/>
                </a:lnTo>
                <a:lnTo>
                  <a:pt x="28752" y="28749"/>
                </a:lnTo>
                <a:lnTo>
                  <a:pt x="59953" y="7713"/>
                </a:lnTo>
                <a:lnTo>
                  <a:pt x="98158" y="0"/>
                </a:lnTo>
                <a:lnTo>
                  <a:pt x="8467979" y="0"/>
                </a:lnTo>
                <a:lnTo>
                  <a:pt x="8506196" y="7713"/>
                </a:lnTo>
                <a:lnTo>
                  <a:pt x="8537400" y="28749"/>
                </a:lnTo>
                <a:lnTo>
                  <a:pt x="8558436" y="59953"/>
                </a:lnTo>
                <a:lnTo>
                  <a:pt x="8566150" y="98171"/>
                </a:lnTo>
                <a:lnTo>
                  <a:pt x="8566150" y="490854"/>
                </a:lnTo>
                <a:lnTo>
                  <a:pt x="8558436" y="529018"/>
                </a:lnTo>
                <a:lnTo>
                  <a:pt x="8537400" y="560228"/>
                </a:lnTo>
                <a:lnTo>
                  <a:pt x="8506196" y="581294"/>
                </a:lnTo>
                <a:lnTo>
                  <a:pt x="8467979" y="589026"/>
                </a:lnTo>
                <a:lnTo>
                  <a:pt x="98158" y="589026"/>
                </a:lnTo>
                <a:lnTo>
                  <a:pt x="59953" y="581294"/>
                </a:lnTo>
                <a:lnTo>
                  <a:pt x="28752" y="560228"/>
                </a:lnTo>
                <a:lnTo>
                  <a:pt x="7714" y="529018"/>
                </a:lnTo>
                <a:lnTo>
                  <a:pt x="0" y="490854"/>
                </a:lnTo>
                <a:lnTo>
                  <a:pt x="0" y="98171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" y="387095"/>
            <a:ext cx="819454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6843" y="387095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159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pc="-5" b="1">
                <a:latin typeface="Arial"/>
                <a:cs typeface="Arial"/>
              </a:rPr>
              <a:t>Applications </a:t>
            </a:r>
            <a:r>
              <a:rPr dirty="0" b="1">
                <a:latin typeface="Arial"/>
                <a:cs typeface="Arial"/>
              </a:rPr>
              <a:t>of </a:t>
            </a:r>
            <a:r>
              <a:rPr dirty="0" spc="-5" b="1">
                <a:latin typeface="Arial"/>
                <a:cs typeface="Arial"/>
              </a:rPr>
              <a:t>DNA Markers </a:t>
            </a:r>
            <a:r>
              <a:rPr dirty="0" b="1">
                <a:latin typeface="Arial"/>
                <a:cs typeface="Arial"/>
              </a:rPr>
              <a:t>in </a:t>
            </a:r>
            <a:r>
              <a:rPr dirty="0" spc="-5" b="1">
                <a:latin typeface="Arial"/>
                <a:cs typeface="Arial"/>
              </a:rPr>
              <a:t>Aquaculture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Genetics</a:t>
            </a:r>
          </a:p>
        </p:txBody>
      </p:sp>
      <p:sp>
        <p:nvSpPr>
          <p:cNvPr id="7" name="object 7"/>
          <p:cNvSpPr/>
          <p:nvPr/>
        </p:nvSpPr>
        <p:spPr>
          <a:xfrm>
            <a:off x="354012" y="1614542"/>
            <a:ext cx="8471506" cy="2546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04946" y="4221607"/>
            <a:ext cx="161226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Liu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&amp; Cordes,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087" y="4994275"/>
            <a:ext cx="3429000" cy="650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527685" marR="233679" indent="-288290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Microsatellites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wide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applications.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6675" y="4972050"/>
            <a:ext cx="2898775" cy="650875"/>
          </a:xfrm>
          <a:prstGeom prst="rect">
            <a:avLst/>
          </a:prstGeom>
          <a:solidFill>
            <a:srgbClr val="008080"/>
          </a:solidFill>
          <a:ln w="9525">
            <a:solidFill>
              <a:srgbClr val="005A57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681990" marR="185420" indent="-489584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SNP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ESTs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markers  are new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tools.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21400" y="5737225"/>
            <a:ext cx="165100" cy="288925"/>
          </a:xfrm>
          <a:custGeom>
            <a:avLst/>
            <a:gdLst/>
            <a:ahLst/>
            <a:cxnLst/>
            <a:rect l="l" t="t" r="r" b="b"/>
            <a:pathLst>
              <a:path w="165100" h="288925">
                <a:moveTo>
                  <a:pt x="54990" y="0"/>
                </a:moveTo>
                <a:lnTo>
                  <a:pt x="0" y="0"/>
                </a:lnTo>
                <a:lnTo>
                  <a:pt x="0" y="247650"/>
                </a:lnTo>
                <a:lnTo>
                  <a:pt x="110109" y="247650"/>
                </a:lnTo>
                <a:lnTo>
                  <a:pt x="110109" y="288925"/>
                </a:lnTo>
                <a:lnTo>
                  <a:pt x="165100" y="206375"/>
                </a:lnTo>
                <a:lnTo>
                  <a:pt x="137604" y="165100"/>
                </a:lnTo>
                <a:lnTo>
                  <a:pt x="54990" y="165100"/>
                </a:lnTo>
                <a:lnTo>
                  <a:pt x="54990" y="0"/>
                </a:lnTo>
                <a:close/>
              </a:path>
              <a:path w="165100" h="288925">
                <a:moveTo>
                  <a:pt x="110109" y="123825"/>
                </a:moveTo>
                <a:lnTo>
                  <a:pt x="110109" y="165100"/>
                </a:lnTo>
                <a:lnTo>
                  <a:pt x="137604" y="165100"/>
                </a:lnTo>
                <a:lnTo>
                  <a:pt x="110109" y="1238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21400" y="5737225"/>
            <a:ext cx="165100" cy="288925"/>
          </a:xfrm>
          <a:custGeom>
            <a:avLst/>
            <a:gdLst/>
            <a:ahLst/>
            <a:cxnLst/>
            <a:rect l="l" t="t" r="r" b="b"/>
            <a:pathLst>
              <a:path w="165100" h="288925">
                <a:moveTo>
                  <a:pt x="165100" y="206375"/>
                </a:moveTo>
                <a:lnTo>
                  <a:pt x="110109" y="123825"/>
                </a:lnTo>
                <a:lnTo>
                  <a:pt x="110109" y="165100"/>
                </a:lnTo>
                <a:lnTo>
                  <a:pt x="54990" y="165100"/>
                </a:lnTo>
                <a:lnTo>
                  <a:pt x="54990" y="0"/>
                </a:lnTo>
                <a:lnTo>
                  <a:pt x="0" y="0"/>
                </a:lnTo>
                <a:lnTo>
                  <a:pt x="0" y="247650"/>
                </a:lnTo>
                <a:lnTo>
                  <a:pt x="110109" y="247650"/>
                </a:lnTo>
                <a:lnTo>
                  <a:pt x="110109" y="288925"/>
                </a:lnTo>
                <a:lnTo>
                  <a:pt x="165100" y="20637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61557" y="5805220"/>
            <a:ext cx="20688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yet widely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7461" rIns="0" bIns="0" rtlCol="0" vert="horz">
            <a:spAutoFit/>
          </a:bodyPr>
          <a:lstStyle/>
          <a:p>
            <a:pPr marL="2986405">
              <a:lnSpc>
                <a:spcPct val="100000"/>
              </a:lnSpc>
            </a:pPr>
            <a:r>
              <a:rPr dirty="0" spc="-5"/>
              <a:t>C</a:t>
            </a:r>
            <a:r>
              <a:rPr dirty="0" spc="-15"/>
              <a:t>o</a:t>
            </a:r>
            <a:r>
              <a:rPr dirty="0" spc="-5"/>
              <a:t>ncl</a:t>
            </a:r>
            <a:r>
              <a:rPr dirty="0" spc="-15"/>
              <a:t>u</a:t>
            </a:r>
            <a:r>
              <a:rPr dirty="0" spc="-5"/>
              <a:t>si</a:t>
            </a:r>
            <a:r>
              <a:rPr dirty="0" spc="-15"/>
              <a:t>o</a:t>
            </a:r>
            <a:r>
              <a:rPr dirty="0" spc="-5"/>
              <a:t>ns</a:t>
            </a:r>
          </a:p>
        </p:txBody>
      </p:sp>
      <p:sp>
        <p:nvSpPr>
          <p:cNvPr id="3" name="object 3"/>
          <p:cNvSpPr/>
          <p:nvPr/>
        </p:nvSpPr>
        <p:spPr>
          <a:xfrm>
            <a:off x="568325" y="1495678"/>
            <a:ext cx="4899406" cy="4676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67730" y="1451025"/>
            <a:ext cx="3043562" cy="4744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92448" y="6249416"/>
            <a:ext cx="197294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Adapted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Liu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&amp; Cordes, 2004.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329184"/>
            <a:ext cx="4706112" cy="612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9800" y="304800"/>
            <a:ext cx="4702683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1238250"/>
            <a:ext cx="8610600" cy="1200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1238250"/>
            <a:ext cx="8610600" cy="1200150"/>
          </a:xfrm>
          <a:custGeom>
            <a:avLst/>
            <a:gdLst/>
            <a:ahLst/>
            <a:cxnLst/>
            <a:rect l="l" t="t" r="r" b="b"/>
            <a:pathLst>
              <a:path w="8610600" h="1200150">
                <a:moveTo>
                  <a:pt x="0" y="1200150"/>
                </a:moveTo>
                <a:lnTo>
                  <a:pt x="8610600" y="1200150"/>
                </a:lnTo>
                <a:lnTo>
                  <a:pt x="8610600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6027" y="1150619"/>
            <a:ext cx="7408164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904" y="1699260"/>
            <a:ext cx="7738872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94319" y="1699260"/>
            <a:ext cx="726948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7582" y="1283461"/>
            <a:ext cx="7165340" cy="11061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229870">
              <a:lnSpc>
                <a:spcPct val="100000"/>
              </a:lnSpc>
            </a:pPr>
            <a:r>
              <a:rPr dirty="0" sz="3600" spc="-5" b="1">
                <a:latin typeface="Arial"/>
                <a:cs typeface="Arial"/>
              </a:rPr>
              <a:t>Animals are selected based </a:t>
            </a:r>
            <a:r>
              <a:rPr dirty="0" sz="3600" b="1">
                <a:latin typeface="Arial"/>
                <a:cs typeface="Arial"/>
              </a:rPr>
              <a:t>on  </a:t>
            </a:r>
            <a:r>
              <a:rPr dirty="0" sz="3600" spc="-5" b="1">
                <a:latin typeface="Arial"/>
                <a:cs typeface="Arial"/>
              </a:rPr>
              <a:t>structural &amp; numerical</a:t>
            </a:r>
            <a:r>
              <a:rPr dirty="0" sz="3600" spc="4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variations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940" y="2535935"/>
            <a:ext cx="5719572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77128" y="2535935"/>
            <a:ext cx="4907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40" y="2901695"/>
            <a:ext cx="1709927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67483" y="2901695"/>
            <a:ext cx="507492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69592" y="2901695"/>
            <a:ext cx="48920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3411" y="2901695"/>
            <a:ext cx="3745991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94020" y="2901695"/>
            <a:ext cx="490727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2940" y="3267455"/>
            <a:ext cx="1775460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33016" y="3267455"/>
            <a:ext cx="507492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35123" y="3267455"/>
            <a:ext cx="487680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17420" y="3267455"/>
            <a:ext cx="4666487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78523" y="3267455"/>
            <a:ext cx="490727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40739" y="2628265"/>
            <a:ext cx="5845175" cy="110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5459">
              <a:lnSpc>
                <a:spcPct val="100000"/>
              </a:lnSpc>
            </a:pPr>
            <a:r>
              <a:rPr dirty="0" sz="2400">
                <a:solidFill>
                  <a:srgbClr val="00FF00"/>
                </a:solidFill>
                <a:latin typeface="Arial"/>
                <a:cs typeface="Arial"/>
              </a:rPr>
              <a:t>Eg. </a:t>
            </a:r>
            <a:r>
              <a:rPr dirty="0" sz="2400" spc="-5">
                <a:solidFill>
                  <a:srgbClr val="00FF00"/>
                </a:solidFill>
                <a:latin typeface="Arial"/>
                <a:cs typeface="Arial"/>
              </a:rPr>
              <a:t>Structural and </a:t>
            </a:r>
            <a:r>
              <a:rPr dirty="0" sz="2400">
                <a:solidFill>
                  <a:srgbClr val="00FF00"/>
                </a:solidFill>
                <a:latin typeface="Arial"/>
                <a:cs typeface="Arial"/>
              </a:rPr>
              <a:t>Numerical </a:t>
            </a:r>
            <a:r>
              <a:rPr dirty="0" sz="2400" spc="-20">
                <a:solidFill>
                  <a:srgbClr val="00FF00"/>
                </a:solidFill>
                <a:latin typeface="Arial"/>
                <a:cs typeface="Arial"/>
              </a:rPr>
              <a:t>Variations  </a:t>
            </a:r>
            <a:r>
              <a:rPr dirty="0" sz="2400" spc="-5">
                <a:solidFill>
                  <a:srgbClr val="66FF33"/>
                </a:solidFill>
                <a:latin typeface="Arial"/>
                <a:cs typeface="Arial"/>
              </a:rPr>
              <a:t>Structural- </a:t>
            </a:r>
            <a:r>
              <a:rPr dirty="0" sz="2400" spc="-5">
                <a:solidFill>
                  <a:srgbClr val="00FF00"/>
                </a:solidFill>
                <a:latin typeface="Arial"/>
                <a:cs typeface="Arial"/>
              </a:rPr>
              <a:t>Deletions, </a:t>
            </a:r>
            <a:r>
              <a:rPr dirty="0" sz="2400">
                <a:solidFill>
                  <a:srgbClr val="00FF00"/>
                </a:solidFill>
                <a:latin typeface="Arial"/>
                <a:cs typeface="Arial"/>
              </a:rPr>
              <a:t>Insertions</a:t>
            </a:r>
            <a:r>
              <a:rPr dirty="0" sz="2400" spc="2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FF00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Numerical- </a:t>
            </a:r>
            <a:r>
              <a:rPr dirty="0" sz="2400" spc="-35">
                <a:solidFill>
                  <a:srgbClr val="00FF00"/>
                </a:solidFill>
                <a:latin typeface="Arial"/>
                <a:cs typeface="Arial"/>
              </a:rPr>
              <a:t>Trisomy, </a:t>
            </a:r>
            <a:r>
              <a:rPr dirty="0" sz="2400" spc="-25">
                <a:solidFill>
                  <a:srgbClr val="00FF00"/>
                </a:solidFill>
                <a:latin typeface="Arial"/>
                <a:cs typeface="Arial"/>
              </a:rPr>
              <a:t>Monosomy,</a:t>
            </a:r>
            <a:r>
              <a:rPr dirty="0" sz="2400" spc="55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FF00"/>
                </a:solidFill>
                <a:latin typeface="Arial"/>
                <a:cs typeface="Arial"/>
              </a:rPr>
              <a:t>Nullysomy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04060" y="6153911"/>
            <a:ext cx="5695188" cy="704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29856" y="6153911"/>
            <a:ext cx="568451" cy="7040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12594" y="6260084"/>
            <a:ext cx="524700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Disadvantage: low</a:t>
            </a:r>
            <a:r>
              <a:rPr dirty="0" sz="2800" spc="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polymorphism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800" y="4190936"/>
            <a:ext cx="2743200" cy="19511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1037" y="4186173"/>
            <a:ext cx="2752725" cy="1960880"/>
          </a:xfrm>
          <a:custGeom>
            <a:avLst/>
            <a:gdLst/>
            <a:ahLst/>
            <a:cxnLst/>
            <a:rect l="l" t="t" r="r" b="b"/>
            <a:pathLst>
              <a:path w="2752725" h="1960879">
                <a:moveTo>
                  <a:pt x="0" y="1960626"/>
                </a:moveTo>
                <a:lnTo>
                  <a:pt x="2752725" y="1960626"/>
                </a:lnTo>
                <a:lnTo>
                  <a:pt x="2752725" y="0"/>
                </a:lnTo>
                <a:lnTo>
                  <a:pt x="0" y="0"/>
                </a:lnTo>
                <a:lnTo>
                  <a:pt x="0" y="1960626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81600" y="4190936"/>
            <a:ext cx="3067050" cy="19130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76773" y="4186173"/>
            <a:ext cx="3076575" cy="1922780"/>
          </a:xfrm>
          <a:custGeom>
            <a:avLst/>
            <a:gdLst/>
            <a:ahLst/>
            <a:cxnLst/>
            <a:rect l="l" t="t" r="r" b="b"/>
            <a:pathLst>
              <a:path w="3076575" h="1922779">
                <a:moveTo>
                  <a:pt x="0" y="1922526"/>
                </a:moveTo>
                <a:lnTo>
                  <a:pt x="3076575" y="1922526"/>
                </a:lnTo>
                <a:lnTo>
                  <a:pt x="3076575" y="0"/>
                </a:lnTo>
                <a:lnTo>
                  <a:pt x="0" y="0"/>
                </a:lnTo>
                <a:lnTo>
                  <a:pt x="0" y="1922526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6096000" cy="838200"/>
          </a:xfrm>
          <a:prstGeom prst="rect"/>
          <a:solidFill>
            <a:srgbClr val="008080"/>
          </a:solidFill>
          <a:ln w="25400">
            <a:solidFill>
              <a:srgbClr val="FFFF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953135">
              <a:lnSpc>
                <a:spcPct val="100000"/>
              </a:lnSpc>
              <a:spcBef>
                <a:spcPts val="445"/>
              </a:spcBef>
            </a:pPr>
            <a:r>
              <a:rPr dirty="0" sz="4400">
                <a:solidFill>
                  <a:srgbClr val="00FFFF"/>
                </a:solidFill>
              </a:rPr>
              <a:t>Molecular</a:t>
            </a:r>
            <a:r>
              <a:rPr dirty="0" sz="4400" spc="-80">
                <a:solidFill>
                  <a:srgbClr val="00FFFF"/>
                </a:solidFill>
              </a:rPr>
              <a:t> </a:t>
            </a:r>
            <a:r>
              <a:rPr dirty="0" sz="4400">
                <a:solidFill>
                  <a:srgbClr val="00FFFF"/>
                </a:solidFill>
              </a:rPr>
              <a:t>Marker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" y="1828800"/>
            <a:ext cx="5029200" cy="4724400"/>
          </a:xfrm>
          <a:custGeom>
            <a:avLst/>
            <a:gdLst/>
            <a:ahLst/>
            <a:cxnLst/>
            <a:rect l="l" t="t" r="r" b="b"/>
            <a:pathLst>
              <a:path w="5029200" h="4724400">
                <a:moveTo>
                  <a:pt x="0" y="4724400"/>
                </a:moveTo>
                <a:lnTo>
                  <a:pt x="5029200" y="4724400"/>
                </a:lnTo>
                <a:lnTo>
                  <a:pt x="50292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28575">
            <a:solidFill>
              <a:srgbClr val="CC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1865503"/>
            <a:ext cx="4189729" cy="4267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05410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Revealing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variation at</a:t>
            </a:r>
            <a:r>
              <a:rPr dirty="0" sz="28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  DNA</a:t>
            </a:r>
            <a:r>
              <a:rPr dirty="0" sz="28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Characteristics: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Co-dominant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Nondestructive assay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penetrance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ts val="259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Early onset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phenotypic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59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polymorphism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ts val="2595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Random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595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throughout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Assay can be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automated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2819273"/>
            <a:ext cx="3505200" cy="2208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633983"/>
            <a:ext cx="494842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609600"/>
            <a:ext cx="4945253" cy="52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3439" y="1735708"/>
            <a:ext cx="202691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3439" y="2284348"/>
            <a:ext cx="202691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3439" y="2832989"/>
            <a:ext cx="202691" cy="21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3439" y="3747389"/>
            <a:ext cx="202691" cy="213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3439" y="4661789"/>
            <a:ext cx="202691" cy="213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8516" y="1459880"/>
            <a:ext cx="7100570" cy="348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88595">
              <a:lnSpc>
                <a:spcPct val="1501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DNA isolated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any tissue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eg.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Blood, hair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etc.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DNA isolated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any stage even during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foetal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DNA has longer shelf-life readily exchangeable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b/w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labs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DNA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carried out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at early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age/ even at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embryonic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Stage irrespective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sex.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10400" y="304800"/>
            <a:ext cx="1905000" cy="1428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3276600"/>
            <a:ext cx="5867400" cy="838200"/>
          </a:xfrm>
          <a:custGeom>
            <a:avLst/>
            <a:gdLst/>
            <a:ahLst/>
            <a:cxnLst/>
            <a:rect l="l" t="t" r="r" b="b"/>
            <a:pathLst>
              <a:path w="5867400" h="838200">
                <a:moveTo>
                  <a:pt x="0" y="838200"/>
                </a:moveTo>
                <a:lnTo>
                  <a:pt x="5867400" y="838200"/>
                </a:lnTo>
                <a:lnTo>
                  <a:pt x="5867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8575">
            <a:solidFill>
              <a:srgbClr val="66FF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3560" y="3377565"/>
            <a:ext cx="4203065" cy="617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00FFFF"/>
                </a:solidFill>
                <a:latin typeface="Arial"/>
                <a:cs typeface="Arial"/>
              </a:rPr>
              <a:t>Molecular</a:t>
            </a:r>
            <a:r>
              <a:rPr dirty="0" sz="4000" spc="-25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FFFF"/>
                </a:solidFill>
                <a:latin typeface="Arial"/>
                <a:cs typeface="Arial"/>
              </a:rPr>
              <a:t>Markers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8125" y="1295400"/>
            <a:ext cx="3089275" cy="466725"/>
          </a:xfrm>
          <a:custGeom>
            <a:avLst/>
            <a:gdLst/>
            <a:ahLst/>
            <a:cxnLst/>
            <a:rect l="l" t="t" r="r" b="b"/>
            <a:pathLst>
              <a:path w="3089275" h="466725">
                <a:moveTo>
                  <a:pt x="0" y="466725"/>
                </a:moveTo>
                <a:lnTo>
                  <a:pt x="3089275" y="466725"/>
                </a:lnTo>
                <a:lnTo>
                  <a:pt x="308927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79192" y="1251203"/>
            <a:ext cx="3297935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71744" y="1251203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78125" y="1295400"/>
            <a:ext cx="3089275" cy="466725"/>
          </a:xfrm>
          <a:prstGeom prst="rect"/>
          <a:ln w="9525">
            <a:solidFill>
              <a:srgbClr val="005A57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340"/>
              </a:spcBef>
            </a:pPr>
            <a:r>
              <a:rPr dirty="0" spc="-5" b="1">
                <a:latin typeface="Arial"/>
                <a:cs typeface="Arial"/>
              </a:rPr>
              <a:t>Single locus</a:t>
            </a:r>
            <a:r>
              <a:rPr dirty="0" spc="-6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marker</a:t>
            </a:r>
          </a:p>
        </p:txBody>
      </p:sp>
      <p:sp>
        <p:nvSpPr>
          <p:cNvPr id="8" name="object 8"/>
          <p:cNvSpPr/>
          <p:nvPr/>
        </p:nvSpPr>
        <p:spPr>
          <a:xfrm>
            <a:off x="2714625" y="5638800"/>
            <a:ext cx="3473450" cy="466725"/>
          </a:xfrm>
          <a:custGeom>
            <a:avLst/>
            <a:gdLst/>
            <a:ahLst/>
            <a:cxnLst/>
            <a:rect l="l" t="t" r="r" b="b"/>
            <a:pathLst>
              <a:path w="3473450" h="466725">
                <a:moveTo>
                  <a:pt x="0" y="466725"/>
                </a:moveTo>
                <a:lnTo>
                  <a:pt x="3473450" y="466725"/>
                </a:lnTo>
                <a:lnTo>
                  <a:pt x="347345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4625" y="5638800"/>
            <a:ext cx="3473450" cy="466725"/>
          </a:xfrm>
          <a:custGeom>
            <a:avLst/>
            <a:gdLst/>
            <a:ahLst/>
            <a:cxnLst/>
            <a:rect l="l" t="t" r="r" b="b"/>
            <a:pathLst>
              <a:path w="3473450" h="466725">
                <a:moveTo>
                  <a:pt x="0" y="466725"/>
                </a:moveTo>
                <a:lnTo>
                  <a:pt x="3473450" y="466725"/>
                </a:lnTo>
                <a:lnTo>
                  <a:pt x="347345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14472" y="5594603"/>
            <a:ext cx="1048512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57600" y="5594603"/>
            <a:ext cx="507491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59708" y="5594603"/>
            <a:ext cx="215188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06211" y="5594603"/>
            <a:ext cx="490727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1000" y="1828800"/>
            <a:ext cx="304800" cy="1285875"/>
          </a:xfrm>
          <a:custGeom>
            <a:avLst/>
            <a:gdLst/>
            <a:ahLst/>
            <a:cxnLst/>
            <a:rect l="l" t="t" r="r" b="b"/>
            <a:pathLst>
              <a:path w="304800" h="1285875">
                <a:moveTo>
                  <a:pt x="228600" y="381000"/>
                </a:moveTo>
                <a:lnTo>
                  <a:pt x="76200" y="381000"/>
                </a:lnTo>
                <a:lnTo>
                  <a:pt x="76200" y="1285875"/>
                </a:lnTo>
                <a:lnTo>
                  <a:pt x="228600" y="1285875"/>
                </a:lnTo>
                <a:lnTo>
                  <a:pt x="228600" y="381000"/>
                </a:lnTo>
                <a:close/>
              </a:path>
              <a:path w="304800" h="1285875">
                <a:moveTo>
                  <a:pt x="152400" y="0"/>
                </a:moveTo>
                <a:lnTo>
                  <a:pt x="0" y="381000"/>
                </a:lnTo>
                <a:lnTo>
                  <a:pt x="304800" y="381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67200" y="316230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5250"/>
                </a:moveTo>
                <a:lnTo>
                  <a:pt x="152400" y="95250"/>
                </a:lnTo>
                <a:lnTo>
                  <a:pt x="1524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67200" y="332898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4762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91000" y="1828800"/>
            <a:ext cx="304800" cy="1285875"/>
          </a:xfrm>
          <a:custGeom>
            <a:avLst/>
            <a:gdLst/>
            <a:ahLst/>
            <a:cxnLst/>
            <a:rect l="l" t="t" r="r" b="b"/>
            <a:pathLst>
              <a:path w="304800" h="1285875">
                <a:moveTo>
                  <a:pt x="0" y="381000"/>
                </a:moveTo>
                <a:lnTo>
                  <a:pt x="76200" y="381000"/>
                </a:lnTo>
                <a:lnTo>
                  <a:pt x="76200" y="1285875"/>
                </a:lnTo>
                <a:lnTo>
                  <a:pt x="228600" y="1285875"/>
                </a:lnTo>
                <a:lnTo>
                  <a:pt x="228600" y="381000"/>
                </a:lnTo>
                <a:lnTo>
                  <a:pt x="304800" y="381000"/>
                </a:lnTo>
                <a:lnTo>
                  <a:pt x="15240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67200" y="316230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5250"/>
                </a:moveTo>
                <a:lnTo>
                  <a:pt x="152400" y="95250"/>
                </a:lnTo>
                <a:lnTo>
                  <a:pt x="1524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7200" y="3305175"/>
            <a:ext cx="152400" cy="47625"/>
          </a:xfrm>
          <a:custGeom>
            <a:avLst/>
            <a:gdLst/>
            <a:ahLst/>
            <a:cxnLst/>
            <a:rect l="l" t="t" r="r" b="b"/>
            <a:pathLst>
              <a:path w="152400" h="47625">
                <a:moveTo>
                  <a:pt x="0" y="47625"/>
                </a:moveTo>
                <a:lnTo>
                  <a:pt x="152400" y="47625"/>
                </a:lnTo>
                <a:lnTo>
                  <a:pt x="152400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1000" y="4276725"/>
            <a:ext cx="304800" cy="1285875"/>
          </a:xfrm>
          <a:custGeom>
            <a:avLst/>
            <a:gdLst/>
            <a:ahLst/>
            <a:cxnLst/>
            <a:rect l="l" t="t" r="r" b="b"/>
            <a:pathLst>
              <a:path w="304800" h="1285875">
                <a:moveTo>
                  <a:pt x="304800" y="904875"/>
                </a:moveTo>
                <a:lnTo>
                  <a:pt x="0" y="904875"/>
                </a:lnTo>
                <a:lnTo>
                  <a:pt x="152400" y="1285875"/>
                </a:lnTo>
                <a:lnTo>
                  <a:pt x="304800" y="904875"/>
                </a:lnTo>
                <a:close/>
              </a:path>
              <a:path w="304800" h="1285875">
                <a:moveTo>
                  <a:pt x="228600" y="0"/>
                </a:moveTo>
                <a:lnTo>
                  <a:pt x="76200" y="0"/>
                </a:lnTo>
                <a:lnTo>
                  <a:pt x="76200" y="904875"/>
                </a:lnTo>
                <a:lnTo>
                  <a:pt x="228600" y="904875"/>
                </a:lnTo>
                <a:lnTo>
                  <a:pt x="228600" y="0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67200" y="41338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5250"/>
                </a:moveTo>
                <a:lnTo>
                  <a:pt x="152400" y="95250"/>
                </a:lnTo>
                <a:lnTo>
                  <a:pt x="1524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67200" y="406241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47625">
            <a:solidFill>
              <a:srgbClr val="CC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91000" y="4276725"/>
            <a:ext cx="304800" cy="1285875"/>
          </a:xfrm>
          <a:custGeom>
            <a:avLst/>
            <a:gdLst/>
            <a:ahLst/>
            <a:cxnLst/>
            <a:rect l="l" t="t" r="r" b="b"/>
            <a:pathLst>
              <a:path w="304800" h="1285875">
                <a:moveTo>
                  <a:pt x="304800" y="904875"/>
                </a:moveTo>
                <a:lnTo>
                  <a:pt x="228600" y="904875"/>
                </a:lnTo>
                <a:lnTo>
                  <a:pt x="228600" y="0"/>
                </a:lnTo>
                <a:lnTo>
                  <a:pt x="76200" y="0"/>
                </a:lnTo>
                <a:lnTo>
                  <a:pt x="76200" y="904875"/>
                </a:lnTo>
                <a:lnTo>
                  <a:pt x="0" y="904875"/>
                </a:lnTo>
                <a:lnTo>
                  <a:pt x="152400" y="1285875"/>
                </a:lnTo>
                <a:lnTo>
                  <a:pt x="304800" y="90487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67200" y="41338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5250"/>
                </a:moveTo>
                <a:lnTo>
                  <a:pt x="152400" y="95250"/>
                </a:lnTo>
                <a:lnTo>
                  <a:pt x="1524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67200" y="4038600"/>
            <a:ext cx="152400" cy="47625"/>
          </a:xfrm>
          <a:custGeom>
            <a:avLst/>
            <a:gdLst/>
            <a:ahLst/>
            <a:cxnLst/>
            <a:rect l="l" t="t" r="r" b="b"/>
            <a:pathLst>
              <a:path w="152400" h="47625">
                <a:moveTo>
                  <a:pt x="0" y="47625"/>
                </a:moveTo>
                <a:lnTo>
                  <a:pt x="152400" y="47625"/>
                </a:lnTo>
                <a:lnTo>
                  <a:pt x="152400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1000" y="16764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1028700" y="0"/>
                </a:moveTo>
                <a:lnTo>
                  <a:pt x="955234" y="669"/>
                </a:lnTo>
                <a:lnTo>
                  <a:pt x="883163" y="2647"/>
                </a:lnTo>
                <a:lnTo>
                  <a:pt x="812660" y="5890"/>
                </a:lnTo>
                <a:lnTo>
                  <a:pt x="743899" y="10351"/>
                </a:lnTo>
                <a:lnTo>
                  <a:pt x="677054" y="15985"/>
                </a:lnTo>
                <a:lnTo>
                  <a:pt x="612300" y="22749"/>
                </a:lnTo>
                <a:lnTo>
                  <a:pt x="549811" y="30595"/>
                </a:lnTo>
                <a:lnTo>
                  <a:pt x="489760" y="39480"/>
                </a:lnTo>
                <a:lnTo>
                  <a:pt x="432322" y="49359"/>
                </a:lnTo>
                <a:lnTo>
                  <a:pt x="377670" y="60185"/>
                </a:lnTo>
                <a:lnTo>
                  <a:pt x="325980" y="71915"/>
                </a:lnTo>
                <a:lnTo>
                  <a:pt x="277424" y="84503"/>
                </a:lnTo>
                <a:lnTo>
                  <a:pt x="232177" y="97903"/>
                </a:lnTo>
                <a:lnTo>
                  <a:pt x="190413" y="112072"/>
                </a:lnTo>
                <a:lnTo>
                  <a:pt x="152307" y="126963"/>
                </a:lnTo>
                <a:lnTo>
                  <a:pt x="87761" y="158733"/>
                </a:lnTo>
                <a:lnTo>
                  <a:pt x="39933" y="192853"/>
                </a:lnTo>
                <a:lnTo>
                  <a:pt x="10215" y="228962"/>
                </a:lnTo>
                <a:lnTo>
                  <a:pt x="0" y="266700"/>
                </a:lnTo>
                <a:lnTo>
                  <a:pt x="2582" y="285749"/>
                </a:lnTo>
                <a:lnTo>
                  <a:pt x="22723" y="322717"/>
                </a:lnTo>
                <a:lnTo>
                  <a:pt x="61670" y="357877"/>
                </a:lnTo>
                <a:lnTo>
                  <a:pt x="118031" y="390867"/>
                </a:lnTo>
                <a:lnTo>
                  <a:pt x="190413" y="421327"/>
                </a:lnTo>
                <a:lnTo>
                  <a:pt x="232177" y="435496"/>
                </a:lnTo>
                <a:lnTo>
                  <a:pt x="277424" y="448896"/>
                </a:lnTo>
                <a:lnTo>
                  <a:pt x="325980" y="461484"/>
                </a:lnTo>
                <a:lnTo>
                  <a:pt x="377670" y="473214"/>
                </a:lnTo>
                <a:lnTo>
                  <a:pt x="432322" y="484040"/>
                </a:lnTo>
                <a:lnTo>
                  <a:pt x="489760" y="493919"/>
                </a:lnTo>
                <a:lnTo>
                  <a:pt x="549811" y="502804"/>
                </a:lnTo>
                <a:lnTo>
                  <a:pt x="612300" y="510650"/>
                </a:lnTo>
                <a:lnTo>
                  <a:pt x="677054" y="517414"/>
                </a:lnTo>
                <a:lnTo>
                  <a:pt x="743899" y="523048"/>
                </a:lnTo>
                <a:lnTo>
                  <a:pt x="812660" y="527509"/>
                </a:lnTo>
                <a:lnTo>
                  <a:pt x="883163" y="530752"/>
                </a:lnTo>
                <a:lnTo>
                  <a:pt x="955234" y="532730"/>
                </a:lnTo>
                <a:lnTo>
                  <a:pt x="1028700" y="533400"/>
                </a:lnTo>
                <a:lnTo>
                  <a:pt x="1102173" y="532730"/>
                </a:lnTo>
                <a:lnTo>
                  <a:pt x="1174250" y="530752"/>
                </a:lnTo>
                <a:lnTo>
                  <a:pt x="1244758" y="527509"/>
                </a:lnTo>
                <a:lnTo>
                  <a:pt x="1313523" y="523048"/>
                </a:lnTo>
                <a:lnTo>
                  <a:pt x="1380370" y="517414"/>
                </a:lnTo>
                <a:lnTo>
                  <a:pt x="1445126" y="510650"/>
                </a:lnTo>
                <a:lnTo>
                  <a:pt x="1507616" y="502804"/>
                </a:lnTo>
                <a:lnTo>
                  <a:pt x="1567667" y="493919"/>
                </a:lnTo>
                <a:lnTo>
                  <a:pt x="1625105" y="484040"/>
                </a:lnTo>
                <a:lnTo>
                  <a:pt x="1679755" y="473214"/>
                </a:lnTo>
                <a:lnTo>
                  <a:pt x="1731444" y="461484"/>
                </a:lnTo>
                <a:lnTo>
                  <a:pt x="1779998" y="448896"/>
                </a:lnTo>
                <a:lnTo>
                  <a:pt x="1825242" y="435496"/>
                </a:lnTo>
                <a:lnTo>
                  <a:pt x="1867003" y="421327"/>
                </a:lnTo>
                <a:lnTo>
                  <a:pt x="1905107" y="406436"/>
                </a:lnTo>
                <a:lnTo>
                  <a:pt x="1969647" y="374666"/>
                </a:lnTo>
                <a:lnTo>
                  <a:pt x="2017471" y="340546"/>
                </a:lnTo>
                <a:lnTo>
                  <a:pt x="2047185" y="304437"/>
                </a:lnTo>
                <a:lnTo>
                  <a:pt x="2057400" y="266700"/>
                </a:lnTo>
                <a:lnTo>
                  <a:pt x="2054817" y="247650"/>
                </a:lnTo>
                <a:lnTo>
                  <a:pt x="2034679" y="210682"/>
                </a:lnTo>
                <a:lnTo>
                  <a:pt x="1995736" y="175522"/>
                </a:lnTo>
                <a:lnTo>
                  <a:pt x="1939380" y="142532"/>
                </a:lnTo>
                <a:lnTo>
                  <a:pt x="1867003" y="112072"/>
                </a:lnTo>
                <a:lnTo>
                  <a:pt x="1825242" y="97903"/>
                </a:lnTo>
                <a:lnTo>
                  <a:pt x="1779998" y="84503"/>
                </a:lnTo>
                <a:lnTo>
                  <a:pt x="1731444" y="71915"/>
                </a:lnTo>
                <a:lnTo>
                  <a:pt x="1679755" y="60185"/>
                </a:lnTo>
                <a:lnTo>
                  <a:pt x="1625105" y="49359"/>
                </a:lnTo>
                <a:lnTo>
                  <a:pt x="1567667" y="39480"/>
                </a:lnTo>
                <a:lnTo>
                  <a:pt x="1507616" y="30595"/>
                </a:lnTo>
                <a:lnTo>
                  <a:pt x="1445126" y="22749"/>
                </a:lnTo>
                <a:lnTo>
                  <a:pt x="1380370" y="15985"/>
                </a:lnTo>
                <a:lnTo>
                  <a:pt x="1313523" y="10351"/>
                </a:lnTo>
                <a:lnTo>
                  <a:pt x="1244758" y="5890"/>
                </a:lnTo>
                <a:lnTo>
                  <a:pt x="1174250" y="2647"/>
                </a:lnTo>
                <a:lnTo>
                  <a:pt x="1102173" y="669"/>
                </a:lnTo>
                <a:lnTo>
                  <a:pt x="10287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1000" y="16764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0" y="266700"/>
                </a:moveTo>
                <a:lnTo>
                  <a:pt x="10215" y="228962"/>
                </a:lnTo>
                <a:lnTo>
                  <a:pt x="39933" y="192853"/>
                </a:lnTo>
                <a:lnTo>
                  <a:pt x="87761" y="158733"/>
                </a:lnTo>
                <a:lnTo>
                  <a:pt x="152307" y="126963"/>
                </a:lnTo>
                <a:lnTo>
                  <a:pt x="190413" y="112072"/>
                </a:lnTo>
                <a:lnTo>
                  <a:pt x="232177" y="97903"/>
                </a:lnTo>
                <a:lnTo>
                  <a:pt x="277424" y="84503"/>
                </a:lnTo>
                <a:lnTo>
                  <a:pt x="325980" y="71915"/>
                </a:lnTo>
                <a:lnTo>
                  <a:pt x="377670" y="60185"/>
                </a:lnTo>
                <a:lnTo>
                  <a:pt x="432322" y="49359"/>
                </a:lnTo>
                <a:lnTo>
                  <a:pt x="489760" y="39480"/>
                </a:lnTo>
                <a:lnTo>
                  <a:pt x="549811" y="30595"/>
                </a:lnTo>
                <a:lnTo>
                  <a:pt x="612300" y="22749"/>
                </a:lnTo>
                <a:lnTo>
                  <a:pt x="677054" y="15985"/>
                </a:lnTo>
                <a:lnTo>
                  <a:pt x="743899" y="10351"/>
                </a:lnTo>
                <a:lnTo>
                  <a:pt x="812660" y="5890"/>
                </a:lnTo>
                <a:lnTo>
                  <a:pt x="883163" y="2647"/>
                </a:lnTo>
                <a:lnTo>
                  <a:pt x="955234" y="669"/>
                </a:lnTo>
                <a:lnTo>
                  <a:pt x="1028700" y="0"/>
                </a:lnTo>
                <a:lnTo>
                  <a:pt x="1102173" y="669"/>
                </a:lnTo>
                <a:lnTo>
                  <a:pt x="1174250" y="2647"/>
                </a:lnTo>
                <a:lnTo>
                  <a:pt x="1244758" y="5890"/>
                </a:lnTo>
                <a:lnTo>
                  <a:pt x="1313523" y="10351"/>
                </a:lnTo>
                <a:lnTo>
                  <a:pt x="1380370" y="15985"/>
                </a:lnTo>
                <a:lnTo>
                  <a:pt x="1445126" y="22749"/>
                </a:lnTo>
                <a:lnTo>
                  <a:pt x="1507616" y="30595"/>
                </a:lnTo>
                <a:lnTo>
                  <a:pt x="1567667" y="39480"/>
                </a:lnTo>
                <a:lnTo>
                  <a:pt x="1625105" y="49359"/>
                </a:lnTo>
                <a:lnTo>
                  <a:pt x="1679755" y="60185"/>
                </a:lnTo>
                <a:lnTo>
                  <a:pt x="1731444" y="71915"/>
                </a:lnTo>
                <a:lnTo>
                  <a:pt x="1779998" y="84503"/>
                </a:lnTo>
                <a:lnTo>
                  <a:pt x="1825242" y="97903"/>
                </a:lnTo>
                <a:lnTo>
                  <a:pt x="1867003" y="112072"/>
                </a:lnTo>
                <a:lnTo>
                  <a:pt x="1905107" y="126963"/>
                </a:lnTo>
                <a:lnTo>
                  <a:pt x="1969647" y="158733"/>
                </a:lnTo>
                <a:lnTo>
                  <a:pt x="2017471" y="192853"/>
                </a:lnTo>
                <a:lnTo>
                  <a:pt x="2047185" y="228962"/>
                </a:lnTo>
                <a:lnTo>
                  <a:pt x="2057400" y="266700"/>
                </a:lnTo>
                <a:lnTo>
                  <a:pt x="2054817" y="285749"/>
                </a:lnTo>
                <a:lnTo>
                  <a:pt x="2034679" y="322717"/>
                </a:lnTo>
                <a:lnTo>
                  <a:pt x="1995736" y="357877"/>
                </a:lnTo>
                <a:lnTo>
                  <a:pt x="1939380" y="390867"/>
                </a:lnTo>
                <a:lnTo>
                  <a:pt x="1867003" y="421327"/>
                </a:lnTo>
                <a:lnTo>
                  <a:pt x="1825242" y="435496"/>
                </a:lnTo>
                <a:lnTo>
                  <a:pt x="1779998" y="448896"/>
                </a:lnTo>
                <a:lnTo>
                  <a:pt x="1731444" y="461484"/>
                </a:lnTo>
                <a:lnTo>
                  <a:pt x="1679755" y="473214"/>
                </a:lnTo>
                <a:lnTo>
                  <a:pt x="1625105" y="484040"/>
                </a:lnTo>
                <a:lnTo>
                  <a:pt x="1567667" y="493919"/>
                </a:lnTo>
                <a:lnTo>
                  <a:pt x="1507616" y="502804"/>
                </a:lnTo>
                <a:lnTo>
                  <a:pt x="1445126" y="510650"/>
                </a:lnTo>
                <a:lnTo>
                  <a:pt x="1380370" y="517414"/>
                </a:lnTo>
                <a:lnTo>
                  <a:pt x="1313523" y="523048"/>
                </a:lnTo>
                <a:lnTo>
                  <a:pt x="1244758" y="527509"/>
                </a:lnTo>
                <a:lnTo>
                  <a:pt x="1174250" y="530752"/>
                </a:lnTo>
                <a:lnTo>
                  <a:pt x="1102173" y="532730"/>
                </a:lnTo>
                <a:lnTo>
                  <a:pt x="1028700" y="533400"/>
                </a:lnTo>
                <a:lnTo>
                  <a:pt x="955234" y="532730"/>
                </a:lnTo>
                <a:lnTo>
                  <a:pt x="883163" y="530752"/>
                </a:lnTo>
                <a:lnTo>
                  <a:pt x="812660" y="527509"/>
                </a:lnTo>
                <a:lnTo>
                  <a:pt x="743899" y="523048"/>
                </a:lnTo>
                <a:lnTo>
                  <a:pt x="677054" y="517414"/>
                </a:lnTo>
                <a:lnTo>
                  <a:pt x="612300" y="510650"/>
                </a:lnTo>
                <a:lnTo>
                  <a:pt x="549811" y="502804"/>
                </a:lnTo>
                <a:lnTo>
                  <a:pt x="489760" y="493919"/>
                </a:lnTo>
                <a:lnTo>
                  <a:pt x="432322" y="484040"/>
                </a:lnTo>
                <a:lnTo>
                  <a:pt x="377670" y="473214"/>
                </a:lnTo>
                <a:lnTo>
                  <a:pt x="325980" y="461484"/>
                </a:lnTo>
                <a:lnTo>
                  <a:pt x="277424" y="448896"/>
                </a:lnTo>
                <a:lnTo>
                  <a:pt x="232177" y="435496"/>
                </a:lnTo>
                <a:lnTo>
                  <a:pt x="190413" y="421327"/>
                </a:lnTo>
                <a:lnTo>
                  <a:pt x="152307" y="406436"/>
                </a:lnTo>
                <a:lnTo>
                  <a:pt x="87761" y="374666"/>
                </a:lnTo>
                <a:lnTo>
                  <a:pt x="39933" y="340546"/>
                </a:lnTo>
                <a:lnTo>
                  <a:pt x="10215" y="304437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97991" y="1800478"/>
            <a:ext cx="6235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RFLP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2800" y="3048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1028700" y="0"/>
                </a:moveTo>
                <a:lnTo>
                  <a:pt x="955226" y="669"/>
                </a:lnTo>
                <a:lnTo>
                  <a:pt x="883149" y="2647"/>
                </a:lnTo>
                <a:lnTo>
                  <a:pt x="812641" y="5890"/>
                </a:lnTo>
                <a:lnTo>
                  <a:pt x="743876" y="10351"/>
                </a:lnTo>
                <a:lnTo>
                  <a:pt x="677029" y="15985"/>
                </a:lnTo>
                <a:lnTo>
                  <a:pt x="612273" y="22749"/>
                </a:lnTo>
                <a:lnTo>
                  <a:pt x="549783" y="30595"/>
                </a:lnTo>
                <a:lnTo>
                  <a:pt x="489732" y="39480"/>
                </a:lnTo>
                <a:lnTo>
                  <a:pt x="432294" y="49359"/>
                </a:lnTo>
                <a:lnTo>
                  <a:pt x="377644" y="60185"/>
                </a:lnTo>
                <a:lnTo>
                  <a:pt x="325955" y="71915"/>
                </a:lnTo>
                <a:lnTo>
                  <a:pt x="277401" y="84503"/>
                </a:lnTo>
                <a:lnTo>
                  <a:pt x="232157" y="97903"/>
                </a:lnTo>
                <a:lnTo>
                  <a:pt x="190396" y="112072"/>
                </a:lnTo>
                <a:lnTo>
                  <a:pt x="152292" y="126963"/>
                </a:lnTo>
                <a:lnTo>
                  <a:pt x="87752" y="158733"/>
                </a:lnTo>
                <a:lnTo>
                  <a:pt x="39928" y="192853"/>
                </a:lnTo>
                <a:lnTo>
                  <a:pt x="10214" y="228962"/>
                </a:lnTo>
                <a:lnTo>
                  <a:pt x="0" y="266700"/>
                </a:lnTo>
                <a:lnTo>
                  <a:pt x="2582" y="285749"/>
                </a:lnTo>
                <a:lnTo>
                  <a:pt x="22720" y="322717"/>
                </a:lnTo>
                <a:lnTo>
                  <a:pt x="61663" y="357877"/>
                </a:lnTo>
                <a:lnTo>
                  <a:pt x="118019" y="390867"/>
                </a:lnTo>
                <a:lnTo>
                  <a:pt x="190396" y="421327"/>
                </a:lnTo>
                <a:lnTo>
                  <a:pt x="232157" y="435496"/>
                </a:lnTo>
                <a:lnTo>
                  <a:pt x="277401" y="448896"/>
                </a:lnTo>
                <a:lnTo>
                  <a:pt x="325955" y="461484"/>
                </a:lnTo>
                <a:lnTo>
                  <a:pt x="377644" y="473214"/>
                </a:lnTo>
                <a:lnTo>
                  <a:pt x="432294" y="484040"/>
                </a:lnTo>
                <a:lnTo>
                  <a:pt x="489732" y="493919"/>
                </a:lnTo>
                <a:lnTo>
                  <a:pt x="549783" y="502804"/>
                </a:lnTo>
                <a:lnTo>
                  <a:pt x="612273" y="510650"/>
                </a:lnTo>
                <a:lnTo>
                  <a:pt x="677029" y="517414"/>
                </a:lnTo>
                <a:lnTo>
                  <a:pt x="743876" y="523048"/>
                </a:lnTo>
                <a:lnTo>
                  <a:pt x="812641" y="527509"/>
                </a:lnTo>
                <a:lnTo>
                  <a:pt x="883149" y="530752"/>
                </a:lnTo>
                <a:lnTo>
                  <a:pt x="955226" y="532730"/>
                </a:lnTo>
                <a:lnTo>
                  <a:pt x="1028700" y="533400"/>
                </a:lnTo>
                <a:lnTo>
                  <a:pt x="1102173" y="532730"/>
                </a:lnTo>
                <a:lnTo>
                  <a:pt x="1174250" y="530752"/>
                </a:lnTo>
                <a:lnTo>
                  <a:pt x="1244758" y="527509"/>
                </a:lnTo>
                <a:lnTo>
                  <a:pt x="1313523" y="523048"/>
                </a:lnTo>
                <a:lnTo>
                  <a:pt x="1380370" y="517414"/>
                </a:lnTo>
                <a:lnTo>
                  <a:pt x="1445126" y="510650"/>
                </a:lnTo>
                <a:lnTo>
                  <a:pt x="1507616" y="502804"/>
                </a:lnTo>
                <a:lnTo>
                  <a:pt x="1567667" y="493919"/>
                </a:lnTo>
                <a:lnTo>
                  <a:pt x="1625105" y="484040"/>
                </a:lnTo>
                <a:lnTo>
                  <a:pt x="1679755" y="473214"/>
                </a:lnTo>
                <a:lnTo>
                  <a:pt x="1731444" y="461484"/>
                </a:lnTo>
                <a:lnTo>
                  <a:pt x="1779998" y="448896"/>
                </a:lnTo>
                <a:lnTo>
                  <a:pt x="1825242" y="435496"/>
                </a:lnTo>
                <a:lnTo>
                  <a:pt x="1867003" y="421327"/>
                </a:lnTo>
                <a:lnTo>
                  <a:pt x="1905107" y="406436"/>
                </a:lnTo>
                <a:lnTo>
                  <a:pt x="1969647" y="374666"/>
                </a:lnTo>
                <a:lnTo>
                  <a:pt x="2017471" y="340546"/>
                </a:lnTo>
                <a:lnTo>
                  <a:pt x="2047185" y="304437"/>
                </a:lnTo>
                <a:lnTo>
                  <a:pt x="2057400" y="266700"/>
                </a:lnTo>
                <a:lnTo>
                  <a:pt x="2054817" y="247650"/>
                </a:lnTo>
                <a:lnTo>
                  <a:pt x="2034679" y="210682"/>
                </a:lnTo>
                <a:lnTo>
                  <a:pt x="1995736" y="175522"/>
                </a:lnTo>
                <a:lnTo>
                  <a:pt x="1939380" y="142532"/>
                </a:lnTo>
                <a:lnTo>
                  <a:pt x="1867003" y="112072"/>
                </a:lnTo>
                <a:lnTo>
                  <a:pt x="1825242" y="97903"/>
                </a:lnTo>
                <a:lnTo>
                  <a:pt x="1779998" y="84503"/>
                </a:lnTo>
                <a:lnTo>
                  <a:pt x="1731444" y="71915"/>
                </a:lnTo>
                <a:lnTo>
                  <a:pt x="1679755" y="60185"/>
                </a:lnTo>
                <a:lnTo>
                  <a:pt x="1625105" y="49359"/>
                </a:lnTo>
                <a:lnTo>
                  <a:pt x="1567667" y="39480"/>
                </a:lnTo>
                <a:lnTo>
                  <a:pt x="1507616" y="30595"/>
                </a:lnTo>
                <a:lnTo>
                  <a:pt x="1445126" y="22749"/>
                </a:lnTo>
                <a:lnTo>
                  <a:pt x="1380370" y="15985"/>
                </a:lnTo>
                <a:lnTo>
                  <a:pt x="1313523" y="10351"/>
                </a:lnTo>
                <a:lnTo>
                  <a:pt x="1244758" y="5890"/>
                </a:lnTo>
                <a:lnTo>
                  <a:pt x="1174250" y="2647"/>
                </a:lnTo>
                <a:lnTo>
                  <a:pt x="1102173" y="669"/>
                </a:lnTo>
                <a:lnTo>
                  <a:pt x="10287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52800" y="3048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0" y="266700"/>
                </a:moveTo>
                <a:lnTo>
                  <a:pt x="10214" y="228962"/>
                </a:lnTo>
                <a:lnTo>
                  <a:pt x="39928" y="192853"/>
                </a:lnTo>
                <a:lnTo>
                  <a:pt x="87752" y="158733"/>
                </a:lnTo>
                <a:lnTo>
                  <a:pt x="152292" y="126963"/>
                </a:lnTo>
                <a:lnTo>
                  <a:pt x="190396" y="112072"/>
                </a:lnTo>
                <a:lnTo>
                  <a:pt x="232157" y="97903"/>
                </a:lnTo>
                <a:lnTo>
                  <a:pt x="277401" y="84503"/>
                </a:lnTo>
                <a:lnTo>
                  <a:pt x="325955" y="71915"/>
                </a:lnTo>
                <a:lnTo>
                  <a:pt x="377644" y="60185"/>
                </a:lnTo>
                <a:lnTo>
                  <a:pt x="432294" y="49359"/>
                </a:lnTo>
                <a:lnTo>
                  <a:pt x="489732" y="39480"/>
                </a:lnTo>
                <a:lnTo>
                  <a:pt x="549783" y="30595"/>
                </a:lnTo>
                <a:lnTo>
                  <a:pt x="612273" y="22749"/>
                </a:lnTo>
                <a:lnTo>
                  <a:pt x="677029" y="15985"/>
                </a:lnTo>
                <a:lnTo>
                  <a:pt x="743876" y="10351"/>
                </a:lnTo>
                <a:lnTo>
                  <a:pt x="812641" y="5890"/>
                </a:lnTo>
                <a:lnTo>
                  <a:pt x="883149" y="2647"/>
                </a:lnTo>
                <a:lnTo>
                  <a:pt x="955226" y="669"/>
                </a:lnTo>
                <a:lnTo>
                  <a:pt x="1028700" y="0"/>
                </a:lnTo>
                <a:lnTo>
                  <a:pt x="1102173" y="669"/>
                </a:lnTo>
                <a:lnTo>
                  <a:pt x="1174250" y="2647"/>
                </a:lnTo>
                <a:lnTo>
                  <a:pt x="1244758" y="5890"/>
                </a:lnTo>
                <a:lnTo>
                  <a:pt x="1313523" y="10351"/>
                </a:lnTo>
                <a:lnTo>
                  <a:pt x="1380370" y="15985"/>
                </a:lnTo>
                <a:lnTo>
                  <a:pt x="1445126" y="22749"/>
                </a:lnTo>
                <a:lnTo>
                  <a:pt x="1507616" y="30595"/>
                </a:lnTo>
                <a:lnTo>
                  <a:pt x="1567667" y="39480"/>
                </a:lnTo>
                <a:lnTo>
                  <a:pt x="1625105" y="49359"/>
                </a:lnTo>
                <a:lnTo>
                  <a:pt x="1679755" y="60185"/>
                </a:lnTo>
                <a:lnTo>
                  <a:pt x="1731444" y="71915"/>
                </a:lnTo>
                <a:lnTo>
                  <a:pt x="1779998" y="84503"/>
                </a:lnTo>
                <a:lnTo>
                  <a:pt x="1825242" y="97903"/>
                </a:lnTo>
                <a:lnTo>
                  <a:pt x="1867003" y="112072"/>
                </a:lnTo>
                <a:lnTo>
                  <a:pt x="1905107" y="126963"/>
                </a:lnTo>
                <a:lnTo>
                  <a:pt x="1969647" y="158733"/>
                </a:lnTo>
                <a:lnTo>
                  <a:pt x="2017471" y="192853"/>
                </a:lnTo>
                <a:lnTo>
                  <a:pt x="2047185" y="228962"/>
                </a:lnTo>
                <a:lnTo>
                  <a:pt x="2057400" y="266700"/>
                </a:lnTo>
                <a:lnTo>
                  <a:pt x="2054817" y="285749"/>
                </a:lnTo>
                <a:lnTo>
                  <a:pt x="2034679" y="322717"/>
                </a:lnTo>
                <a:lnTo>
                  <a:pt x="1995736" y="357877"/>
                </a:lnTo>
                <a:lnTo>
                  <a:pt x="1939380" y="390867"/>
                </a:lnTo>
                <a:lnTo>
                  <a:pt x="1867003" y="421327"/>
                </a:lnTo>
                <a:lnTo>
                  <a:pt x="1825242" y="435496"/>
                </a:lnTo>
                <a:lnTo>
                  <a:pt x="1779998" y="448896"/>
                </a:lnTo>
                <a:lnTo>
                  <a:pt x="1731444" y="461484"/>
                </a:lnTo>
                <a:lnTo>
                  <a:pt x="1679755" y="473214"/>
                </a:lnTo>
                <a:lnTo>
                  <a:pt x="1625105" y="484040"/>
                </a:lnTo>
                <a:lnTo>
                  <a:pt x="1567667" y="493919"/>
                </a:lnTo>
                <a:lnTo>
                  <a:pt x="1507616" y="502804"/>
                </a:lnTo>
                <a:lnTo>
                  <a:pt x="1445126" y="510650"/>
                </a:lnTo>
                <a:lnTo>
                  <a:pt x="1380370" y="517414"/>
                </a:lnTo>
                <a:lnTo>
                  <a:pt x="1313523" y="523048"/>
                </a:lnTo>
                <a:lnTo>
                  <a:pt x="1244758" y="527509"/>
                </a:lnTo>
                <a:lnTo>
                  <a:pt x="1174250" y="530752"/>
                </a:lnTo>
                <a:lnTo>
                  <a:pt x="1102173" y="532730"/>
                </a:lnTo>
                <a:lnTo>
                  <a:pt x="1028700" y="533400"/>
                </a:lnTo>
                <a:lnTo>
                  <a:pt x="955226" y="532730"/>
                </a:lnTo>
                <a:lnTo>
                  <a:pt x="883149" y="530752"/>
                </a:lnTo>
                <a:lnTo>
                  <a:pt x="812641" y="527509"/>
                </a:lnTo>
                <a:lnTo>
                  <a:pt x="743876" y="523048"/>
                </a:lnTo>
                <a:lnTo>
                  <a:pt x="677029" y="517414"/>
                </a:lnTo>
                <a:lnTo>
                  <a:pt x="612273" y="510650"/>
                </a:lnTo>
                <a:lnTo>
                  <a:pt x="549783" y="502804"/>
                </a:lnTo>
                <a:lnTo>
                  <a:pt x="489732" y="493919"/>
                </a:lnTo>
                <a:lnTo>
                  <a:pt x="432294" y="484040"/>
                </a:lnTo>
                <a:lnTo>
                  <a:pt x="377644" y="473214"/>
                </a:lnTo>
                <a:lnTo>
                  <a:pt x="325955" y="461484"/>
                </a:lnTo>
                <a:lnTo>
                  <a:pt x="277401" y="448896"/>
                </a:lnTo>
                <a:lnTo>
                  <a:pt x="232157" y="435496"/>
                </a:lnTo>
                <a:lnTo>
                  <a:pt x="190396" y="421327"/>
                </a:lnTo>
                <a:lnTo>
                  <a:pt x="152292" y="406436"/>
                </a:lnTo>
                <a:lnTo>
                  <a:pt x="87752" y="374666"/>
                </a:lnTo>
                <a:lnTo>
                  <a:pt x="39928" y="340546"/>
                </a:lnTo>
                <a:lnTo>
                  <a:pt x="10214" y="304437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640328" y="428497"/>
            <a:ext cx="148780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Micros</a:t>
            </a:r>
            <a:r>
              <a:rPr dirty="0" sz="1800" spc="-10" b="1">
                <a:solidFill>
                  <a:srgbClr val="005A57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tellite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7000" y="16764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1028700" y="0"/>
                </a:moveTo>
                <a:lnTo>
                  <a:pt x="955226" y="669"/>
                </a:lnTo>
                <a:lnTo>
                  <a:pt x="883149" y="2647"/>
                </a:lnTo>
                <a:lnTo>
                  <a:pt x="812641" y="5890"/>
                </a:lnTo>
                <a:lnTo>
                  <a:pt x="743876" y="10351"/>
                </a:lnTo>
                <a:lnTo>
                  <a:pt x="677029" y="15985"/>
                </a:lnTo>
                <a:lnTo>
                  <a:pt x="612273" y="22749"/>
                </a:lnTo>
                <a:lnTo>
                  <a:pt x="549783" y="30595"/>
                </a:lnTo>
                <a:lnTo>
                  <a:pt x="489732" y="39480"/>
                </a:lnTo>
                <a:lnTo>
                  <a:pt x="432294" y="49359"/>
                </a:lnTo>
                <a:lnTo>
                  <a:pt x="377644" y="60185"/>
                </a:lnTo>
                <a:lnTo>
                  <a:pt x="325955" y="71915"/>
                </a:lnTo>
                <a:lnTo>
                  <a:pt x="277401" y="84503"/>
                </a:lnTo>
                <a:lnTo>
                  <a:pt x="232157" y="97903"/>
                </a:lnTo>
                <a:lnTo>
                  <a:pt x="190396" y="112072"/>
                </a:lnTo>
                <a:lnTo>
                  <a:pt x="152292" y="126963"/>
                </a:lnTo>
                <a:lnTo>
                  <a:pt x="87752" y="158733"/>
                </a:lnTo>
                <a:lnTo>
                  <a:pt x="39928" y="192853"/>
                </a:lnTo>
                <a:lnTo>
                  <a:pt x="10214" y="228962"/>
                </a:lnTo>
                <a:lnTo>
                  <a:pt x="0" y="266700"/>
                </a:lnTo>
                <a:lnTo>
                  <a:pt x="2582" y="285749"/>
                </a:lnTo>
                <a:lnTo>
                  <a:pt x="22720" y="322717"/>
                </a:lnTo>
                <a:lnTo>
                  <a:pt x="61663" y="357877"/>
                </a:lnTo>
                <a:lnTo>
                  <a:pt x="118019" y="390867"/>
                </a:lnTo>
                <a:lnTo>
                  <a:pt x="190396" y="421327"/>
                </a:lnTo>
                <a:lnTo>
                  <a:pt x="232157" y="435496"/>
                </a:lnTo>
                <a:lnTo>
                  <a:pt x="277401" y="448896"/>
                </a:lnTo>
                <a:lnTo>
                  <a:pt x="325955" y="461484"/>
                </a:lnTo>
                <a:lnTo>
                  <a:pt x="377644" y="473214"/>
                </a:lnTo>
                <a:lnTo>
                  <a:pt x="432294" y="484040"/>
                </a:lnTo>
                <a:lnTo>
                  <a:pt x="489732" y="493919"/>
                </a:lnTo>
                <a:lnTo>
                  <a:pt x="549783" y="502804"/>
                </a:lnTo>
                <a:lnTo>
                  <a:pt x="612273" y="510650"/>
                </a:lnTo>
                <a:lnTo>
                  <a:pt x="677029" y="517414"/>
                </a:lnTo>
                <a:lnTo>
                  <a:pt x="743876" y="523048"/>
                </a:lnTo>
                <a:lnTo>
                  <a:pt x="812641" y="527509"/>
                </a:lnTo>
                <a:lnTo>
                  <a:pt x="883149" y="530752"/>
                </a:lnTo>
                <a:lnTo>
                  <a:pt x="955226" y="532730"/>
                </a:lnTo>
                <a:lnTo>
                  <a:pt x="1028700" y="533400"/>
                </a:lnTo>
                <a:lnTo>
                  <a:pt x="1102173" y="532730"/>
                </a:lnTo>
                <a:lnTo>
                  <a:pt x="1174250" y="530752"/>
                </a:lnTo>
                <a:lnTo>
                  <a:pt x="1244758" y="527509"/>
                </a:lnTo>
                <a:lnTo>
                  <a:pt x="1313523" y="523048"/>
                </a:lnTo>
                <a:lnTo>
                  <a:pt x="1380370" y="517414"/>
                </a:lnTo>
                <a:lnTo>
                  <a:pt x="1445126" y="510650"/>
                </a:lnTo>
                <a:lnTo>
                  <a:pt x="1507616" y="502804"/>
                </a:lnTo>
                <a:lnTo>
                  <a:pt x="1567667" y="493919"/>
                </a:lnTo>
                <a:lnTo>
                  <a:pt x="1625105" y="484040"/>
                </a:lnTo>
                <a:lnTo>
                  <a:pt x="1679755" y="473214"/>
                </a:lnTo>
                <a:lnTo>
                  <a:pt x="1731444" y="461484"/>
                </a:lnTo>
                <a:lnTo>
                  <a:pt x="1779998" y="448896"/>
                </a:lnTo>
                <a:lnTo>
                  <a:pt x="1825242" y="435496"/>
                </a:lnTo>
                <a:lnTo>
                  <a:pt x="1867003" y="421327"/>
                </a:lnTo>
                <a:lnTo>
                  <a:pt x="1905107" y="406436"/>
                </a:lnTo>
                <a:lnTo>
                  <a:pt x="1969647" y="374666"/>
                </a:lnTo>
                <a:lnTo>
                  <a:pt x="2017471" y="340546"/>
                </a:lnTo>
                <a:lnTo>
                  <a:pt x="2047185" y="304437"/>
                </a:lnTo>
                <a:lnTo>
                  <a:pt x="2057400" y="266700"/>
                </a:lnTo>
                <a:lnTo>
                  <a:pt x="2054817" y="247650"/>
                </a:lnTo>
                <a:lnTo>
                  <a:pt x="2034679" y="210682"/>
                </a:lnTo>
                <a:lnTo>
                  <a:pt x="1995736" y="175522"/>
                </a:lnTo>
                <a:lnTo>
                  <a:pt x="1939380" y="142532"/>
                </a:lnTo>
                <a:lnTo>
                  <a:pt x="1867003" y="112072"/>
                </a:lnTo>
                <a:lnTo>
                  <a:pt x="1825242" y="97903"/>
                </a:lnTo>
                <a:lnTo>
                  <a:pt x="1779998" y="84503"/>
                </a:lnTo>
                <a:lnTo>
                  <a:pt x="1731444" y="71915"/>
                </a:lnTo>
                <a:lnTo>
                  <a:pt x="1679755" y="60185"/>
                </a:lnTo>
                <a:lnTo>
                  <a:pt x="1625105" y="49359"/>
                </a:lnTo>
                <a:lnTo>
                  <a:pt x="1567667" y="39480"/>
                </a:lnTo>
                <a:lnTo>
                  <a:pt x="1507616" y="30595"/>
                </a:lnTo>
                <a:lnTo>
                  <a:pt x="1445126" y="22749"/>
                </a:lnTo>
                <a:lnTo>
                  <a:pt x="1380370" y="15985"/>
                </a:lnTo>
                <a:lnTo>
                  <a:pt x="1313523" y="10351"/>
                </a:lnTo>
                <a:lnTo>
                  <a:pt x="1244758" y="5890"/>
                </a:lnTo>
                <a:lnTo>
                  <a:pt x="1174250" y="2647"/>
                </a:lnTo>
                <a:lnTo>
                  <a:pt x="1102173" y="669"/>
                </a:lnTo>
                <a:lnTo>
                  <a:pt x="10287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477000" y="1676400"/>
            <a:ext cx="2057400" cy="533400"/>
          </a:xfrm>
          <a:custGeom>
            <a:avLst/>
            <a:gdLst/>
            <a:ahLst/>
            <a:cxnLst/>
            <a:rect l="l" t="t" r="r" b="b"/>
            <a:pathLst>
              <a:path w="2057400" h="533400">
                <a:moveTo>
                  <a:pt x="0" y="266700"/>
                </a:moveTo>
                <a:lnTo>
                  <a:pt x="10214" y="228962"/>
                </a:lnTo>
                <a:lnTo>
                  <a:pt x="39928" y="192853"/>
                </a:lnTo>
                <a:lnTo>
                  <a:pt x="87752" y="158733"/>
                </a:lnTo>
                <a:lnTo>
                  <a:pt x="152292" y="126963"/>
                </a:lnTo>
                <a:lnTo>
                  <a:pt x="190396" y="112072"/>
                </a:lnTo>
                <a:lnTo>
                  <a:pt x="232157" y="97903"/>
                </a:lnTo>
                <a:lnTo>
                  <a:pt x="277401" y="84503"/>
                </a:lnTo>
                <a:lnTo>
                  <a:pt x="325955" y="71915"/>
                </a:lnTo>
                <a:lnTo>
                  <a:pt x="377644" y="60185"/>
                </a:lnTo>
                <a:lnTo>
                  <a:pt x="432294" y="49359"/>
                </a:lnTo>
                <a:lnTo>
                  <a:pt x="489732" y="39480"/>
                </a:lnTo>
                <a:lnTo>
                  <a:pt x="549783" y="30595"/>
                </a:lnTo>
                <a:lnTo>
                  <a:pt x="612273" y="22749"/>
                </a:lnTo>
                <a:lnTo>
                  <a:pt x="677029" y="15985"/>
                </a:lnTo>
                <a:lnTo>
                  <a:pt x="743876" y="10351"/>
                </a:lnTo>
                <a:lnTo>
                  <a:pt x="812641" y="5890"/>
                </a:lnTo>
                <a:lnTo>
                  <a:pt x="883149" y="2647"/>
                </a:lnTo>
                <a:lnTo>
                  <a:pt x="955226" y="669"/>
                </a:lnTo>
                <a:lnTo>
                  <a:pt x="1028700" y="0"/>
                </a:lnTo>
                <a:lnTo>
                  <a:pt x="1102173" y="669"/>
                </a:lnTo>
                <a:lnTo>
                  <a:pt x="1174250" y="2647"/>
                </a:lnTo>
                <a:lnTo>
                  <a:pt x="1244758" y="5890"/>
                </a:lnTo>
                <a:lnTo>
                  <a:pt x="1313523" y="10351"/>
                </a:lnTo>
                <a:lnTo>
                  <a:pt x="1380370" y="15985"/>
                </a:lnTo>
                <a:lnTo>
                  <a:pt x="1445126" y="22749"/>
                </a:lnTo>
                <a:lnTo>
                  <a:pt x="1507616" y="30595"/>
                </a:lnTo>
                <a:lnTo>
                  <a:pt x="1567667" y="39480"/>
                </a:lnTo>
                <a:lnTo>
                  <a:pt x="1625105" y="49359"/>
                </a:lnTo>
                <a:lnTo>
                  <a:pt x="1679755" y="60185"/>
                </a:lnTo>
                <a:lnTo>
                  <a:pt x="1731444" y="71915"/>
                </a:lnTo>
                <a:lnTo>
                  <a:pt x="1779998" y="84503"/>
                </a:lnTo>
                <a:lnTo>
                  <a:pt x="1825242" y="97903"/>
                </a:lnTo>
                <a:lnTo>
                  <a:pt x="1867003" y="112072"/>
                </a:lnTo>
                <a:lnTo>
                  <a:pt x="1905107" y="126963"/>
                </a:lnTo>
                <a:lnTo>
                  <a:pt x="1969647" y="158733"/>
                </a:lnTo>
                <a:lnTo>
                  <a:pt x="2017471" y="192853"/>
                </a:lnTo>
                <a:lnTo>
                  <a:pt x="2047185" y="228962"/>
                </a:lnTo>
                <a:lnTo>
                  <a:pt x="2057400" y="266700"/>
                </a:lnTo>
                <a:lnTo>
                  <a:pt x="2054817" y="285749"/>
                </a:lnTo>
                <a:lnTo>
                  <a:pt x="2034679" y="322717"/>
                </a:lnTo>
                <a:lnTo>
                  <a:pt x="1995736" y="357877"/>
                </a:lnTo>
                <a:lnTo>
                  <a:pt x="1939380" y="390867"/>
                </a:lnTo>
                <a:lnTo>
                  <a:pt x="1867003" y="421327"/>
                </a:lnTo>
                <a:lnTo>
                  <a:pt x="1825242" y="435496"/>
                </a:lnTo>
                <a:lnTo>
                  <a:pt x="1779998" y="448896"/>
                </a:lnTo>
                <a:lnTo>
                  <a:pt x="1731444" y="461484"/>
                </a:lnTo>
                <a:lnTo>
                  <a:pt x="1679755" y="473214"/>
                </a:lnTo>
                <a:lnTo>
                  <a:pt x="1625105" y="484040"/>
                </a:lnTo>
                <a:lnTo>
                  <a:pt x="1567667" y="493919"/>
                </a:lnTo>
                <a:lnTo>
                  <a:pt x="1507616" y="502804"/>
                </a:lnTo>
                <a:lnTo>
                  <a:pt x="1445126" y="510650"/>
                </a:lnTo>
                <a:lnTo>
                  <a:pt x="1380370" y="517414"/>
                </a:lnTo>
                <a:lnTo>
                  <a:pt x="1313523" y="523048"/>
                </a:lnTo>
                <a:lnTo>
                  <a:pt x="1244758" y="527509"/>
                </a:lnTo>
                <a:lnTo>
                  <a:pt x="1174250" y="530752"/>
                </a:lnTo>
                <a:lnTo>
                  <a:pt x="1102173" y="532730"/>
                </a:lnTo>
                <a:lnTo>
                  <a:pt x="1028700" y="533400"/>
                </a:lnTo>
                <a:lnTo>
                  <a:pt x="955226" y="532730"/>
                </a:lnTo>
                <a:lnTo>
                  <a:pt x="883149" y="530752"/>
                </a:lnTo>
                <a:lnTo>
                  <a:pt x="812641" y="527509"/>
                </a:lnTo>
                <a:lnTo>
                  <a:pt x="743876" y="523048"/>
                </a:lnTo>
                <a:lnTo>
                  <a:pt x="677029" y="517414"/>
                </a:lnTo>
                <a:lnTo>
                  <a:pt x="612273" y="510650"/>
                </a:lnTo>
                <a:lnTo>
                  <a:pt x="549783" y="502804"/>
                </a:lnTo>
                <a:lnTo>
                  <a:pt x="489732" y="493919"/>
                </a:lnTo>
                <a:lnTo>
                  <a:pt x="432294" y="484040"/>
                </a:lnTo>
                <a:lnTo>
                  <a:pt x="377644" y="473214"/>
                </a:lnTo>
                <a:lnTo>
                  <a:pt x="325955" y="461484"/>
                </a:lnTo>
                <a:lnTo>
                  <a:pt x="277401" y="448896"/>
                </a:lnTo>
                <a:lnTo>
                  <a:pt x="232157" y="435496"/>
                </a:lnTo>
                <a:lnTo>
                  <a:pt x="190396" y="421327"/>
                </a:lnTo>
                <a:lnTo>
                  <a:pt x="152292" y="406436"/>
                </a:lnTo>
                <a:lnTo>
                  <a:pt x="87752" y="374666"/>
                </a:lnTo>
                <a:lnTo>
                  <a:pt x="39928" y="340546"/>
                </a:lnTo>
                <a:lnTo>
                  <a:pt x="10214" y="304437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271131" y="1800478"/>
            <a:ext cx="4711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200" y="49530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24257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400"/>
                </a:lnTo>
                <a:lnTo>
                  <a:pt x="2425700" y="533400"/>
                </a:lnTo>
                <a:lnTo>
                  <a:pt x="2460325" y="526420"/>
                </a:lnTo>
                <a:lnTo>
                  <a:pt x="2488580" y="507380"/>
                </a:lnTo>
                <a:lnTo>
                  <a:pt x="2507620" y="479125"/>
                </a:lnTo>
                <a:lnTo>
                  <a:pt x="2514600" y="444500"/>
                </a:lnTo>
                <a:lnTo>
                  <a:pt x="2514600" y="88900"/>
                </a:lnTo>
                <a:lnTo>
                  <a:pt x="2507620" y="54274"/>
                </a:lnTo>
                <a:lnTo>
                  <a:pt x="2488580" y="26019"/>
                </a:lnTo>
                <a:lnTo>
                  <a:pt x="2460325" y="6979"/>
                </a:lnTo>
                <a:lnTo>
                  <a:pt x="24257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6200" y="49530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0" y="88900"/>
                </a:moveTo>
                <a:lnTo>
                  <a:pt x="6986" y="54274"/>
                </a:lnTo>
                <a:lnTo>
                  <a:pt x="26038" y="26019"/>
                </a:lnTo>
                <a:lnTo>
                  <a:pt x="54296" y="6979"/>
                </a:lnTo>
                <a:lnTo>
                  <a:pt x="88900" y="0"/>
                </a:lnTo>
                <a:lnTo>
                  <a:pt x="2425700" y="0"/>
                </a:lnTo>
                <a:lnTo>
                  <a:pt x="2460325" y="6979"/>
                </a:lnTo>
                <a:lnTo>
                  <a:pt x="2488580" y="26019"/>
                </a:lnTo>
                <a:lnTo>
                  <a:pt x="2507620" y="54274"/>
                </a:lnTo>
                <a:lnTo>
                  <a:pt x="2514600" y="88900"/>
                </a:lnTo>
                <a:lnTo>
                  <a:pt x="2514600" y="444500"/>
                </a:lnTo>
                <a:lnTo>
                  <a:pt x="2507620" y="479125"/>
                </a:lnTo>
                <a:lnTo>
                  <a:pt x="2488580" y="507380"/>
                </a:lnTo>
                <a:lnTo>
                  <a:pt x="2460325" y="526420"/>
                </a:lnTo>
                <a:lnTo>
                  <a:pt x="2425700" y="533400"/>
                </a:lnTo>
                <a:lnTo>
                  <a:pt x="88900" y="533400"/>
                </a:lnTo>
                <a:lnTo>
                  <a:pt x="54296" y="526420"/>
                </a:lnTo>
                <a:lnTo>
                  <a:pt x="26038" y="507380"/>
                </a:lnTo>
                <a:lnTo>
                  <a:pt x="6986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68630" y="5077714"/>
            <a:ext cx="21272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005A57"/>
                </a:solidFill>
                <a:latin typeface="Arial"/>
                <a:cs typeface="Arial"/>
              </a:rPr>
              <a:t>DNA</a:t>
            </a:r>
            <a:r>
              <a:rPr dirty="0" sz="1800" spc="-155" b="1">
                <a:solidFill>
                  <a:srgbClr val="005A5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A57"/>
                </a:solidFill>
                <a:latin typeface="Arial"/>
                <a:cs typeface="Arial"/>
              </a:rPr>
              <a:t>Fingerprinting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00400" y="63246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2425700" y="0"/>
                </a:moveTo>
                <a:lnTo>
                  <a:pt x="88900" y="0"/>
                </a:lnTo>
                <a:lnTo>
                  <a:pt x="54274" y="6986"/>
                </a:lnTo>
                <a:lnTo>
                  <a:pt x="26019" y="26038"/>
                </a:lnTo>
                <a:lnTo>
                  <a:pt x="6979" y="54296"/>
                </a:lnTo>
                <a:lnTo>
                  <a:pt x="0" y="88900"/>
                </a:lnTo>
                <a:lnTo>
                  <a:pt x="0" y="444497"/>
                </a:lnTo>
                <a:lnTo>
                  <a:pt x="6979" y="479102"/>
                </a:lnTo>
                <a:lnTo>
                  <a:pt x="26019" y="507360"/>
                </a:lnTo>
                <a:lnTo>
                  <a:pt x="54274" y="526413"/>
                </a:lnTo>
                <a:lnTo>
                  <a:pt x="88900" y="533399"/>
                </a:lnTo>
                <a:lnTo>
                  <a:pt x="2425700" y="533399"/>
                </a:lnTo>
                <a:lnTo>
                  <a:pt x="2460325" y="526413"/>
                </a:lnTo>
                <a:lnTo>
                  <a:pt x="2488580" y="507360"/>
                </a:lnTo>
                <a:lnTo>
                  <a:pt x="2507620" y="479102"/>
                </a:lnTo>
                <a:lnTo>
                  <a:pt x="2514600" y="444497"/>
                </a:lnTo>
                <a:lnTo>
                  <a:pt x="2514600" y="88900"/>
                </a:lnTo>
                <a:lnTo>
                  <a:pt x="2507620" y="54296"/>
                </a:lnTo>
                <a:lnTo>
                  <a:pt x="2488580" y="26038"/>
                </a:lnTo>
                <a:lnTo>
                  <a:pt x="2460325" y="6986"/>
                </a:lnTo>
                <a:lnTo>
                  <a:pt x="24257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00400" y="63246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0" y="88900"/>
                </a:moveTo>
                <a:lnTo>
                  <a:pt x="6979" y="54296"/>
                </a:lnTo>
                <a:lnTo>
                  <a:pt x="26019" y="26038"/>
                </a:lnTo>
                <a:lnTo>
                  <a:pt x="54274" y="6986"/>
                </a:lnTo>
                <a:lnTo>
                  <a:pt x="88900" y="0"/>
                </a:lnTo>
                <a:lnTo>
                  <a:pt x="2425700" y="0"/>
                </a:lnTo>
                <a:lnTo>
                  <a:pt x="2460325" y="6986"/>
                </a:lnTo>
                <a:lnTo>
                  <a:pt x="2488580" y="26038"/>
                </a:lnTo>
                <a:lnTo>
                  <a:pt x="2507620" y="54296"/>
                </a:lnTo>
                <a:lnTo>
                  <a:pt x="2514600" y="88900"/>
                </a:lnTo>
                <a:lnTo>
                  <a:pt x="2514600" y="444497"/>
                </a:lnTo>
                <a:lnTo>
                  <a:pt x="2507620" y="479102"/>
                </a:lnTo>
                <a:lnTo>
                  <a:pt x="2488580" y="507360"/>
                </a:lnTo>
                <a:lnTo>
                  <a:pt x="2460325" y="526413"/>
                </a:lnTo>
                <a:lnTo>
                  <a:pt x="2425700" y="533399"/>
                </a:lnTo>
                <a:lnTo>
                  <a:pt x="88900" y="533399"/>
                </a:lnTo>
                <a:lnTo>
                  <a:pt x="54274" y="526413"/>
                </a:lnTo>
                <a:lnTo>
                  <a:pt x="26019" y="507360"/>
                </a:lnTo>
                <a:lnTo>
                  <a:pt x="6979" y="479102"/>
                </a:lnTo>
                <a:lnTo>
                  <a:pt x="0" y="444497"/>
                </a:lnTo>
                <a:lnTo>
                  <a:pt x="0" y="889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192272" y="5687872"/>
            <a:ext cx="2516505" cy="104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5">
                <a:solidFill>
                  <a:srgbClr val="00FF00"/>
                </a:solidFill>
                <a:latin typeface="Arial"/>
                <a:cs typeface="Arial"/>
              </a:rPr>
              <a:t>Multi-locus</a:t>
            </a:r>
            <a:r>
              <a:rPr dirty="0" sz="2400" spc="-55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FF00"/>
                </a:solidFill>
                <a:latin typeface="Arial"/>
                <a:cs typeface="Arial"/>
              </a:rPr>
              <a:t>marker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 marL="13970">
              <a:lnSpc>
                <a:spcPct val="100000"/>
              </a:lnSpc>
            </a:pPr>
            <a:r>
              <a:rPr dirty="0" sz="1800" spc="-15" b="1">
                <a:solidFill>
                  <a:srgbClr val="005A57"/>
                </a:solidFill>
                <a:latin typeface="Arial"/>
                <a:cs typeface="Arial"/>
              </a:rPr>
              <a:t>AFLP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00800" y="49530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24257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2425700" y="533400"/>
                </a:lnTo>
                <a:lnTo>
                  <a:pt x="2460325" y="526420"/>
                </a:lnTo>
                <a:lnTo>
                  <a:pt x="2488580" y="507380"/>
                </a:lnTo>
                <a:lnTo>
                  <a:pt x="2507620" y="479125"/>
                </a:lnTo>
                <a:lnTo>
                  <a:pt x="2514600" y="444500"/>
                </a:lnTo>
                <a:lnTo>
                  <a:pt x="2514600" y="88900"/>
                </a:lnTo>
                <a:lnTo>
                  <a:pt x="2507620" y="54274"/>
                </a:lnTo>
                <a:lnTo>
                  <a:pt x="2488580" y="26019"/>
                </a:lnTo>
                <a:lnTo>
                  <a:pt x="2460325" y="6979"/>
                </a:lnTo>
                <a:lnTo>
                  <a:pt x="24257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00800" y="49530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2425700" y="0"/>
                </a:lnTo>
                <a:lnTo>
                  <a:pt x="2460325" y="6979"/>
                </a:lnTo>
                <a:lnTo>
                  <a:pt x="2488580" y="26019"/>
                </a:lnTo>
                <a:lnTo>
                  <a:pt x="2507620" y="54274"/>
                </a:lnTo>
                <a:lnTo>
                  <a:pt x="2514600" y="88900"/>
                </a:lnTo>
                <a:lnTo>
                  <a:pt x="2514600" y="444500"/>
                </a:lnTo>
                <a:lnTo>
                  <a:pt x="2507620" y="479125"/>
                </a:lnTo>
                <a:lnTo>
                  <a:pt x="2488580" y="507380"/>
                </a:lnTo>
                <a:lnTo>
                  <a:pt x="2460325" y="526420"/>
                </a:lnTo>
                <a:lnTo>
                  <a:pt x="24257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525">
            <a:solidFill>
              <a:srgbClr val="005A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325614" y="5077714"/>
            <a:ext cx="6661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005A57"/>
                </a:solidFill>
                <a:latin typeface="Arial"/>
                <a:cs typeface="Arial"/>
              </a:rPr>
              <a:t>R</a:t>
            </a:r>
            <a:r>
              <a:rPr dirty="0" sz="1800" spc="-65" b="1">
                <a:solidFill>
                  <a:srgbClr val="005A57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005A57"/>
                </a:solidFill>
                <a:latin typeface="Arial"/>
                <a:cs typeface="Arial"/>
              </a:rPr>
              <a:t>PD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MORPHOLOGICAL</a:t>
            </a:r>
            <a:r>
              <a:rPr dirty="0" sz="4400" spc="-90" b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MARKERS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8953"/>
            <a:ext cx="630491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1364615" algn="l"/>
                <a:tab pos="1416050" algn="l"/>
                <a:tab pos="1918970" algn="l"/>
                <a:tab pos="2489200" algn="l"/>
                <a:tab pos="2560955" algn="l"/>
                <a:tab pos="3582035" algn="l"/>
                <a:tab pos="4283075" algn="l"/>
                <a:tab pos="4408170" algn="l"/>
                <a:tab pos="4751070" algn="l"/>
                <a:tab pos="538543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	mutant	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cters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orga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isms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found		to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be	linked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with	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other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easily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3061" y="1028953"/>
            <a:ext cx="1634489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860">
              <a:lnSpc>
                <a:spcPct val="100000"/>
              </a:lnSpc>
              <a:tabLst>
                <a:tab pos="908685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hav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been  ob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erva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1760854"/>
            <a:ext cx="772985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morphological characters and this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property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utilized in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constructing conventional linkage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004692"/>
            <a:ext cx="26225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123507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370453"/>
            <a:ext cx="212407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morphological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927" y="3004692"/>
            <a:ext cx="386016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060">
              <a:lnSpc>
                <a:spcPct val="100000"/>
              </a:lnSpc>
              <a:tabLst>
                <a:tab pos="163893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showing	association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76070" algn="l"/>
                <a:tab pos="240982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supposed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7821" y="3004692"/>
            <a:ext cx="165163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8369" algn="l"/>
              </a:tabLst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619125">
              <a:lnSpc>
                <a:spcPct val="100000"/>
              </a:lnSpc>
              <a:tabLst>
                <a:tab pos="12833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	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3736213"/>
            <a:ext cx="62376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controlled by genes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situated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near their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loci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1983" y="4614417"/>
            <a:ext cx="26009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morphological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0202" y="4614417"/>
            <a:ext cx="16605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128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markers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614417"/>
            <a:ext cx="347789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1090295" algn="l"/>
                <a:tab pos="211137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maj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limitati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4608" y="145541"/>
            <a:ext cx="549402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PROTEIN</a:t>
            </a:r>
            <a:r>
              <a:rPr dirty="0" sz="4400" spc="-70" b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99"/>
                </a:solidFill>
                <a:latin typeface="Arial"/>
                <a:cs typeface="Arial"/>
              </a:rPr>
              <a:t>MARKERS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52753"/>
            <a:ext cx="8072120" cy="161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Proteins are products of gene</a:t>
            </a:r>
            <a:r>
              <a:rPr dirty="0" sz="2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2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400" spc="2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2400" spc="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400" spc="2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400" spc="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400" spc="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2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marker</a:t>
            </a:r>
            <a:r>
              <a:rPr dirty="0" sz="2400" spc="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 presence of a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0798" y="3074796"/>
            <a:ext cx="9588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alleles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2842" y="3074796"/>
            <a:ext cx="156781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6409" algn="l"/>
                <a:tab pos="84455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2836" y="3074796"/>
            <a:ext cx="202628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962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681" y="3074796"/>
            <a:ext cx="124396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074796"/>
            <a:ext cx="162306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proteins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318761"/>
            <a:ext cx="8072755" cy="147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Sometimes,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forms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 protein with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same  catalytic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but with different molecular weight  and electrophoretic properties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be produced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alleles.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larson</dc:creator>
  <dc:title>Complex Patterns of Inheritance</dc:title>
  <dcterms:created xsi:type="dcterms:W3CDTF">2017-04-12T09:49:28Z</dcterms:created>
  <dcterms:modified xsi:type="dcterms:W3CDTF">2017-04-12T09:49:28Z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2017-04-12T00:00:00Z</vt:filetime>
  </property>
</Properties>
</file>