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91000" y="2336800"/>
            <a:ext cx="46482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8600" y="2362200"/>
            <a:ext cx="38862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3775" y="800861"/>
            <a:ext cx="2533015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361" y="403097"/>
            <a:ext cx="8793276" cy="1348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544" y="1989963"/>
            <a:ext cx="8296910" cy="427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n.wikipedia.org/wiki/Adenovirus" TargetMode="External"/><Relationship Id="rId3" Type="http://schemas.openxmlformats.org/officeDocument/2006/relationships/hyperlink" Target="https://en.wikipedia.org/wiki/Herpesvirus" TargetMode="External"/><Relationship Id="rId4" Type="http://schemas.openxmlformats.org/officeDocument/2006/relationships/hyperlink" Target="https://en.wikipedia.org/wiki/Poxvirus" TargetMode="External"/><Relationship Id="rId5" Type="http://schemas.openxmlformats.org/officeDocument/2006/relationships/hyperlink" Target="https://en.wikipedia.org/wiki/SsDNA_virus" TargetMode="External"/><Relationship Id="rId6" Type="http://schemas.openxmlformats.org/officeDocument/2006/relationships/hyperlink" Target="https://en.wikipedia.org/wiki/Parvovirus" TargetMode="External"/><Relationship Id="rId7" Type="http://schemas.openxmlformats.org/officeDocument/2006/relationships/hyperlink" Target="https://en.wikipedia.org/wiki/DsRNA_virus" TargetMode="External"/><Relationship Id="rId8" Type="http://schemas.openxmlformats.org/officeDocument/2006/relationships/hyperlink" Target="https://en.wikipedia.org/wiki/Reovirus" TargetMode="External"/><Relationship Id="rId9" Type="http://schemas.openxmlformats.org/officeDocument/2006/relationships/hyperlink" Target="https://en.wikipedia.org/wiki/Positive-sense_ssRNA_virus" TargetMode="External"/><Relationship Id="rId10" Type="http://schemas.openxmlformats.org/officeDocument/2006/relationships/hyperlink" Target="https://en.wikipedia.org/wiki/Picornavirus" TargetMode="External"/><Relationship Id="rId11" Type="http://schemas.openxmlformats.org/officeDocument/2006/relationships/hyperlink" Target="https://en.wikipedia.org/wiki/Togavirus" TargetMode="External"/><Relationship Id="rId12" Type="http://schemas.openxmlformats.org/officeDocument/2006/relationships/hyperlink" Target="https://en.wikipedia.org/wiki/Negative-sense_ssRNA_virus" TargetMode="External"/><Relationship Id="rId13" Type="http://schemas.openxmlformats.org/officeDocument/2006/relationships/hyperlink" Target="https://en.wikipedia.org/wiki/Orthomyxovirus" TargetMode="External"/><Relationship Id="rId14" Type="http://schemas.openxmlformats.org/officeDocument/2006/relationships/hyperlink" Target="https://en.wikipedia.org/wiki/Rhabdovirus" TargetMode="External"/><Relationship Id="rId15" Type="http://schemas.openxmlformats.org/officeDocument/2006/relationships/hyperlink" Target="https://en.wikipedia.org/wiki/SsRNA-RT_virus" TargetMode="External"/><Relationship Id="rId16" Type="http://schemas.openxmlformats.org/officeDocument/2006/relationships/hyperlink" Target="https://en.wikipedia.org/wiki/Retrovirus" TargetMode="External"/><Relationship Id="rId17" Type="http://schemas.openxmlformats.org/officeDocument/2006/relationships/hyperlink" Target="https://en.wikipedia.org/wiki/DsDNA-RT_virus" TargetMode="External"/><Relationship Id="rId18" Type="http://schemas.openxmlformats.org/officeDocument/2006/relationships/hyperlink" Target="https://en.wikipedia.org/wiki/Hepadnavirus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119" y="260350"/>
            <a:ext cx="3920490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What is a</a:t>
            </a:r>
            <a:r>
              <a:rPr dirty="0" sz="40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virus?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35526" y="1905000"/>
            <a:ext cx="4579874" cy="3373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18428" y="5418835"/>
            <a:ext cx="1741805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SEM of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adenovirus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485079"/>
            <a:ext cx="364109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Ex. </a:t>
            </a:r>
            <a:r>
              <a:rPr dirty="0" sz="1400" spc="-5" b="1">
                <a:latin typeface="Arial"/>
                <a:cs typeface="Arial"/>
              </a:rPr>
              <a:t>HIV </a:t>
            </a:r>
            <a:r>
              <a:rPr dirty="0" sz="1400" b="1">
                <a:latin typeface="Arial"/>
                <a:cs typeface="Arial"/>
              </a:rPr>
              <a:t>can </a:t>
            </a:r>
            <a:r>
              <a:rPr dirty="0" sz="1400" spc="-5" b="1">
                <a:latin typeface="Arial"/>
                <a:cs typeface="Arial"/>
              </a:rPr>
              <a:t>only </a:t>
            </a:r>
            <a:r>
              <a:rPr dirty="0" sz="1400" b="1">
                <a:latin typeface="Arial"/>
                <a:cs typeface="Arial"/>
              </a:rPr>
              <a:t>infect </a:t>
            </a:r>
            <a:r>
              <a:rPr dirty="0" sz="1400" spc="-5" b="1">
                <a:latin typeface="Arial"/>
                <a:cs typeface="Arial"/>
              </a:rPr>
              <a:t>CD4+ Helper</a:t>
            </a:r>
            <a:r>
              <a:rPr dirty="0" sz="1400" spc="-14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T-cells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1182878"/>
            <a:ext cx="3934460" cy="4092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1.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Obligate intracellular parasite</a:t>
            </a:r>
            <a:endParaRPr sz="1800">
              <a:latin typeface="Arial"/>
              <a:cs typeface="Arial"/>
            </a:endParaRPr>
          </a:p>
          <a:p>
            <a:pPr marL="127000" marR="405765">
              <a:lnSpc>
                <a:spcPct val="100000"/>
              </a:lnSpc>
              <a:spcBef>
                <a:spcPts val="1255"/>
              </a:spcBef>
            </a:pPr>
            <a:r>
              <a:rPr dirty="0" sz="1400" b="1">
                <a:latin typeface="Arial"/>
                <a:cs typeface="Arial"/>
              </a:rPr>
              <a:t>- A small [20 to 250nm in diameter]  </a:t>
            </a:r>
            <a:r>
              <a:rPr dirty="0" sz="1400" spc="-5" b="1">
                <a:latin typeface="Arial"/>
                <a:cs typeface="Arial"/>
              </a:rPr>
              <a:t>infectious agent </a:t>
            </a:r>
            <a:r>
              <a:rPr dirty="0" sz="1400" b="1">
                <a:latin typeface="Arial"/>
                <a:cs typeface="Arial"/>
              </a:rPr>
              <a:t>that requires a </a:t>
            </a:r>
            <a:r>
              <a:rPr dirty="0" sz="1400" spc="-5" b="1">
                <a:latin typeface="Arial"/>
                <a:cs typeface="Arial"/>
              </a:rPr>
              <a:t>host</a:t>
            </a:r>
            <a:r>
              <a:rPr dirty="0" sz="1400" spc="-1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cell  to </a:t>
            </a:r>
            <a:r>
              <a:rPr dirty="0" sz="1400" spc="-5" b="1">
                <a:latin typeface="Arial"/>
                <a:cs typeface="Arial"/>
              </a:rPr>
              <a:t>replicate </a:t>
            </a:r>
            <a:r>
              <a:rPr dirty="0" sz="1400" b="1">
                <a:latin typeface="Arial"/>
                <a:cs typeface="Arial"/>
              </a:rPr>
              <a:t>(make </a:t>
            </a:r>
            <a:r>
              <a:rPr dirty="0" sz="1400" spc="-5" b="1">
                <a:latin typeface="Arial"/>
                <a:cs typeface="Arial"/>
              </a:rPr>
              <a:t>more of</a:t>
            </a:r>
            <a:r>
              <a:rPr dirty="0" sz="1400" spc="-114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itself).</a:t>
            </a:r>
            <a:endParaRPr sz="1400">
              <a:latin typeface="Arial"/>
              <a:cs typeface="Arial"/>
            </a:endParaRPr>
          </a:p>
          <a:p>
            <a:pPr marL="241300" marR="387350">
              <a:lnSpc>
                <a:spcPct val="100000"/>
              </a:lnSpc>
              <a:spcBef>
                <a:spcPts val="1145"/>
              </a:spcBef>
            </a:pPr>
            <a:r>
              <a:rPr dirty="0" sz="1400" b="1">
                <a:latin typeface="Arial"/>
                <a:cs typeface="Arial"/>
              </a:rPr>
              <a:t>**1/1000</a:t>
            </a:r>
            <a:r>
              <a:rPr dirty="0" baseline="24691" sz="1350" b="1">
                <a:latin typeface="Arial"/>
                <a:cs typeface="Arial"/>
              </a:rPr>
              <a:t>th </a:t>
            </a:r>
            <a:r>
              <a:rPr dirty="0" sz="1400" spc="-5" b="1">
                <a:latin typeface="Arial"/>
                <a:cs typeface="Arial"/>
              </a:rPr>
              <a:t>the </a:t>
            </a:r>
            <a:r>
              <a:rPr dirty="0" sz="1400" b="1">
                <a:latin typeface="Arial"/>
                <a:cs typeface="Arial"/>
              </a:rPr>
              <a:t>diameter </a:t>
            </a:r>
            <a:r>
              <a:rPr dirty="0" sz="1400" spc="-5" b="1">
                <a:latin typeface="Arial"/>
                <a:cs typeface="Arial"/>
              </a:rPr>
              <a:t>of </a:t>
            </a:r>
            <a:r>
              <a:rPr dirty="0" sz="1400" b="1">
                <a:latin typeface="Arial"/>
                <a:cs typeface="Arial"/>
              </a:rPr>
              <a:t>a </a:t>
            </a:r>
            <a:r>
              <a:rPr dirty="0" sz="1400" spc="-10" b="1">
                <a:latin typeface="Arial"/>
                <a:cs typeface="Arial"/>
              </a:rPr>
              <a:t>eukaryotic  </a:t>
            </a:r>
            <a:r>
              <a:rPr dirty="0" sz="1400" b="1">
                <a:latin typeface="Arial"/>
                <a:cs typeface="Arial"/>
              </a:rPr>
              <a:t>cell. If </a:t>
            </a:r>
            <a:r>
              <a:rPr dirty="0" sz="1400" spc="-5" b="1">
                <a:latin typeface="Arial"/>
                <a:cs typeface="Arial"/>
              </a:rPr>
              <a:t>the </a:t>
            </a:r>
            <a:r>
              <a:rPr dirty="0" sz="1400" b="1">
                <a:latin typeface="Arial"/>
                <a:cs typeface="Arial"/>
              </a:rPr>
              <a:t>classroom </a:t>
            </a:r>
            <a:r>
              <a:rPr dirty="0" sz="1400" spc="10" b="1">
                <a:latin typeface="Arial"/>
                <a:cs typeface="Arial"/>
              </a:rPr>
              <a:t>was</a:t>
            </a:r>
            <a:r>
              <a:rPr dirty="0" sz="1400" spc="-2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 cell, a </a:t>
            </a:r>
            <a:r>
              <a:rPr dirty="0" sz="1400" spc="-5" b="1">
                <a:latin typeface="Arial"/>
                <a:cs typeface="Arial"/>
              </a:rPr>
              <a:t>virus  </a:t>
            </a:r>
            <a:r>
              <a:rPr dirty="0" sz="1400" b="1">
                <a:latin typeface="Arial"/>
                <a:cs typeface="Arial"/>
              </a:rPr>
              <a:t>would </a:t>
            </a:r>
            <a:r>
              <a:rPr dirty="0" sz="1400" spc="-5" b="1">
                <a:latin typeface="Arial"/>
                <a:cs typeface="Arial"/>
              </a:rPr>
              <a:t>be about the </a:t>
            </a:r>
            <a:r>
              <a:rPr dirty="0" sz="1400" b="1">
                <a:latin typeface="Arial"/>
                <a:cs typeface="Arial"/>
              </a:rPr>
              <a:t>size </a:t>
            </a:r>
            <a:r>
              <a:rPr dirty="0" sz="1400" spc="-5" b="1">
                <a:latin typeface="Arial"/>
                <a:cs typeface="Arial"/>
              </a:rPr>
              <a:t>of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1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paperclip.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301625" indent="-227329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302260" algn="l"/>
              </a:tabLst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General</a:t>
            </a:r>
            <a:r>
              <a:rPr dirty="0" sz="16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Structure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2"/>
            </a:pPr>
            <a:endParaRPr sz="1600">
              <a:latin typeface="Times New Roman"/>
              <a:cs typeface="Times New Roman"/>
            </a:endParaRPr>
          </a:p>
          <a:p>
            <a:pPr marL="165100" marR="4953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Nucleic </a:t>
            </a:r>
            <a:r>
              <a:rPr dirty="0" sz="1400" b="1">
                <a:latin typeface="Arial"/>
                <a:cs typeface="Arial"/>
              </a:rPr>
              <a:t>acid </a:t>
            </a:r>
            <a:r>
              <a:rPr dirty="0" sz="1400" spc="-5" b="1">
                <a:latin typeface="Arial"/>
                <a:cs typeface="Arial"/>
              </a:rPr>
              <a:t>enclosed </a:t>
            </a:r>
            <a:r>
              <a:rPr dirty="0" sz="1400" b="1">
                <a:latin typeface="Arial"/>
                <a:cs typeface="Arial"/>
              </a:rPr>
              <a:t>in a </a:t>
            </a:r>
            <a:r>
              <a:rPr dirty="0" sz="1400" spc="-5" b="1">
                <a:latin typeface="Arial"/>
                <a:cs typeface="Arial"/>
              </a:rPr>
              <a:t>protein</a:t>
            </a:r>
            <a:r>
              <a:rPr dirty="0" sz="1400" spc="-1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coat  and, </a:t>
            </a:r>
            <a:r>
              <a:rPr dirty="0" sz="1400" b="1">
                <a:latin typeface="Arial"/>
                <a:cs typeface="Arial"/>
              </a:rPr>
              <a:t>in some cases, a </a:t>
            </a:r>
            <a:r>
              <a:rPr dirty="0" sz="1400" spc="-5" b="1">
                <a:latin typeface="Arial"/>
                <a:cs typeface="Arial"/>
              </a:rPr>
              <a:t>membranous  envelope</a:t>
            </a:r>
            <a:endParaRPr sz="1400">
              <a:latin typeface="Arial"/>
              <a:cs typeface="Arial"/>
            </a:endParaRPr>
          </a:p>
          <a:p>
            <a:pPr marL="353695" indent="-226695">
              <a:lnSpc>
                <a:spcPct val="100000"/>
              </a:lnSpc>
              <a:spcBef>
                <a:spcPts val="775"/>
              </a:spcBef>
              <a:buClr>
                <a:srgbClr val="000000"/>
              </a:buClr>
              <a:buAutoNum type="arabicPeriod" startAt="3"/>
              <a:tabLst>
                <a:tab pos="354330" algn="l"/>
              </a:tabLst>
            </a:pP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Host</a:t>
            </a:r>
            <a:r>
              <a:rPr dirty="0" sz="1600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Arial"/>
                <a:cs typeface="Arial"/>
              </a:rPr>
              <a:t>Range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25"/>
              </a:spcBef>
            </a:pPr>
            <a:r>
              <a:rPr dirty="0" sz="1400" b="1">
                <a:latin typeface="Arial"/>
                <a:cs typeface="Arial"/>
              </a:rPr>
              <a:t>- Each </a:t>
            </a:r>
            <a:r>
              <a:rPr dirty="0" sz="1400" spc="-5" b="1">
                <a:latin typeface="Arial"/>
                <a:cs typeface="Arial"/>
              </a:rPr>
              <a:t>virus </a:t>
            </a:r>
            <a:r>
              <a:rPr dirty="0" sz="1400" b="1">
                <a:latin typeface="Arial"/>
                <a:cs typeface="Arial"/>
              </a:rPr>
              <a:t>can </a:t>
            </a:r>
            <a:r>
              <a:rPr dirty="0" sz="1400" spc="-5" b="1">
                <a:latin typeface="Arial"/>
                <a:cs typeface="Arial"/>
              </a:rPr>
              <a:t>only </a:t>
            </a:r>
            <a:r>
              <a:rPr dirty="0" sz="1400" b="1">
                <a:latin typeface="Arial"/>
                <a:cs typeface="Arial"/>
              </a:rPr>
              <a:t>infect a specific</a:t>
            </a:r>
            <a:r>
              <a:rPr dirty="0" sz="1400" spc="-2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range</a:t>
            </a:r>
            <a:endParaRPr sz="1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of </a:t>
            </a:r>
            <a:r>
              <a:rPr dirty="0" sz="1400" b="1">
                <a:latin typeface="Arial"/>
                <a:cs typeface="Arial"/>
              </a:rPr>
              <a:t>cell</a:t>
            </a:r>
            <a:r>
              <a:rPr dirty="0" sz="1400" spc="-11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types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29690">
              <a:lnSpc>
                <a:spcPct val="100000"/>
              </a:lnSpc>
            </a:pP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How </a:t>
            </a:r>
            <a:r>
              <a:rPr dirty="0" sz="4000" b="1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viruses</a:t>
            </a:r>
            <a:r>
              <a:rPr dirty="0" sz="40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named?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12850"/>
            <a:ext cx="7773034" cy="5119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Based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on:</a:t>
            </a:r>
            <a:endParaRPr sz="2800">
              <a:latin typeface="Arial"/>
              <a:cs typeface="Arial"/>
            </a:endParaRPr>
          </a:p>
          <a:p>
            <a:pPr lvl="1" marL="573405" indent="-217804">
              <a:lnSpc>
                <a:spcPct val="100000"/>
              </a:lnSpc>
              <a:spcBef>
                <a:spcPts val="335"/>
              </a:spcBef>
              <a:buSzPct val="116666"/>
              <a:buChar char="-"/>
              <a:tabLst>
                <a:tab pos="574040" algn="l"/>
              </a:tabLst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disease </a:t>
            </a:r>
            <a:r>
              <a:rPr dirty="0" sz="2400">
                <a:latin typeface="Arial"/>
                <a:cs typeface="Arial"/>
              </a:rPr>
              <a:t>they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cause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59"/>
              </a:spcBef>
            </a:pP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poliovirus, rabies</a:t>
            </a:r>
            <a:r>
              <a:rPr dirty="0" sz="1800" spc="-1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virus</a:t>
            </a:r>
            <a:endParaRPr sz="1800">
              <a:latin typeface="Arial"/>
              <a:cs typeface="Arial"/>
            </a:endParaRPr>
          </a:p>
          <a:p>
            <a:pPr lvl="1" marL="541655" indent="-186055">
              <a:lnSpc>
                <a:spcPct val="100000"/>
              </a:lnSpc>
              <a:spcBef>
                <a:spcPts val="320"/>
              </a:spcBef>
              <a:buChar char="-"/>
              <a:tabLst>
                <a:tab pos="542290" algn="l"/>
              </a:tabLst>
            </a:pPr>
            <a:r>
              <a:rPr dirty="0" sz="2400">
                <a:latin typeface="Arial"/>
                <a:cs typeface="Arial"/>
              </a:rPr>
              <a:t>the type of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5"/>
              </a:spcBef>
            </a:pP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murine leukemia</a:t>
            </a:r>
            <a:r>
              <a:rPr dirty="0" sz="1800" spc="-2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virus</a:t>
            </a:r>
            <a:endParaRPr sz="1800">
              <a:latin typeface="Arial"/>
              <a:cs typeface="Arial"/>
            </a:endParaRPr>
          </a:p>
          <a:p>
            <a:pPr lvl="1" marL="541655" indent="-186055">
              <a:lnSpc>
                <a:spcPct val="100000"/>
              </a:lnSpc>
              <a:spcBef>
                <a:spcPts val="320"/>
              </a:spcBef>
              <a:buChar char="-"/>
              <a:tabLst>
                <a:tab pos="542290" algn="l"/>
              </a:tabLst>
            </a:pPr>
            <a:r>
              <a:rPr dirty="0" sz="2400" spc="-5">
                <a:latin typeface="Arial"/>
                <a:cs typeface="Arial"/>
              </a:rPr>
              <a:t>geographic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locations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0"/>
              </a:spcBef>
            </a:pP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Sendai virus, Coxsackie</a:t>
            </a:r>
            <a:r>
              <a:rPr dirty="0" sz="180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virus</a:t>
            </a:r>
            <a:endParaRPr sz="1800">
              <a:latin typeface="Arial"/>
              <a:cs typeface="Arial"/>
            </a:endParaRPr>
          </a:p>
          <a:p>
            <a:pPr lvl="1" marL="541655" indent="-186055">
              <a:lnSpc>
                <a:spcPct val="100000"/>
              </a:lnSpc>
              <a:spcBef>
                <a:spcPts val="325"/>
              </a:spcBef>
              <a:buChar char="-"/>
              <a:tabLst>
                <a:tab pos="542290" algn="l"/>
              </a:tabLst>
            </a:pPr>
            <a:r>
              <a:rPr dirty="0" sz="2400" spc="-5">
                <a:latin typeface="Arial"/>
                <a:cs typeface="Arial"/>
              </a:rPr>
              <a:t>their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discovers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45"/>
              </a:spcBef>
            </a:pP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Epstein-Barr</a:t>
            </a:r>
            <a:r>
              <a:rPr dirty="0" sz="1800" spc="-5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virus</a:t>
            </a:r>
            <a:endParaRPr sz="1800">
              <a:latin typeface="Arial"/>
              <a:cs typeface="Arial"/>
            </a:endParaRPr>
          </a:p>
          <a:p>
            <a:pPr lvl="1" marL="541655" indent="-186055">
              <a:lnSpc>
                <a:spcPct val="100000"/>
              </a:lnSpc>
              <a:spcBef>
                <a:spcPts val="325"/>
              </a:spcBef>
              <a:buChar char="-"/>
              <a:tabLst>
                <a:tab pos="542290" algn="l"/>
              </a:tabLst>
            </a:pPr>
            <a:r>
              <a:rPr dirty="0" sz="2400" spc="-5">
                <a:latin typeface="Arial"/>
                <a:cs typeface="Arial"/>
              </a:rPr>
              <a:t>how </a:t>
            </a:r>
            <a:r>
              <a:rPr dirty="0" sz="2400">
                <a:latin typeface="Arial"/>
                <a:cs typeface="Arial"/>
              </a:rPr>
              <a:t>they </a:t>
            </a:r>
            <a:r>
              <a:rPr dirty="0" sz="2400" spc="-5">
                <a:latin typeface="Arial"/>
                <a:cs typeface="Arial"/>
              </a:rPr>
              <a:t>were originally thought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be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contracted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320"/>
              </a:spcBef>
            </a:pP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dengue virus (“evil spirit”), influenza virus </a:t>
            </a:r>
            <a:r>
              <a:rPr dirty="0" sz="1800">
                <a:solidFill>
                  <a:srgbClr val="333399"/>
                </a:solidFill>
                <a:latin typeface="Arial"/>
                <a:cs typeface="Arial"/>
              </a:rPr>
              <a:t>(the </a:t>
            </a: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“influence” </a:t>
            </a:r>
            <a:r>
              <a:rPr dirty="0" sz="180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bad</a:t>
            </a:r>
            <a:r>
              <a:rPr dirty="0" sz="1800" spc="15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air)</a:t>
            </a:r>
            <a:endParaRPr sz="1800">
              <a:latin typeface="Arial"/>
              <a:cs typeface="Arial"/>
            </a:endParaRPr>
          </a:p>
          <a:p>
            <a:pPr lvl="1" marL="541655" indent="-186055">
              <a:lnSpc>
                <a:spcPct val="100000"/>
              </a:lnSpc>
              <a:spcBef>
                <a:spcPts val="935"/>
              </a:spcBef>
              <a:buChar char="-"/>
              <a:tabLst>
                <a:tab pos="542290" algn="l"/>
              </a:tabLst>
            </a:pPr>
            <a:r>
              <a:rPr dirty="0" sz="2400" spc="-5">
                <a:latin typeface="Arial"/>
                <a:cs typeface="Arial"/>
              </a:rPr>
              <a:t>combinations </a:t>
            </a:r>
            <a:r>
              <a:rPr dirty="0" sz="2400">
                <a:latin typeface="Arial"/>
                <a:cs typeface="Arial"/>
              </a:rPr>
              <a:t>of the</a:t>
            </a:r>
            <a:r>
              <a:rPr dirty="0" sz="2400" spc="-5">
                <a:latin typeface="Arial"/>
                <a:cs typeface="Arial"/>
              </a:rPr>
              <a:t> above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40"/>
              </a:spcBef>
            </a:pP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Rous Sarcoma</a:t>
            </a:r>
            <a:r>
              <a:rPr dirty="0" sz="1800" spc="-45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333399"/>
                </a:solidFill>
                <a:latin typeface="Arial"/>
                <a:cs typeface="Arial"/>
              </a:rPr>
              <a:t>virus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01929"/>
            <a:ext cx="3458845" cy="487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5"/>
              <a:t>Virus</a:t>
            </a:r>
            <a:r>
              <a:rPr dirty="0" sz="3200" spc="-85"/>
              <a:t> </a:t>
            </a:r>
            <a:r>
              <a:rPr dirty="0" sz="3200"/>
              <a:t>Classification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876553"/>
            <a:ext cx="7723505" cy="5594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marR="1216025">
              <a:lnSpc>
                <a:spcPct val="100000"/>
              </a:lnSpc>
            </a:pPr>
            <a:r>
              <a:rPr dirty="0" sz="2400" spc="-35">
                <a:latin typeface="Arial"/>
                <a:cs typeface="Arial"/>
              </a:rPr>
              <a:t>Taxonomy </a:t>
            </a:r>
            <a:r>
              <a:rPr dirty="0" sz="2400">
                <a:latin typeface="Arial"/>
                <a:cs typeface="Arial"/>
              </a:rPr>
              <a:t>from Order </a:t>
            </a:r>
            <a:r>
              <a:rPr dirty="0" sz="2400" spc="-5">
                <a:latin typeface="Arial"/>
                <a:cs typeface="Arial"/>
              </a:rPr>
              <a:t>downward </a:t>
            </a:r>
            <a:r>
              <a:rPr dirty="0" sz="2400">
                <a:latin typeface="Arial"/>
                <a:cs typeface="Arial"/>
              </a:rPr>
              <a:t>(three </a:t>
            </a:r>
            <a:r>
              <a:rPr dirty="0" sz="2400" spc="-5">
                <a:latin typeface="Arial"/>
                <a:cs typeface="Arial"/>
              </a:rPr>
              <a:t>orders  now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recognized)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840"/>
              </a:spcBef>
            </a:pPr>
            <a:r>
              <a:rPr dirty="0" sz="2400" spc="-5">
                <a:latin typeface="Arial"/>
                <a:cs typeface="Arial"/>
              </a:rPr>
              <a:t>•Family </a:t>
            </a:r>
            <a:r>
              <a:rPr dirty="0" sz="2400">
                <a:latin typeface="Arial"/>
                <a:cs typeface="Arial"/>
              </a:rPr>
              <a:t>often the </a:t>
            </a:r>
            <a:r>
              <a:rPr dirty="0" sz="2400" spc="-5">
                <a:latin typeface="Arial"/>
                <a:cs typeface="Arial"/>
              </a:rPr>
              <a:t>highest classification. Ends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10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-viridae.</a:t>
            </a:r>
            <a:endParaRPr sz="24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865"/>
              </a:spcBef>
            </a:pPr>
            <a:r>
              <a:rPr dirty="0" sz="2400" spc="-5">
                <a:latin typeface="Arial"/>
                <a:cs typeface="Arial"/>
              </a:rPr>
              <a:t>•Many families have subfamilies. Ends in</a:t>
            </a:r>
            <a:r>
              <a:rPr dirty="0" sz="2400" spc="1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-virinae.</a:t>
            </a:r>
            <a:endParaRPr sz="2400">
              <a:latin typeface="Arial"/>
              <a:cs typeface="Arial"/>
            </a:endParaRPr>
          </a:p>
          <a:p>
            <a:pPr marL="165100" marR="5080">
              <a:lnSpc>
                <a:spcPts val="2590"/>
              </a:lnSpc>
              <a:spcBef>
                <a:spcPts val="1480"/>
              </a:spcBef>
            </a:pPr>
            <a:r>
              <a:rPr dirty="0" sz="2400" spc="-5">
                <a:latin typeface="Arial"/>
                <a:cs typeface="Arial"/>
              </a:rPr>
              <a:t>•Bacterial viruses </a:t>
            </a:r>
            <a:r>
              <a:rPr dirty="0" sz="2400">
                <a:latin typeface="Arial"/>
                <a:cs typeface="Arial"/>
              </a:rPr>
              <a:t>referred to </a:t>
            </a:r>
            <a:r>
              <a:rPr dirty="0" sz="2400" spc="-10">
                <a:latin typeface="Arial"/>
                <a:cs typeface="Arial"/>
              </a:rPr>
              <a:t>as </a:t>
            </a:r>
            <a:r>
              <a:rPr dirty="0" sz="2400" spc="-5">
                <a:latin typeface="Arial"/>
                <a:cs typeface="Arial"/>
              </a:rPr>
              <a:t>bacteriophage or phage  (with a </a:t>
            </a:r>
            <a:r>
              <a:rPr dirty="0" sz="2400">
                <a:latin typeface="Arial"/>
                <a:cs typeface="Arial"/>
              </a:rPr>
              <a:t>few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exceptions).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3200">
                <a:latin typeface="Arial"/>
                <a:cs typeface="Arial"/>
              </a:rPr>
              <a:t>Examples</a:t>
            </a:r>
            <a:endParaRPr sz="32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395"/>
              </a:spcBef>
            </a:pPr>
            <a:r>
              <a:rPr dirty="0" sz="2400" spc="-5">
                <a:latin typeface="Arial"/>
                <a:cs typeface="Arial"/>
              </a:rPr>
              <a:t>family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Myoviridae</a:t>
            </a:r>
            <a:endParaRPr sz="240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genus T4-like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phages</a:t>
            </a:r>
            <a:endParaRPr sz="2400">
              <a:latin typeface="Arial"/>
              <a:cs typeface="Arial"/>
            </a:endParaRPr>
          </a:p>
          <a:p>
            <a:pPr marL="12319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type </a:t>
            </a:r>
            <a:r>
              <a:rPr dirty="0" sz="2400" spc="-5">
                <a:latin typeface="Arial"/>
                <a:cs typeface="Arial"/>
              </a:rPr>
              <a:t>species </a:t>
            </a:r>
            <a:r>
              <a:rPr dirty="0" sz="2400" spc="-5" i="1">
                <a:latin typeface="Arial"/>
                <a:cs typeface="Arial"/>
              </a:rPr>
              <a:t>Enterobacteria phage</a:t>
            </a:r>
            <a:r>
              <a:rPr dirty="0" sz="2400" i="1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T4</a:t>
            </a:r>
            <a:endParaRPr sz="24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960"/>
              </a:spcBef>
            </a:pPr>
            <a:r>
              <a:rPr dirty="0" sz="2400" spc="-5">
                <a:latin typeface="Arial"/>
                <a:cs typeface="Arial"/>
              </a:rPr>
              <a:t>family </a:t>
            </a:r>
            <a:r>
              <a:rPr dirty="0" sz="2400" spc="-5" i="1">
                <a:latin typeface="Arial"/>
                <a:cs typeface="Arial"/>
              </a:rPr>
              <a:t>Herpesviridae</a:t>
            </a:r>
            <a:r>
              <a:rPr dirty="0" sz="2400" spc="-5">
                <a:latin typeface="Arial"/>
                <a:cs typeface="Arial"/>
              </a:rPr>
              <a:t>, subfamily</a:t>
            </a:r>
            <a:r>
              <a:rPr dirty="0" sz="2400" spc="130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Betaherpesvirinae</a:t>
            </a:r>
            <a:endParaRPr sz="2400">
              <a:latin typeface="Arial"/>
              <a:cs typeface="Arial"/>
            </a:endParaRPr>
          </a:p>
          <a:p>
            <a:pPr marL="8509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genus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5" i="1">
                <a:latin typeface="Arial"/>
                <a:cs typeface="Arial"/>
              </a:rPr>
              <a:t>Muromegalovirus</a:t>
            </a:r>
            <a:endParaRPr sz="2400">
              <a:latin typeface="Arial"/>
              <a:cs typeface="Arial"/>
            </a:endParaRPr>
          </a:p>
          <a:p>
            <a:pPr marL="13081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type </a:t>
            </a:r>
            <a:r>
              <a:rPr dirty="0" sz="2400" spc="-5">
                <a:latin typeface="Arial"/>
                <a:cs typeface="Arial"/>
              </a:rPr>
              <a:t>species </a:t>
            </a:r>
            <a:r>
              <a:rPr dirty="0" sz="2400" spc="-5" i="1">
                <a:latin typeface="Arial"/>
                <a:cs typeface="Arial"/>
              </a:rPr>
              <a:t>Murine herpesvirus</a:t>
            </a:r>
            <a:r>
              <a:rPr dirty="0" sz="2400" spc="45" i="1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632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z="3200"/>
              <a:t>The </a:t>
            </a:r>
            <a:r>
              <a:rPr dirty="0" sz="3200" spc="-5"/>
              <a:t>Baltimore </a:t>
            </a:r>
            <a:r>
              <a:rPr dirty="0" sz="3200"/>
              <a:t>classification</a:t>
            </a:r>
            <a:r>
              <a:rPr dirty="0" sz="3200" spc="-105"/>
              <a:t> </a:t>
            </a:r>
            <a:r>
              <a:rPr dirty="0" sz="3200"/>
              <a:t>system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40739" y="1105153"/>
            <a:ext cx="7675880" cy="5330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Based on </a:t>
            </a:r>
            <a:r>
              <a:rPr dirty="0" sz="2400">
                <a:latin typeface="Arial"/>
                <a:cs typeface="Arial"/>
              </a:rPr>
              <a:t>genetic contents </a:t>
            </a:r>
            <a:r>
              <a:rPr dirty="0" sz="2400" spc="-5">
                <a:latin typeface="Arial"/>
                <a:cs typeface="Arial"/>
              </a:rPr>
              <a:t>and replication </a:t>
            </a:r>
            <a:r>
              <a:rPr dirty="0" sz="2400">
                <a:latin typeface="Arial"/>
                <a:cs typeface="Arial"/>
              </a:rPr>
              <a:t>strategies of  viruses. </a:t>
            </a:r>
            <a:r>
              <a:rPr dirty="0" sz="2400" spc="-5">
                <a:latin typeface="Arial"/>
                <a:cs typeface="Arial"/>
              </a:rPr>
              <a:t>According </a:t>
            </a:r>
            <a:r>
              <a:rPr dirty="0" sz="2400">
                <a:latin typeface="Arial"/>
                <a:cs typeface="Arial"/>
              </a:rPr>
              <a:t>to the </a:t>
            </a:r>
            <a:r>
              <a:rPr dirty="0" sz="2400" spc="-5">
                <a:latin typeface="Arial"/>
                <a:cs typeface="Arial"/>
              </a:rPr>
              <a:t>Baltimore classification, viruses  are divided into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following seven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classes:</a:t>
            </a:r>
            <a:endParaRPr sz="2400">
              <a:latin typeface="Arial"/>
              <a:cs typeface="Arial"/>
            </a:endParaRPr>
          </a:p>
          <a:p>
            <a:pPr marL="1612900" indent="-661670">
              <a:lnSpc>
                <a:spcPct val="100000"/>
              </a:lnSpc>
              <a:spcBef>
                <a:spcPts val="1560"/>
              </a:spcBef>
              <a:buAutoNum type="arabicPeriod"/>
              <a:tabLst>
                <a:tab pos="1289050" algn="l"/>
              </a:tabLst>
            </a:pPr>
            <a:r>
              <a:rPr dirty="0" sz="2400" spc="-5">
                <a:latin typeface="Arial"/>
                <a:cs typeface="Arial"/>
              </a:rPr>
              <a:t>dsDNA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viruses</a:t>
            </a:r>
            <a:endParaRPr sz="2400">
              <a:latin typeface="Arial"/>
              <a:cs typeface="Arial"/>
            </a:endParaRPr>
          </a:p>
          <a:p>
            <a:pPr marL="1288415" indent="-337185">
              <a:lnSpc>
                <a:spcPct val="100000"/>
              </a:lnSpc>
              <a:buAutoNum type="arabicPeriod"/>
              <a:tabLst>
                <a:tab pos="1289050" algn="l"/>
              </a:tabLst>
            </a:pPr>
            <a:r>
              <a:rPr dirty="0" sz="2400" spc="-5">
                <a:latin typeface="Arial"/>
                <a:cs typeface="Arial"/>
              </a:rPr>
              <a:t>ssDNA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viruses</a:t>
            </a:r>
            <a:endParaRPr sz="2400">
              <a:latin typeface="Arial"/>
              <a:cs typeface="Arial"/>
            </a:endParaRPr>
          </a:p>
          <a:p>
            <a:pPr marL="1288415" indent="-337185">
              <a:lnSpc>
                <a:spcPct val="100000"/>
              </a:lnSpc>
              <a:buAutoNum type="arabicPeriod"/>
              <a:tabLst>
                <a:tab pos="1289050" algn="l"/>
              </a:tabLst>
            </a:pPr>
            <a:r>
              <a:rPr dirty="0" sz="2400" spc="-5">
                <a:latin typeface="Arial"/>
                <a:cs typeface="Arial"/>
              </a:rPr>
              <a:t>dsRNA</a:t>
            </a:r>
            <a:r>
              <a:rPr dirty="0" sz="2400" spc="-1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viruses</a:t>
            </a:r>
            <a:endParaRPr sz="2400">
              <a:latin typeface="Arial"/>
              <a:cs typeface="Arial"/>
            </a:endParaRPr>
          </a:p>
          <a:p>
            <a:pPr marL="1612900" marR="2033270" indent="-661670">
              <a:lnSpc>
                <a:spcPct val="100000"/>
              </a:lnSpc>
              <a:buAutoNum type="arabicPeriod"/>
              <a:tabLst>
                <a:tab pos="1289050" algn="l"/>
              </a:tabLst>
            </a:pPr>
            <a:r>
              <a:rPr dirty="0" sz="2400">
                <a:latin typeface="Arial"/>
                <a:cs typeface="Arial"/>
              </a:rPr>
              <a:t>(+) </a:t>
            </a:r>
            <a:r>
              <a:rPr dirty="0" sz="2400" spc="-5">
                <a:latin typeface="Arial"/>
                <a:cs typeface="Arial"/>
              </a:rPr>
              <a:t>sense ssRNA viruses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(codes  directly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protein)</a:t>
            </a:r>
            <a:endParaRPr sz="2400">
              <a:latin typeface="Arial"/>
              <a:cs typeface="Arial"/>
            </a:endParaRPr>
          </a:p>
          <a:p>
            <a:pPr marL="1288415" indent="-337185">
              <a:lnSpc>
                <a:spcPct val="100000"/>
              </a:lnSpc>
              <a:buAutoNum type="arabicPeriod"/>
              <a:tabLst>
                <a:tab pos="1289050" algn="l"/>
              </a:tabLst>
            </a:pPr>
            <a:r>
              <a:rPr dirty="0" sz="2400">
                <a:latin typeface="Arial"/>
                <a:cs typeface="Arial"/>
              </a:rPr>
              <a:t>(-) </a:t>
            </a:r>
            <a:r>
              <a:rPr dirty="0" sz="2400" spc="-5">
                <a:latin typeface="Arial"/>
                <a:cs typeface="Arial"/>
              </a:rPr>
              <a:t>sense ssRNA</a:t>
            </a:r>
            <a:r>
              <a:rPr dirty="0" sz="2400" spc="-16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viruses</a:t>
            </a:r>
            <a:endParaRPr sz="2400">
              <a:latin typeface="Arial"/>
              <a:cs typeface="Arial"/>
            </a:endParaRPr>
          </a:p>
          <a:p>
            <a:pPr marL="1288415" indent="-337185">
              <a:lnSpc>
                <a:spcPct val="100000"/>
              </a:lnSpc>
              <a:buAutoNum type="arabicPeriod"/>
              <a:tabLst>
                <a:tab pos="1289050" algn="l"/>
              </a:tabLst>
            </a:pPr>
            <a:r>
              <a:rPr dirty="0" sz="2400" spc="-5">
                <a:latin typeface="Arial"/>
                <a:cs typeface="Arial"/>
              </a:rPr>
              <a:t>RNA reverse transcribing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viruses</a:t>
            </a:r>
            <a:endParaRPr sz="2400">
              <a:latin typeface="Arial"/>
              <a:cs typeface="Arial"/>
            </a:endParaRPr>
          </a:p>
          <a:p>
            <a:pPr marL="1288415" indent="-337185">
              <a:lnSpc>
                <a:spcPct val="100000"/>
              </a:lnSpc>
              <a:buAutoNum type="arabicPeriod"/>
              <a:tabLst>
                <a:tab pos="1289050" algn="l"/>
              </a:tabLst>
            </a:pPr>
            <a:r>
              <a:rPr dirty="0" sz="2400" spc="-5">
                <a:latin typeface="Arial"/>
                <a:cs typeface="Arial"/>
              </a:rPr>
              <a:t>DNA reverse transcribing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viruses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98500" marR="184023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where </a:t>
            </a:r>
            <a:r>
              <a:rPr dirty="0" sz="2400">
                <a:latin typeface="Arial"/>
                <a:cs typeface="Arial"/>
              </a:rPr>
              <a:t>"ds" </a:t>
            </a:r>
            <a:r>
              <a:rPr dirty="0" sz="2400" spc="-5">
                <a:latin typeface="Arial"/>
                <a:cs typeface="Arial"/>
              </a:rPr>
              <a:t>represents "double strand"  and </a:t>
            </a:r>
            <a:r>
              <a:rPr dirty="0" sz="2400">
                <a:latin typeface="Arial"/>
                <a:cs typeface="Arial"/>
              </a:rPr>
              <a:t>"ss" </a:t>
            </a:r>
            <a:r>
              <a:rPr dirty="0" sz="2400" spc="-5">
                <a:latin typeface="Arial"/>
                <a:cs typeface="Arial"/>
              </a:rPr>
              <a:t>denotes "single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strand".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4625" y="400113"/>
          <a:ext cx="8655050" cy="6202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296"/>
                <a:gridCol w="2880233"/>
                <a:gridCol w="2880233"/>
              </a:tblGrid>
              <a:tr h="562483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600" spc="-3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3'CGCTATAGCGTTT</a:t>
                      </a:r>
                      <a:r>
                        <a:rPr dirty="0" sz="1600" spc="35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5'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DNA</a:t>
                      </a:r>
                      <a:r>
                        <a:rPr dirty="0" sz="1600" spc="-15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antisense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dirty="0" sz="160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strand</a:t>
                      </a:r>
                      <a:r>
                        <a:rPr dirty="0" sz="1600" spc="-1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(template/noncoding)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8153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Used as a template for  transcription.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</a:tr>
              <a:tr h="562482"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dirty="0" sz="1600" spc="-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5'GCGATATCGCAAA </a:t>
                      </a:r>
                      <a:r>
                        <a:rPr dirty="0" sz="16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3'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DNA</a:t>
                      </a:r>
                      <a:r>
                        <a:rPr dirty="0" sz="1600" spc="-17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sense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strand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(nontemplate/coding)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234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Complementary to the template  strand.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</a:tr>
              <a:tr h="2533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dirty="0" sz="160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5'GCGAUAUCGCAAA</a:t>
                      </a:r>
                      <a:r>
                        <a:rPr dirty="0" sz="1600" spc="-16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3'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mRNA Sense</a:t>
                      </a:r>
                      <a:r>
                        <a:rPr dirty="0" sz="16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transcript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1619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RNA strand that is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transcribed  from the noncoding  (template/antisense)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strand.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810" marR="1841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Note: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Except for the fact that all  thymines are now uracils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(T--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810" marR="2730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&gt;U), it is </a:t>
                      </a:r>
                      <a:r>
                        <a:rPr dirty="0" sz="1600" spc="-5" i="1">
                          <a:latin typeface="Arial"/>
                          <a:cs typeface="Arial"/>
                        </a:rPr>
                        <a:t>complementary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to the  noncoding (template/antisense)  DNA strand (</a:t>
                      </a:r>
                      <a:r>
                        <a:rPr dirty="0" sz="1600" spc="-5" i="1">
                          <a:latin typeface="Arial"/>
                          <a:cs typeface="Arial"/>
                        </a:rPr>
                        <a:t>identical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to the  coding (nontemplate/sense)  DNA</a:t>
                      </a:r>
                      <a:r>
                        <a:rPr dirty="0" sz="16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strand).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</a:tr>
              <a:tr h="2533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175">
                        <a:lnSpc>
                          <a:spcPct val="100000"/>
                        </a:lnSpc>
                      </a:pPr>
                      <a:r>
                        <a:rPr dirty="0" sz="16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3'CGCUAUAGCGUUU</a:t>
                      </a:r>
                      <a:r>
                        <a:rPr dirty="0" sz="1600" spc="-5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5'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mRNA Antisense</a:t>
                      </a:r>
                      <a:r>
                        <a:rPr dirty="0" sz="16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transcript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  <a:tc>
                  <a:txBody>
                    <a:bodyPr/>
                    <a:lstStyle/>
                    <a:p>
                      <a:pPr marL="3810" marR="1619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RNA strand that is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transcribed  from the coding  (nontemplate/sense) strand.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810" marR="1841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Note: Except for the fact that all  thymines are now uracils</a:t>
                      </a:r>
                      <a:r>
                        <a:rPr dirty="0" sz="16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(T--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810" marR="27305">
                        <a:lnSpc>
                          <a:spcPct val="100000"/>
                        </a:lnSpc>
                      </a:pPr>
                      <a:r>
                        <a:rPr dirty="0" sz="1600" spc="-5">
                          <a:latin typeface="Arial"/>
                          <a:cs typeface="Arial"/>
                        </a:rPr>
                        <a:t>&gt;U), it is </a:t>
                      </a:r>
                      <a:r>
                        <a:rPr dirty="0" sz="1600" spc="-5" i="1">
                          <a:latin typeface="Arial"/>
                          <a:cs typeface="Arial"/>
                        </a:rPr>
                        <a:t>complementary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to the  coding (nontemplate/sense)  DNA strand (</a:t>
                      </a:r>
                      <a:r>
                        <a:rPr dirty="0" sz="1600" spc="-5" i="1">
                          <a:latin typeface="Arial"/>
                          <a:cs typeface="Arial"/>
                        </a:rPr>
                        <a:t>identical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to the  noncoding (template/antisense)  DNA</a:t>
                      </a:r>
                      <a:r>
                        <a:rPr dirty="0" sz="1600" spc="-1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strand.)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A1A9B0"/>
                      </a:solidFill>
                      <a:prstDash val="solid"/>
                    </a:lnL>
                    <a:lnR w="9525">
                      <a:solidFill>
                        <a:srgbClr val="A1A9B0"/>
                      </a:solidFill>
                      <a:prstDash val="solid"/>
                    </a:lnR>
                    <a:lnT w="9525">
                      <a:solidFill>
                        <a:srgbClr val="A1A9B0"/>
                      </a:solidFill>
                      <a:prstDash val="solid"/>
                    </a:lnT>
                    <a:lnB w="9525">
                      <a:solidFill>
                        <a:srgbClr val="A1A9B0"/>
                      </a:solidFill>
                      <a:prstDash val="solid"/>
                    </a:lnB>
                    <a:solidFill>
                      <a:srgbClr val="F8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97078"/>
            <a:ext cx="7548880" cy="5059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I: </a:t>
            </a:r>
            <a:r>
              <a:rPr dirty="0" sz="1800" spc="-5" b="1">
                <a:solidFill>
                  <a:srgbClr val="00AF50"/>
                </a:solidFill>
                <a:latin typeface="Arial"/>
                <a:cs typeface="Arial"/>
              </a:rPr>
              <a:t>dsDNA Viruses </a:t>
            </a:r>
            <a:r>
              <a:rPr dirty="0" sz="1800" b="1">
                <a:latin typeface="Arial"/>
                <a:cs typeface="Arial"/>
              </a:rPr>
              <a:t>(e.g.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2"/>
              </a:rPr>
              <a:t>Adenoviruses</a:t>
            </a:r>
            <a:r>
              <a:rPr dirty="0" sz="1800" spc="-10" b="1">
                <a:latin typeface="Arial"/>
                <a:cs typeface="Arial"/>
              </a:rPr>
              <a:t>,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Herpesviruses</a:t>
            </a:r>
            <a:r>
              <a:rPr dirty="0" sz="1800" spc="-10" b="1">
                <a:latin typeface="Arial"/>
                <a:cs typeface="Arial"/>
              </a:rPr>
              <a:t>,</a:t>
            </a:r>
            <a:r>
              <a:rPr dirty="0" sz="1800" spc="220" b="1">
                <a:latin typeface="Arial"/>
                <a:cs typeface="Arial"/>
              </a:rPr>
              <a:t>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4"/>
              </a:rPr>
              <a:t>Poxviruses</a:t>
            </a:r>
            <a:r>
              <a:rPr dirty="0" sz="1800" spc="-10" b="1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0AF50"/>
                </a:solidFill>
                <a:latin typeface="Arial"/>
                <a:cs typeface="Arial"/>
              </a:rPr>
              <a:t>II: 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5"/>
              </a:rPr>
              <a:t>ssDN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5"/>
              </a:rPr>
              <a:t>A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5"/>
              </a:rPr>
              <a:t>viruses </a:t>
            </a:r>
            <a:r>
              <a:rPr dirty="0" sz="1800" b="1">
                <a:latin typeface="Arial"/>
                <a:cs typeface="Arial"/>
              </a:rPr>
              <a:t>(+ </a:t>
            </a:r>
            <a:r>
              <a:rPr dirty="0" sz="1800" spc="-5" b="1">
                <a:latin typeface="Arial"/>
                <a:cs typeface="Arial"/>
              </a:rPr>
              <a:t>strand </a:t>
            </a:r>
            <a:r>
              <a:rPr dirty="0" sz="1800" b="1">
                <a:latin typeface="Arial"/>
                <a:cs typeface="Arial"/>
              </a:rPr>
              <a:t>or </a:t>
            </a:r>
            <a:r>
              <a:rPr dirty="0" sz="1800" spc="-5" b="1">
                <a:latin typeface="Arial"/>
                <a:cs typeface="Arial"/>
              </a:rPr>
              <a:t>"sense") DNA </a:t>
            </a:r>
            <a:r>
              <a:rPr dirty="0" sz="1800" b="1">
                <a:latin typeface="Arial"/>
                <a:cs typeface="Arial"/>
              </a:rPr>
              <a:t>(e.g.</a:t>
            </a:r>
            <a:r>
              <a:rPr dirty="0" sz="1800" spc="114" b="1">
                <a:latin typeface="Arial"/>
                <a:cs typeface="Arial"/>
              </a:rPr>
              <a:t>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6"/>
              </a:rPr>
              <a:t>Parvoviruses</a:t>
            </a:r>
            <a:r>
              <a:rPr dirty="0" sz="1800" spc="-10" b="1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III: 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7"/>
              </a:rPr>
              <a:t>dsRN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7"/>
              </a:rPr>
              <a:t>A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7"/>
              </a:rPr>
              <a:t>viruses </a:t>
            </a:r>
            <a:r>
              <a:rPr dirty="0" sz="1800" spc="-5" b="1">
                <a:latin typeface="Arial"/>
                <a:cs typeface="Arial"/>
              </a:rPr>
              <a:t>(e.g.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8"/>
              </a:rPr>
              <a:t>Reoviruses</a:t>
            </a:r>
            <a:r>
              <a:rPr dirty="0" sz="1800" spc="-10" b="1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2601595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IV: 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9"/>
              </a:rPr>
              <a:t>(+)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9"/>
              </a:rPr>
              <a:t>ssRN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9"/>
              </a:rPr>
              <a:t>A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9"/>
              </a:rPr>
              <a:t>viruses </a:t>
            </a:r>
            <a:r>
              <a:rPr dirty="0" sz="1800" b="1">
                <a:latin typeface="Arial"/>
                <a:cs typeface="Arial"/>
              </a:rPr>
              <a:t>(+ </a:t>
            </a:r>
            <a:r>
              <a:rPr dirty="0" sz="1800" spc="-5" b="1">
                <a:latin typeface="Arial"/>
                <a:cs typeface="Arial"/>
              </a:rPr>
              <a:t>strand </a:t>
            </a:r>
            <a:r>
              <a:rPr dirty="0" sz="1800" b="1">
                <a:latin typeface="Arial"/>
                <a:cs typeface="Arial"/>
              </a:rPr>
              <a:t>or </a:t>
            </a:r>
            <a:r>
              <a:rPr dirty="0" sz="1800" spc="-5" b="1">
                <a:latin typeface="Arial"/>
                <a:cs typeface="Arial"/>
              </a:rPr>
              <a:t>sense) RNA  </a:t>
            </a:r>
            <a:r>
              <a:rPr dirty="0" sz="1800" b="1">
                <a:latin typeface="Arial"/>
                <a:cs typeface="Arial"/>
              </a:rPr>
              <a:t>(e.g. 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10"/>
              </a:rPr>
              <a:t>Picornaviruses</a:t>
            </a:r>
            <a:r>
              <a:rPr dirty="0" sz="1800" spc="-5" b="1">
                <a:latin typeface="Arial"/>
                <a:cs typeface="Arial"/>
              </a:rPr>
              <a:t>,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11"/>
              </a:rPr>
              <a:t>Togaviruses</a:t>
            </a:r>
            <a:r>
              <a:rPr dirty="0" sz="1800" spc="-5" b="1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 marR="2259965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V: 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(−)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ssRN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A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12"/>
              </a:rPr>
              <a:t>viruses </a:t>
            </a:r>
            <a:r>
              <a:rPr dirty="0" sz="1800" b="1">
                <a:latin typeface="Arial"/>
                <a:cs typeface="Arial"/>
              </a:rPr>
              <a:t>(− </a:t>
            </a:r>
            <a:r>
              <a:rPr dirty="0" sz="1800" spc="-5" b="1">
                <a:latin typeface="Arial"/>
                <a:cs typeface="Arial"/>
              </a:rPr>
              <a:t>strand </a:t>
            </a:r>
            <a:r>
              <a:rPr dirty="0" sz="1800" b="1">
                <a:latin typeface="Arial"/>
                <a:cs typeface="Arial"/>
              </a:rPr>
              <a:t>or </a:t>
            </a:r>
            <a:r>
              <a:rPr dirty="0" sz="1800" spc="-5" b="1">
                <a:latin typeface="Arial"/>
                <a:cs typeface="Arial"/>
              </a:rPr>
              <a:t>antisense) RNA  </a:t>
            </a:r>
            <a:r>
              <a:rPr dirty="0" sz="1800" b="1">
                <a:latin typeface="Arial"/>
                <a:cs typeface="Arial"/>
              </a:rPr>
              <a:t>(e.g. 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13"/>
              </a:rPr>
              <a:t>Orthomyxoviruses</a:t>
            </a:r>
            <a:r>
              <a:rPr dirty="0" sz="1800" spc="-5" b="1">
                <a:latin typeface="Arial"/>
                <a:cs typeface="Arial"/>
              </a:rPr>
              <a:t>,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14"/>
              </a:rPr>
              <a:t>Rhabdoviruses</a:t>
            </a:r>
            <a:r>
              <a:rPr dirty="0" sz="1800" spc="-5" b="1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VI: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15"/>
              </a:rPr>
              <a:t>ssRNA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15"/>
              </a:rPr>
              <a:t>-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15"/>
              </a:rPr>
              <a:t>RT viruses </a:t>
            </a:r>
            <a:r>
              <a:rPr dirty="0" sz="1800" b="1">
                <a:latin typeface="Arial"/>
                <a:cs typeface="Arial"/>
              </a:rPr>
              <a:t>(+ </a:t>
            </a:r>
            <a:r>
              <a:rPr dirty="0" sz="1800" spc="-5" b="1">
                <a:latin typeface="Arial"/>
                <a:cs typeface="Arial"/>
              </a:rPr>
              <a:t>strand </a:t>
            </a:r>
            <a:r>
              <a:rPr dirty="0" sz="1800" b="1">
                <a:latin typeface="Arial"/>
                <a:cs typeface="Arial"/>
              </a:rPr>
              <a:t>or </a:t>
            </a:r>
            <a:r>
              <a:rPr dirty="0" sz="1800" spc="-5" b="1">
                <a:latin typeface="Arial"/>
                <a:cs typeface="Arial"/>
              </a:rPr>
              <a:t>sense) RNA </a:t>
            </a:r>
            <a:r>
              <a:rPr dirty="0" sz="1800" spc="10" b="1">
                <a:latin typeface="Arial"/>
                <a:cs typeface="Arial"/>
              </a:rPr>
              <a:t>with </a:t>
            </a:r>
            <a:r>
              <a:rPr dirty="0" sz="1800" spc="-5" b="1">
                <a:latin typeface="Arial"/>
                <a:cs typeface="Arial"/>
              </a:rPr>
              <a:t>DNA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intermediate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in </a:t>
            </a:r>
            <a:r>
              <a:rPr dirty="0" sz="1800" spc="-5" b="1">
                <a:latin typeface="Arial"/>
                <a:cs typeface="Arial"/>
              </a:rPr>
              <a:t>life-cycle </a:t>
            </a:r>
            <a:r>
              <a:rPr dirty="0" sz="1800" b="1">
                <a:latin typeface="Arial"/>
                <a:cs typeface="Arial"/>
              </a:rPr>
              <a:t>(e.g.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16"/>
              </a:rPr>
              <a:t>Retroviruses</a:t>
            </a:r>
            <a:r>
              <a:rPr dirty="0" sz="1800" spc="-10" b="1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Arial"/>
                <a:cs typeface="Arial"/>
              </a:rPr>
              <a:t>VII: 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17"/>
              </a:rPr>
              <a:t>dsDNA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17"/>
              </a:rPr>
              <a:t>-</a:t>
            </a:r>
            <a:r>
              <a:rPr dirty="0" sz="1800" spc="-10" b="1" u="sng">
                <a:solidFill>
                  <a:srgbClr val="009999"/>
                </a:solidFill>
                <a:latin typeface="Arial"/>
                <a:cs typeface="Arial"/>
                <a:hlinkClick r:id="rId17"/>
              </a:rPr>
              <a:t>RT viruses </a:t>
            </a:r>
            <a:r>
              <a:rPr dirty="0" sz="1800" b="1">
                <a:latin typeface="Arial"/>
                <a:cs typeface="Arial"/>
              </a:rPr>
              <a:t>(e.g.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5" b="1" u="sng">
                <a:solidFill>
                  <a:srgbClr val="009999"/>
                </a:solidFill>
                <a:latin typeface="Arial"/>
                <a:cs typeface="Arial"/>
                <a:hlinkClick r:id="rId18"/>
              </a:rPr>
              <a:t>Hepadnaviruses</a:t>
            </a:r>
            <a:r>
              <a:rPr dirty="0" sz="1800" spc="-5" b="1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5141721"/>
            <a:ext cx="273494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Animal</a:t>
            </a:r>
            <a:r>
              <a:rPr dirty="0" sz="3000" spc="-55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viruses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5723940"/>
            <a:ext cx="4742815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5">
                <a:solidFill>
                  <a:srgbClr val="FF0000"/>
                </a:solidFill>
                <a:latin typeface="Arial"/>
                <a:cs typeface="Arial"/>
              </a:rPr>
              <a:t>They are classified by their genetic</a:t>
            </a:r>
            <a:r>
              <a:rPr dirty="0" sz="1900" spc="1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Arial"/>
                <a:cs typeface="Arial"/>
              </a:rPr>
              <a:t>material.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02275" y="1371598"/>
            <a:ext cx="3413125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47850" y="1371600"/>
            <a:ext cx="3486150" cy="3789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7423" rIns="0" bIns="0" rtlCol="0" vert="horz">
            <a:spAutoFit/>
          </a:bodyPr>
          <a:lstStyle/>
          <a:p>
            <a:pPr algn="ctr" marL="635">
              <a:lnSpc>
                <a:spcPct val="100000"/>
              </a:lnSpc>
            </a:pPr>
            <a:r>
              <a:rPr dirty="0" spc="-5" b="1">
                <a:solidFill>
                  <a:srgbClr val="0000FF"/>
                </a:solidFill>
                <a:latin typeface="Arial"/>
                <a:cs typeface="Arial"/>
              </a:rPr>
              <a:t>Virus Classification</a:t>
            </a:r>
            <a:r>
              <a:rPr dirty="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FF"/>
                </a:solidFill>
                <a:latin typeface="Arial"/>
                <a:cs typeface="Arial"/>
              </a:rPr>
              <a:t>I</a:t>
            </a:r>
          </a:p>
          <a:p>
            <a:pPr algn="ctr" marL="635">
              <a:lnSpc>
                <a:spcPct val="100000"/>
              </a:lnSpc>
            </a:pPr>
            <a:r>
              <a:rPr dirty="0" b="1">
                <a:solidFill>
                  <a:srgbClr val="0000FF"/>
                </a:solidFill>
                <a:latin typeface="Arial"/>
                <a:cs typeface="Arial"/>
              </a:rPr>
              <a:t>- the Baltimore</a:t>
            </a:r>
            <a:r>
              <a:rPr dirty="0" spc="-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FF"/>
                </a:solidFill>
                <a:latin typeface="Arial"/>
                <a:cs typeface="Arial"/>
              </a:rPr>
              <a:t>classification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364359"/>
            <a:ext cx="7472045" cy="337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All viruses </a:t>
            </a:r>
            <a:r>
              <a:rPr dirty="0" sz="2400">
                <a:latin typeface="Arial"/>
                <a:cs typeface="Arial"/>
              </a:rPr>
              <a:t>must </a:t>
            </a:r>
            <a:r>
              <a:rPr dirty="0" sz="2400" spc="-5">
                <a:latin typeface="Arial"/>
                <a:cs typeface="Arial"/>
              </a:rPr>
              <a:t>produce mRNA, or </a:t>
            </a:r>
            <a:r>
              <a:rPr dirty="0" sz="2400">
                <a:latin typeface="Arial"/>
                <a:cs typeface="Arial"/>
              </a:rPr>
              <a:t>(+) </a:t>
            </a:r>
            <a:r>
              <a:rPr dirty="0" sz="2400" spc="-5">
                <a:latin typeface="Arial"/>
                <a:cs typeface="Arial"/>
              </a:rPr>
              <a:t>sense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RNA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A </a:t>
            </a:r>
            <a:r>
              <a:rPr dirty="0" sz="2400" spc="-5">
                <a:latin typeface="Arial"/>
                <a:cs typeface="Arial"/>
              </a:rPr>
              <a:t>complementary </a:t>
            </a:r>
            <a:r>
              <a:rPr dirty="0" sz="2400">
                <a:latin typeface="Arial"/>
                <a:cs typeface="Arial"/>
              </a:rPr>
              <a:t>strand </a:t>
            </a:r>
            <a:r>
              <a:rPr dirty="0" sz="2400" spc="-5">
                <a:latin typeface="Arial"/>
                <a:cs typeface="Arial"/>
              </a:rPr>
              <a:t>of nucleic acid is </a:t>
            </a:r>
            <a:r>
              <a:rPr dirty="0" sz="2400">
                <a:latin typeface="Arial"/>
                <a:cs typeface="Arial"/>
              </a:rPr>
              <a:t>(–)</a:t>
            </a:r>
            <a:r>
              <a:rPr dirty="0" sz="2400" spc="8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sense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34290" indent="-342900">
              <a:lnSpc>
                <a:spcPts val="259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Baltimore classification has </a:t>
            </a:r>
            <a:r>
              <a:rPr dirty="0" sz="2400">
                <a:latin typeface="Arial"/>
                <a:cs typeface="Arial"/>
              </a:rPr>
              <a:t>+ </a:t>
            </a:r>
            <a:r>
              <a:rPr dirty="0" sz="2400" spc="-5">
                <a:latin typeface="Arial"/>
                <a:cs typeface="Arial"/>
              </a:rPr>
              <a:t>RNA as </a:t>
            </a:r>
            <a:r>
              <a:rPr dirty="0" sz="2400">
                <a:latin typeface="Arial"/>
                <a:cs typeface="Arial"/>
              </a:rPr>
              <a:t>its central  </a:t>
            </a:r>
            <a:r>
              <a:rPr dirty="0" sz="2400" spc="-5">
                <a:latin typeface="Arial"/>
                <a:cs typeface="Arial"/>
              </a:rPr>
              <a:t>point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Its </a:t>
            </a:r>
            <a:r>
              <a:rPr dirty="0" sz="2400" spc="-5">
                <a:latin typeface="Arial"/>
                <a:cs typeface="Arial"/>
              </a:rPr>
              <a:t>principles are fundamental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10">
                <a:latin typeface="Arial"/>
                <a:cs typeface="Arial"/>
              </a:rPr>
              <a:t>an </a:t>
            </a:r>
            <a:r>
              <a:rPr dirty="0" sz="2400" spc="-5">
                <a:latin typeface="Arial"/>
                <a:cs typeface="Arial"/>
              </a:rPr>
              <a:t>understanding </a:t>
            </a:r>
            <a:r>
              <a:rPr dirty="0" sz="2400">
                <a:latin typeface="Arial"/>
                <a:cs typeface="Arial"/>
              </a:rPr>
              <a:t>of  </a:t>
            </a:r>
            <a:r>
              <a:rPr dirty="0" sz="2400" spc="-5">
                <a:latin typeface="Arial"/>
                <a:cs typeface="Arial"/>
              </a:rPr>
              <a:t>virus classification and genome replication, </a:t>
            </a:r>
            <a:r>
              <a:rPr dirty="0" sz="2400">
                <a:latin typeface="Arial"/>
                <a:cs typeface="Arial"/>
              </a:rPr>
              <a:t>but it </a:t>
            </a:r>
            <a:r>
              <a:rPr dirty="0" sz="2400" spc="-10">
                <a:latin typeface="Arial"/>
                <a:cs typeface="Arial"/>
              </a:rPr>
              <a:t>is  </a:t>
            </a:r>
            <a:r>
              <a:rPr dirty="0" sz="2400">
                <a:latin typeface="Arial"/>
                <a:cs typeface="Arial"/>
              </a:rPr>
              <a:t>rarely </a:t>
            </a:r>
            <a:r>
              <a:rPr dirty="0" sz="2400" spc="-5">
                <a:latin typeface="Arial"/>
                <a:cs typeface="Arial"/>
              </a:rPr>
              <a:t>used </a:t>
            </a:r>
            <a:r>
              <a:rPr dirty="0" sz="2400">
                <a:latin typeface="Arial"/>
                <a:cs typeface="Arial"/>
              </a:rPr>
              <a:t>as a </a:t>
            </a:r>
            <a:r>
              <a:rPr dirty="0" sz="2400" spc="-5">
                <a:latin typeface="Arial"/>
                <a:cs typeface="Arial"/>
              </a:rPr>
              <a:t>classification </a:t>
            </a:r>
            <a:r>
              <a:rPr dirty="0" sz="2400">
                <a:latin typeface="Arial"/>
                <a:cs typeface="Arial"/>
              </a:rPr>
              <a:t>system in its </a:t>
            </a:r>
            <a:r>
              <a:rPr dirty="0" sz="2400" spc="-5">
                <a:latin typeface="Arial"/>
                <a:cs typeface="Arial"/>
              </a:rPr>
              <a:t>own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right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6428" y="6291071"/>
            <a:ext cx="32950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From Principles </a:t>
            </a:r>
            <a:r>
              <a:rPr dirty="0" sz="1200">
                <a:latin typeface="Arial"/>
                <a:cs typeface="Arial"/>
              </a:rPr>
              <a:t>of </a:t>
            </a:r>
            <a:r>
              <a:rPr dirty="0" sz="1200" spc="-10">
                <a:latin typeface="Arial"/>
                <a:cs typeface="Arial"/>
              </a:rPr>
              <a:t>Virology </a:t>
            </a:r>
            <a:r>
              <a:rPr dirty="0" sz="1200" spc="-5">
                <a:latin typeface="Arial"/>
                <a:cs typeface="Arial"/>
              </a:rPr>
              <a:t>Flint </a:t>
            </a:r>
            <a:r>
              <a:rPr dirty="0" sz="1200">
                <a:latin typeface="Arial"/>
                <a:cs typeface="Arial"/>
              </a:rPr>
              <a:t>et </a:t>
            </a:r>
            <a:r>
              <a:rPr dirty="0" sz="1200" spc="-5">
                <a:latin typeface="Arial"/>
                <a:cs typeface="Arial"/>
              </a:rPr>
              <a:t>al </a:t>
            </a:r>
            <a:r>
              <a:rPr dirty="0" sz="1200">
                <a:latin typeface="Arial"/>
                <a:cs typeface="Arial"/>
              </a:rPr>
              <a:t>ASM</a:t>
            </a:r>
            <a:r>
              <a:rPr dirty="0" sz="1200" spc="-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914400"/>
            <a:ext cx="5943600" cy="445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173" y="620521"/>
            <a:ext cx="4852670" cy="11055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5260" marR="5080" indent="-163195">
              <a:lnSpc>
                <a:spcPct val="100000"/>
              </a:lnSpc>
            </a:pPr>
            <a:r>
              <a:rPr dirty="0" spc="-5" b="1">
                <a:solidFill>
                  <a:srgbClr val="0000FF"/>
                </a:solidFill>
                <a:latin typeface="Arial"/>
                <a:cs typeface="Arial"/>
              </a:rPr>
              <a:t>Virus classification </a:t>
            </a:r>
            <a:r>
              <a:rPr dirty="0" b="1">
                <a:solidFill>
                  <a:srgbClr val="0000FF"/>
                </a:solidFill>
                <a:latin typeface="Arial"/>
                <a:cs typeface="Arial"/>
              </a:rPr>
              <a:t>II -  </a:t>
            </a:r>
            <a:r>
              <a:rPr dirty="0" spc="-5" b="1">
                <a:solidFill>
                  <a:srgbClr val="0000FF"/>
                </a:solidFill>
                <a:latin typeface="Arial"/>
                <a:cs typeface="Arial"/>
              </a:rPr>
              <a:t>the Classical</a:t>
            </a:r>
            <a:r>
              <a:rPr dirty="0" spc="-1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2203830"/>
            <a:ext cx="7413625" cy="3883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This is a based </a:t>
            </a:r>
            <a:r>
              <a:rPr dirty="0" sz="2800">
                <a:latin typeface="Arial"/>
                <a:cs typeface="Arial"/>
              </a:rPr>
              <a:t>on three principles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900">
              <a:latin typeface="Times New Roman"/>
              <a:cs typeface="Times New Roman"/>
            </a:endParaRPr>
          </a:p>
          <a:p>
            <a:pPr lvl="1" marL="756285" marR="534035" indent="-286385">
              <a:lnSpc>
                <a:spcPts val="3460"/>
              </a:lnSpc>
              <a:buChar char="–"/>
              <a:tabLst>
                <a:tab pos="756920" algn="l"/>
              </a:tabLst>
            </a:pPr>
            <a:r>
              <a:rPr dirty="0" sz="3200">
                <a:latin typeface="Arial"/>
                <a:cs typeface="Arial"/>
              </a:rPr>
              <a:t>1) </a:t>
            </a:r>
            <a:r>
              <a:rPr dirty="0" sz="3200" spc="-5">
                <a:latin typeface="Arial"/>
                <a:cs typeface="Arial"/>
              </a:rPr>
              <a:t>that </a:t>
            </a:r>
            <a:r>
              <a:rPr dirty="0" sz="3200">
                <a:latin typeface="Arial"/>
                <a:cs typeface="Arial"/>
              </a:rPr>
              <a:t>we are classifying the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virus  </a:t>
            </a:r>
            <a:r>
              <a:rPr dirty="0" sz="3200" spc="-5">
                <a:latin typeface="Arial"/>
                <a:cs typeface="Arial"/>
              </a:rPr>
              <a:t>itself, not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host</a:t>
            </a:r>
            <a:endParaRPr sz="32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4"/>
              </a:spcBef>
              <a:buChar char="–"/>
              <a:tabLst>
                <a:tab pos="756920" algn="l"/>
              </a:tabLst>
            </a:pPr>
            <a:r>
              <a:rPr dirty="0" sz="3200">
                <a:latin typeface="Arial"/>
                <a:cs typeface="Arial"/>
              </a:rPr>
              <a:t>2) </a:t>
            </a:r>
            <a:r>
              <a:rPr dirty="0" sz="3200" spc="-5">
                <a:latin typeface="Arial"/>
                <a:cs typeface="Arial"/>
              </a:rPr>
              <a:t>the </a:t>
            </a:r>
            <a:r>
              <a:rPr dirty="0" sz="3200">
                <a:latin typeface="Arial"/>
                <a:cs typeface="Arial"/>
              </a:rPr>
              <a:t>nucleic acid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genome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har char="–"/>
            </a:pPr>
            <a:endParaRPr sz="3300">
              <a:latin typeface="Times New Roman"/>
              <a:cs typeface="Times New Roman"/>
            </a:endParaRPr>
          </a:p>
          <a:p>
            <a:pPr lvl="1" marL="756285" marR="5080" indent="-286385">
              <a:lnSpc>
                <a:spcPts val="2590"/>
              </a:lnSpc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3)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shared physical properties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infectious  agent </a:t>
            </a:r>
            <a:r>
              <a:rPr dirty="0" sz="2400">
                <a:latin typeface="Arial"/>
                <a:cs typeface="Arial"/>
              </a:rPr>
              <a:t>(e.g </a:t>
            </a:r>
            <a:r>
              <a:rPr dirty="0" sz="2400" spc="-5">
                <a:latin typeface="Arial"/>
                <a:cs typeface="Arial"/>
              </a:rPr>
              <a:t>capsid </a:t>
            </a:r>
            <a:r>
              <a:rPr dirty="0" sz="2400">
                <a:latin typeface="Arial"/>
                <a:cs typeface="Arial"/>
              </a:rPr>
              <a:t>symmetry, </a:t>
            </a:r>
            <a:r>
              <a:rPr dirty="0" sz="2400" spc="-5">
                <a:latin typeface="Arial"/>
                <a:cs typeface="Arial"/>
              </a:rPr>
              <a:t>dimensions, lipid  envelope)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752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Virus classification III</a:t>
            </a:r>
            <a:r>
              <a:rPr dirty="0" sz="4000" spc="3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</a:pP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the genomic</a:t>
            </a:r>
            <a:r>
              <a:rPr dirty="0" sz="4000" spc="-5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system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15871"/>
            <a:ext cx="7570470" cy="4106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latin typeface="Arial"/>
                <a:cs typeface="Arial"/>
              </a:rPr>
              <a:t>More </a:t>
            </a:r>
            <a:r>
              <a:rPr dirty="0" sz="3200" spc="-5">
                <a:latin typeface="Arial"/>
                <a:cs typeface="Arial"/>
              </a:rPr>
              <a:t>recently </a:t>
            </a:r>
            <a:r>
              <a:rPr dirty="0" sz="3200">
                <a:latin typeface="Arial"/>
                <a:cs typeface="Arial"/>
              </a:rPr>
              <a:t>a </a:t>
            </a:r>
            <a:r>
              <a:rPr dirty="0" sz="3200" spc="-5">
                <a:latin typeface="Arial"/>
                <a:cs typeface="Arial"/>
              </a:rPr>
              <a:t>precise ordering </a:t>
            </a:r>
            <a:r>
              <a:rPr dirty="0" sz="3200">
                <a:latin typeface="Arial"/>
                <a:cs typeface="Arial"/>
              </a:rPr>
              <a:t>of  viruses within </a:t>
            </a:r>
            <a:r>
              <a:rPr dirty="0" sz="3200" spc="-5">
                <a:latin typeface="Arial"/>
                <a:cs typeface="Arial"/>
              </a:rPr>
              <a:t>and between families </a:t>
            </a:r>
            <a:r>
              <a:rPr dirty="0" sz="3200">
                <a:latin typeface="Arial"/>
                <a:cs typeface="Arial"/>
              </a:rPr>
              <a:t>is  possible based on DNA/RNA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333399"/>
                </a:solidFill>
                <a:latin typeface="Arial"/>
                <a:cs typeface="Arial"/>
              </a:rPr>
              <a:t>sequence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56515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3200">
                <a:latin typeface="Arial"/>
                <a:cs typeface="Arial"/>
              </a:rPr>
              <a:t>By </a:t>
            </a:r>
            <a:r>
              <a:rPr dirty="0" sz="3200" spc="-5">
                <a:latin typeface="Arial"/>
                <a:cs typeface="Arial"/>
              </a:rPr>
              <a:t>the </a:t>
            </a:r>
            <a:r>
              <a:rPr dirty="0" sz="3200">
                <a:latin typeface="Arial"/>
                <a:cs typeface="Arial"/>
              </a:rPr>
              <a:t>year </a:t>
            </a:r>
            <a:r>
              <a:rPr dirty="0" sz="3200" spc="-5">
                <a:latin typeface="Arial"/>
                <a:cs typeface="Arial"/>
              </a:rPr>
              <a:t>2000 </a:t>
            </a:r>
            <a:r>
              <a:rPr dirty="0" sz="3200">
                <a:latin typeface="Arial"/>
                <a:cs typeface="Arial"/>
              </a:rPr>
              <a:t>there were over </a:t>
            </a:r>
            <a:r>
              <a:rPr dirty="0" sz="3200" spc="-5">
                <a:latin typeface="Arial"/>
                <a:cs typeface="Arial"/>
              </a:rPr>
              <a:t>4000  </a:t>
            </a:r>
            <a:r>
              <a:rPr dirty="0" sz="3200">
                <a:latin typeface="Arial"/>
                <a:cs typeface="Arial"/>
              </a:rPr>
              <a:t>viruses of </a:t>
            </a:r>
            <a:r>
              <a:rPr dirty="0" sz="3200" spc="-5">
                <a:latin typeface="Arial"/>
                <a:cs typeface="Arial"/>
              </a:rPr>
              <a:t>plants, animals and </a:t>
            </a:r>
            <a:r>
              <a:rPr dirty="0" sz="3200">
                <a:latin typeface="Arial"/>
                <a:cs typeface="Arial"/>
              </a:rPr>
              <a:t>bacteria</a:t>
            </a:r>
            <a:r>
              <a:rPr dirty="0" sz="3200" spc="-10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-  in </a:t>
            </a:r>
            <a:r>
              <a:rPr dirty="0" sz="3200" spc="-5">
                <a:latin typeface="Arial"/>
                <a:cs typeface="Arial"/>
              </a:rPr>
              <a:t>71 families, </a:t>
            </a:r>
            <a:r>
              <a:rPr dirty="0" sz="3200">
                <a:latin typeface="Arial"/>
                <a:cs typeface="Arial"/>
              </a:rPr>
              <a:t>9 </a:t>
            </a:r>
            <a:r>
              <a:rPr dirty="0" sz="3200" spc="-5">
                <a:latin typeface="Arial"/>
                <a:cs typeface="Arial"/>
              </a:rPr>
              <a:t>subfamilies and 164  genera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95553"/>
            <a:ext cx="7616190" cy="5058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715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An </a:t>
            </a:r>
            <a:r>
              <a:rPr dirty="0" sz="2400" spc="-5" b="1">
                <a:latin typeface="Arial"/>
                <a:cs typeface="Arial"/>
              </a:rPr>
              <a:t>obligate parasite</a:t>
            </a:r>
            <a:r>
              <a:rPr dirty="0" sz="2400" spc="-5">
                <a:latin typeface="Arial"/>
                <a:cs typeface="Arial"/>
              </a:rPr>
              <a:t>, or holoparasite, is </a:t>
            </a:r>
            <a:r>
              <a:rPr dirty="0" sz="2400">
                <a:latin typeface="Arial"/>
                <a:cs typeface="Arial"/>
              </a:rPr>
              <a:t>a parasitic  </a:t>
            </a:r>
            <a:r>
              <a:rPr dirty="0" sz="2400" spc="-5">
                <a:latin typeface="Arial"/>
                <a:cs typeface="Arial"/>
              </a:rPr>
              <a:t>organism that cannot complete </a:t>
            </a:r>
            <a:r>
              <a:rPr dirty="0" sz="2400">
                <a:latin typeface="Arial"/>
                <a:cs typeface="Arial"/>
              </a:rPr>
              <a:t>its </a:t>
            </a:r>
            <a:r>
              <a:rPr dirty="0" sz="2400" spc="-5">
                <a:latin typeface="Arial"/>
                <a:cs typeface="Arial"/>
              </a:rPr>
              <a:t>life-cycle without  </a:t>
            </a:r>
            <a:r>
              <a:rPr dirty="0" sz="2400">
                <a:latin typeface="Arial"/>
                <a:cs typeface="Arial"/>
              </a:rPr>
              <a:t>exploiting </a:t>
            </a:r>
            <a:r>
              <a:rPr dirty="0" sz="2400" spc="-5">
                <a:latin typeface="Arial"/>
                <a:cs typeface="Arial"/>
              </a:rPr>
              <a:t>a suitable </a:t>
            </a:r>
            <a:r>
              <a:rPr dirty="0" sz="2400">
                <a:latin typeface="Arial"/>
                <a:cs typeface="Arial"/>
              </a:rPr>
              <a:t>host. </a:t>
            </a:r>
            <a:r>
              <a:rPr dirty="0" sz="2400" spc="-5">
                <a:latin typeface="Arial"/>
                <a:cs typeface="Arial"/>
              </a:rPr>
              <a:t>If an </a:t>
            </a:r>
            <a:r>
              <a:rPr dirty="0" sz="2400" spc="-5" b="1">
                <a:latin typeface="Arial"/>
                <a:cs typeface="Arial"/>
              </a:rPr>
              <a:t>obligate  parasite </a:t>
            </a:r>
            <a:r>
              <a:rPr dirty="0" sz="2400" spc="-5">
                <a:latin typeface="Arial"/>
                <a:cs typeface="Arial"/>
              </a:rPr>
              <a:t>cannot obtain </a:t>
            </a:r>
            <a:r>
              <a:rPr dirty="0" sz="2400">
                <a:latin typeface="Arial"/>
                <a:cs typeface="Arial"/>
              </a:rPr>
              <a:t>a </a:t>
            </a:r>
            <a:r>
              <a:rPr dirty="0" sz="2400" spc="-5">
                <a:latin typeface="Arial"/>
                <a:cs typeface="Arial"/>
              </a:rPr>
              <a:t>host it will </a:t>
            </a:r>
            <a:r>
              <a:rPr dirty="0" sz="2400">
                <a:latin typeface="Arial"/>
                <a:cs typeface="Arial"/>
              </a:rPr>
              <a:t>fail to</a:t>
            </a:r>
            <a:r>
              <a:rPr dirty="0" sz="2400" spc="9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reproduce.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dirty="0" sz="2400">
                <a:latin typeface="Arial"/>
                <a:cs typeface="Arial"/>
              </a:rPr>
              <a:t>A </a:t>
            </a:r>
            <a:r>
              <a:rPr dirty="0" sz="2400" spc="-5" b="1">
                <a:latin typeface="Arial"/>
                <a:cs typeface="Arial"/>
              </a:rPr>
              <a:t>facultative </a:t>
            </a:r>
            <a:r>
              <a:rPr dirty="0" sz="2400">
                <a:latin typeface="Arial"/>
                <a:cs typeface="Arial"/>
              </a:rPr>
              <a:t>anaerobe </a:t>
            </a:r>
            <a:r>
              <a:rPr dirty="0" sz="2400" spc="-5">
                <a:latin typeface="Arial"/>
                <a:cs typeface="Arial"/>
              </a:rPr>
              <a:t>is </a:t>
            </a:r>
            <a:r>
              <a:rPr dirty="0" sz="2400">
                <a:latin typeface="Arial"/>
                <a:cs typeface="Arial"/>
              </a:rPr>
              <a:t>an organism that </a:t>
            </a:r>
            <a:r>
              <a:rPr dirty="0" sz="2400" spc="-5">
                <a:latin typeface="Arial"/>
                <a:cs typeface="Arial"/>
              </a:rPr>
              <a:t>makes  ATP by </a:t>
            </a:r>
            <a:r>
              <a:rPr dirty="0" sz="2400">
                <a:latin typeface="Arial"/>
                <a:cs typeface="Arial"/>
              </a:rPr>
              <a:t>aerobic respiration </a:t>
            </a:r>
            <a:r>
              <a:rPr dirty="0" sz="2400" spc="-5">
                <a:latin typeface="Arial"/>
                <a:cs typeface="Arial"/>
              </a:rPr>
              <a:t>if oxygen is present, but </a:t>
            </a:r>
            <a:r>
              <a:rPr dirty="0" sz="2400" spc="-10">
                <a:latin typeface="Arial"/>
                <a:cs typeface="Arial"/>
              </a:rPr>
              <a:t>is  </a:t>
            </a:r>
            <a:r>
              <a:rPr dirty="0" sz="2400">
                <a:latin typeface="Arial"/>
                <a:cs typeface="Arial"/>
              </a:rPr>
              <a:t>capable </a:t>
            </a:r>
            <a:r>
              <a:rPr dirty="0" sz="2400" spc="-5">
                <a:latin typeface="Arial"/>
                <a:cs typeface="Arial"/>
              </a:rPr>
              <a:t>of switching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fermentation </a:t>
            </a:r>
            <a:r>
              <a:rPr dirty="0" sz="2400" spc="-5" b="1">
                <a:latin typeface="Arial"/>
                <a:cs typeface="Arial"/>
              </a:rPr>
              <a:t>or </a:t>
            </a:r>
            <a:r>
              <a:rPr dirty="0" sz="2400" spc="-5">
                <a:latin typeface="Arial"/>
                <a:cs typeface="Arial"/>
              </a:rPr>
              <a:t>anaerobic  respiration if oxygen is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absent.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algn="just" marL="355600" marR="6350" indent="-342900">
              <a:lnSpc>
                <a:spcPct val="100000"/>
              </a:lnSpc>
              <a:buChar char="•"/>
              <a:tabLst>
                <a:tab pos="356235" algn="l"/>
              </a:tabLst>
            </a:pPr>
            <a:r>
              <a:rPr dirty="0" sz="2400" spc="-5">
                <a:latin typeface="Arial"/>
                <a:cs typeface="Arial"/>
              </a:rPr>
              <a:t>An </a:t>
            </a:r>
            <a:r>
              <a:rPr dirty="0" sz="2400" spc="-5" b="1">
                <a:latin typeface="Arial"/>
                <a:cs typeface="Arial"/>
              </a:rPr>
              <a:t>obligate </a:t>
            </a:r>
            <a:r>
              <a:rPr dirty="0" sz="2400" spc="-5">
                <a:latin typeface="Arial"/>
                <a:cs typeface="Arial"/>
              </a:rPr>
              <a:t>aerobe, by </a:t>
            </a:r>
            <a:r>
              <a:rPr dirty="0" sz="2400">
                <a:latin typeface="Arial"/>
                <a:cs typeface="Arial"/>
              </a:rPr>
              <a:t>contrast, </a:t>
            </a:r>
            <a:r>
              <a:rPr dirty="0" sz="2400" spc="-5">
                <a:latin typeface="Arial"/>
                <a:cs typeface="Arial"/>
              </a:rPr>
              <a:t>cannot make </a:t>
            </a:r>
            <a:r>
              <a:rPr dirty="0" sz="2400">
                <a:latin typeface="Arial"/>
                <a:cs typeface="Arial"/>
              </a:rPr>
              <a:t>ATP </a:t>
            </a:r>
            <a:r>
              <a:rPr dirty="0" sz="2400" spc="-10">
                <a:latin typeface="Arial"/>
                <a:cs typeface="Arial"/>
              </a:rPr>
              <a:t>in  </a:t>
            </a:r>
            <a:r>
              <a:rPr dirty="0" sz="2400" spc="-5">
                <a:latin typeface="Arial"/>
                <a:cs typeface="Arial"/>
              </a:rPr>
              <a:t>the </a:t>
            </a:r>
            <a:r>
              <a:rPr dirty="0" sz="2400">
                <a:latin typeface="Arial"/>
                <a:cs typeface="Arial"/>
              </a:rPr>
              <a:t>absence </a:t>
            </a:r>
            <a:r>
              <a:rPr dirty="0" sz="2400" spc="-5">
                <a:latin typeface="Arial"/>
                <a:cs typeface="Arial"/>
              </a:rPr>
              <a:t>of oxygen, and </a:t>
            </a:r>
            <a:r>
              <a:rPr dirty="0" sz="2400" spc="-5" b="1">
                <a:latin typeface="Arial"/>
                <a:cs typeface="Arial"/>
              </a:rPr>
              <a:t>obligate </a:t>
            </a:r>
            <a:r>
              <a:rPr dirty="0" sz="2400">
                <a:latin typeface="Arial"/>
                <a:cs typeface="Arial"/>
              </a:rPr>
              <a:t>anaerobes die 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presence of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oxygen.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87345">
              <a:lnSpc>
                <a:spcPct val="100000"/>
              </a:lnSpc>
            </a:pPr>
            <a:r>
              <a:rPr dirty="0" sz="4000" spc="-10" b="1">
                <a:solidFill>
                  <a:srgbClr val="0000FF"/>
                </a:solidFill>
                <a:latin typeface="Arial"/>
                <a:cs typeface="Arial"/>
              </a:rPr>
              <a:t>RNA</a:t>
            </a:r>
            <a:r>
              <a:rPr dirty="0" sz="40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viruses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3775" y="6062471"/>
            <a:ext cx="329565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From Principles </a:t>
            </a:r>
            <a:r>
              <a:rPr dirty="0" sz="1200">
                <a:latin typeface="Arial"/>
                <a:cs typeface="Arial"/>
              </a:rPr>
              <a:t>of </a:t>
            </a:r>
            <a:r>
              <a:rPr dirty="0" sz="1200" spc="-10">
                <a:latin typeface="Arial"/>
                <a:cs typeface="Arial"/>
              </a:rPr>
              <a:t>Virology </a:t>
            </a:r>
            <a:r>
              <a:rPr dirty="0" sz="1200" spc="-5">
                <a:latin typeface="Arial"/>
                <a:cs typeface="Arial"/>
              </a:rPr>
              <a:t>Flint </a:t>
            </a:r>
            <a:r>
              <a:rPr dirty="0" sz="1200">
                <a:latin typeface="Arial"/>
                <a:cs typeface="Arial"/>
              </a:rPr>
              <a:t>et </a:t>
            </a:r>
            <a:r>
              <a:rPr dirty="0" sz="1200" spc="-5">
                <a:latin typeface="Arial"/>
                <a:cs typeface="Arial"/>
              </a:rPr>
              <a:t>al </a:t>
            </a:r>
            <a:r>
              <a:rPr dirty="0" sz="1200">
                <a:latin typeface="Arial"/>
                <a:cs typeface="Arial"/>
              </a:rPr>
              <a:t>ASM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260475"/>
            <a:ext cx="8112125" cy="4606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6352" rIns="0" bIns="0" rtlCol="0" vert="horz">
            <a:spAutoFit/>
          </a:bodyPr>
          <a:lstStyle/>
          <a:p>
            <a:pPr marL="2887345">
              <a:lnSpc>
                <a:spcPct val="100000"/>
              </a:lnSpc>
            </a:pP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DNA</a:t>
            </a:r>
            <a:r>
              <a:rPr dirty="0" sz="4000" spc="-7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viruses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71409" y="5300217"/>
            <a:ext cx="1251585" cy="56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From Principles</a:t>
            </a:r>
            <a:r>
              <a:rPr dirty="0" sz="1200" spc="-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  </a:t>
            </a:r>
            <a:r>
              <a:rPr dirty="0" sz="1200" spc="-5">
                <a:latin typeface="Arial"/>
                <a:cs typeface="Arial"/>
              </a:rPr>
              <a:t>Virology Flint </a:t>
            </a:r>
            <a:r>
              <a:rPr dirty="0" sz="1200">
                <a:latin typeface="Arial"/>
                <a:cs typeface="Arial"/>
              </a:rPr>
              <a:t>et al  ASM</a:t>
            </a:r>
            <a:r>
              <a:rPr dirty="0" sz="1200" spc="-10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1876" y="1219263"/>
            <a:ext cx="5119624" cy="5221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6825" y="0"/>
            <a:ext cx="466407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5162" y="1426083"/>
            <a:ext cx="2760980" cy="26898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</a:pPr>
            <a:r>
              <a:rPr dirty="0" sz="4400"/>
              <a:t>The seven  </a:t>
            </a:r>
            <a:r>
              <a:rPr dirty="0" sz="4400"/>
              <a:t>“Balti</a:t>
            </a:r>
            <a:r>
              <a:rPr dirty="0" sz="4400" spc="5"/>
              <a:t>m</a:t>
            </a:r>
            <a:r>
              <a:rPr dirty="0" sz="4400"/>
              <a:t>ore”  </a:t>
            </a:r>
            <a:r>
              <a:rPr dirty="0" sz="4400"/>
              <a:t>replication  classes</a:t>
            </a:r>
            <a:endParaRPr sz="4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636903"/>
            <a:ext cx="7172325" cy="4403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Steps in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Replication</a:t>
            </a:r>
            <a:endParaRPr sz="2800">
              <a:latin typeface="Arial"/>
              <a:cs typeface="Arial"/>
            </a:endParaRPr>
          </a:p>
          <a:p>
            <a:pPr marL="12700" marR="27178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288925" algn="l"/>
              </a:tabLst>
            </a:pPr>
            <a:r>
              <a:rPr dirty="0" sz="2000" spc="-5">
                <a:latin typeface="Arial"/>
                <a:cs typeface="Arial"/>
              </a:rPr>
              <a:t>Translation </a:t>
            </a:r>
            <a:r>
              <a:rPr dirty="0" sz="2000">
                <a:latin typeface="Arial"/>
                <a:cs typeface="Arial"/>
              </a:rPr>
              <a:t>of </a:t>
            </a:r>
            <a:r>
              <a:rPr dirty="0" sz="2000" spc="-5">
                <a:latin typeface="Arial"/>
                <a:cs typeface="Arial"/>
              </a:rPr>
              <a:t>virion </a:t>
            </a:r>
            <a:r>
              <a:rPr dirty="0" sz="2000">
                <a:latin typeface="Arial"/>
                <a:cs typeface="Arial"/>
              </a:rPr>
              <a:t>RNA as mRNA (early products =</a:t>
            </a:r>
            <a:r>
              <a:rPr dirty="0" sz="2000" spc="-37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RNA-  </a:t>
            </a:r>
            <a:r>
              <a:rPr dirty="0" sz="2000">
                <a:latin typeface="Arial"/>
                <a:cs typeface="Arial"/>
              </a:rPr>
              <a:t>Dependent RNA</a:t>
            </a:r>
            <a:r>
              <a:rPr dirty="0" sz="2000" spc="-21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Pol)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93370" algn="l"/>
              </a:tabLst>
            </a:pPr>
            <a:r>
              <a:rPr dirty="0" sz="2000">
                <a:latin typeface="Arial"/>
                <a:cs typeface="Arial"/>
              </a:rPr>
              <a:t>Synthesis of (-)sense RNA on (+)sense template by RDRP</a:t>
            </a:r>
            <a:r>
              <a:rPr dirty="0" sz="2000" spc="-3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(=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formation of replicative complex,</a:t>
            </a:r>
            <a:r>
              <a:rPr dirty="0" sz="2000" spc="-1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RC)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92735" indent="-280035">
              <a:lnSpc>
                <a:spcPct val="100000"/>
              </a:lnSpc>
              <a:buAutoNum type="arabicPeriod" startAt="3"/>
              <a:tabLst>
                <a:tab pos="293370" algn="l"/>
              </a:tabLst>
            </a:pPr>
            <a:r>
              <a:rPr dirty="0" sz="2000">
                <a:latin typeface="Arial"/>
                <a:cs typeface="Arial"/>
              </a:rPr>
              <a:t>Synthesis of (+)sense RNA, mRNA and (-)sense</a:t>
            </a:r>
            <a:r>
              <a:rPr dirty="0" sz="2000" spc="-2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RNA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 startAt="3"/>
            </a:pPr>
            <a:endParaRPr sz="2050">
              <a:latin typeface="Times New Roman"/>
              <a:cs typeface="Times New Roman"/>
            </a:endParaRPr>
          </a:p>
          <a:p>
            <a:pPr marL="12700" marR="374015">
              <a:lnSpc>
                <a:spcPct val="100000"/>
              </a:lnSpc>
              <a:buAutoNum type="arabicPeriod" startAt="3"/>
              <a:tabLst>
                <a:tab pos="288925" algn="l"/>
              </a:tabLst>
            </a:pPr>
            <a:r>
              <a:rPr dirty="0" sz="2000" spc="-5">
                <a:latin typeface="Arial"/>
                <a:cs typeface="Arial"/>
              </a:rPr>
              <a:t>Translation </a:t>
            </a:r>
            <a:r>
              <a:rPr dirty="0" sz="2000">
                <a:latin typeface="Arial"/>
                <a:cs typeface="Arial"/>
              </a:rPr>
              <a:t>of (+)sense and mRNA, synthesis of</a:t>
            </a:r>
            <a:r>
              <a:rPr dirty="0" sz="2000" spc="-1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structural  protein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 startAt="3"/>
            </a:pPr>
            <a:endParaRPr sz="20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80035" algn="l"/>
              </a:tabLst>
            </a:pPr>
            <a:r>
              <a:rPr dirty="0" sz="2000">
                <a:latin typeface="Arial"/>
                <a:cs typeface="Arial"/>
              </a:rPr>
              <a:t>Assembly of structural protein and (+)sense RNA</a:t>
            </a:r>
            <a:r>
              <a:rPr dirty="0" sz="2000" spc="-2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maturation of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virions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9344" rIns="0" bIns="0" rtlCol="0" vert="horz">
            <a:spAutoFit/>
          </a:bodyPr>
          <a:lstStyle/>
          <a:p>
            <a:pPr marL="210820">
              <a:lnSpc>
                <a:spcPct val="100000"/>
              </a:lnSpc>
            </a:pPr>
            <a:r>
              <a:rPr dirty="0"/>
              <a:t>Replication Strategy of ss(+)RNA</a:t>
            </a:r>
            <a:r>
              <a:rPr dirty="0" spc="-135"/>
              <a:t> </a:t>
            </a:r>
            <a:r>
              <a:rPr dirty="0"/>
              <a:t>Viruses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60703"/>
            <a:ext cx="3168650" cy="42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Arial"/>
                <a:cs typeface="Arial"/>
              </a:rPr>
              <a:t>Steps in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Replication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4695" marR="5080" indent="-457200">
              <a:lnSpc>
                <a:spcPct val="100000"/>
              </a:lnSpc>
              <a:buAutoNum type="arabicPeriod"/>
              <a:tabLst>
                <a:tab pos="734695" algn="l"/>
                <a:tab pos="735330" algn="l"/>
              </a:tabLst>
            </a:pPr>
            <a:r>
              <a:rPr dirty="0" sz="2000"/>
              <a:t>Primary transcription of </a:t>
            </a:r>
            <a:r>
              <a:rPr dirty="0" sz="2000" spc="-5"/>
              <a:t>virion </a:t>
            </a:r>
            <a:r>
              <a:rPr dirty="0" sz="2000"/>
              <a:t>(-)sense RNA by RNA-Dependent  RNA </a:t>
            </a:r>
            <a:r>
              <a:rPr dirty="0" sz="2000" spc="-5"/>
              <a:t>Pol </a:t>
            </a:r>
            <a:r>
              <a:rPr dirty="0" sz="2000"/>
              <a:t>in </a:t>
            </a:r>
            <a:r>
              <a:rPr dirty="0" sz="2000" spc="-5"/>
              <a:t>virion </a:t>
            </a:r>
            <a:r>
              <a:rPr dirty="0" sz="2000"/>
              <a:t>core in cytoplasm, production (mainly) mRNA</a:t>
            </a:r>
            <a:r>
              <a:rPr dirty="0" sz="2000" spc="-335"/>
              <a:t> </a:t>
            </a:r>
            <a:r>
              <a:rPr dirty="0" sz="2000"/>
              <a:t>and  (+)sense RNA, formation replicative complex</a:t>
            </a:r>
            <a:r>
              <a:rPr dirty="0" sz="2000" spc="-170"/>
              <a:t> </a:t>
            </a:r>
            <a:r>
              <a:rPr dirty="0" sz="2000"/>
              <a:t>(RC)</a:t>
            </a:r>
            <a:endParaRPr sz="2000"/>
          </a:p>
          <a:p>
            <a:pPr marL="264795"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622935" indent="-2755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23570" algn="l"/>
              </a:tabLst>
            </a:pPr>
            <a:r>
              <a:rPr dirty="0" sz="2000" spc="-5"/>
              <a:t>Translation </a:t>
            </a:r>
            <a:r>
              <a:rPr dirty="0" sz="2000"/>
              <a:t>mRNAs, accumulation of</a:t>
            </a:r>
            <a:r>
              <a:rPr dirty="0" sz="2000" spc="-130"/>
              <a:t> </a:t>
            </a:r>
            <a:r>
              <a:rPr dirty="0" sz="2000"/>
              <a:t>products</a:t>
            </a:r>
            <a:endParaRPr sz="2000"/>
          </a:p>
          <a:p>
            <a:pPr marL="264795"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628015" indent="-280670">
              <a:lnSpc>
                <a:spcPct val="100000"/>
              </a:lnSpc>
              <a:buAutoNum type="arabicPeriod"/>
              <a:tabLst>
                <a:tab pos="628650" algn="l"/>
              </a:tabLst>
            </a:pPr>
            <a:r>
              <a:rPr dirty="0" sz="2000" spc="-10"/>
              <a:t>Virion </a:t>
            </a:r>
            <a:r>
              <a:rPr dirty="0" sz="2000"/>
              <a:t>proteins interact with RC, bias it towards production of</a:t>
            </a:r>
            <a:r>
              <a:rPr dirty="0" sz="2000" spc="-155"/>
              <a:t> </a:t>
            </a:r>
            <a:r>
              <a:rPr dirty="0" sz="2000" spc="5"/>
              <a:t>full-</a:t>
            </a:r>
            <a:endParaRPr sz="2000"/>
          </a:p>
          <a:p>
            <a:pPr algn="ctr" marL="264795" marR="234950">
              <a:lnSpc>
                <a:spcPct val="100000"/>
              </a:lnSpc>
            </a:pPr>
            <a:r>
              <a:rPr dirty="0" sz="2000"/>
              <a:t>length (+)sense RNA and therefore of genomic (-)sense</a:t>
            </a:r>
            <a:r>
              <a:rPr dirty="0" sz="2000" spc="-300"/>
              <a:t> </a:t>
            </a:r>
            <a:r>
              <a:rPr dirty="0" sz="2000"/>
              <a:t>RNA</a:t>
            </a:r>
            <a:endParaRPr sz="2000"/>
          </a:p>
          <a:p>
            <a:pPr marL="264795"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734695" marR="436245" indent="-387350">
              <a:lnSpc>
                <a:spcPct val="100000"/>
              </a:lnSpc>
              <a:buAutoNum type="arabicPeriod" startAt="4"/>
              <a:tabLst>
                <a:tab pos="628650" algn="l"/>
              </a:tabLst>
            </a:pPr>
            <a:r>
              <a:rPr dirty="0" sz="2000"/>
              <a:t>Secondary transcription from progeny (-)sense RNA,</a:t>
            </a:r>
            <a:r>
              <a:rPr dirty="0" sz="2000" spc="-180"/>
              <a:t> </a:t>
            </a:r>
            <a:r>
              <a:rPr dirty="0" sz="2000"/>
              <a:t>translation,  accumulation structural</a:t>
            </a:r>
            <a:r>
              <a:rPr dirty="0" sz="2000" spc="-125"/>
              <a:t> </a:t>
            </a:r>
            <a:r>
              <a:rPr dirty="0" sz="2000"/>
              <a:t>proteins</a:t>
            </a:r>
            <a:endParaRPr sz="2000"/>
          </a:p>
          <a:p>
            <a:pPr marL="264795">
              <a:lnSpc>
                <a:spcPct val="100000"/>
              </a:lnSpc>
              <a:spcBef>
                <a:spcPts val="40"/>
              </a:spcBef>
              <a:buFont typeface="Arial"/>
              <a:buAutoNum type="arabicPeriod" startAt="4"/>
            </a:pPr>
            <a:endParaRPr sz="2050">
              <a:latin typeface="Times New Roman"/>
              <a:cs typeface="Times New Roman"/>
            </a:endParaRPr>
          </a:p>
          <a:p>
            <a:pPr marL="734695" marR="346075" indent="-38735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628650" algn="l"/>
              </a:tabLst>
            </a:pPr>
            <a:r>
              <a:rPr dirty="0" sz="2000"/>
              <a:t>Nucleocapsid assembly and maturation, budding of</a:t>
            </a:r>
            <a:r>
              <a:rPr dirty="0" sz="2000" spc="-135"/>
              <a:t> </a:t>
            </a:r>
            <a:r>
              <a:rPr dirty="0" sz="2000"/>
              <a:t>nucleocapsid  through host membrane containing </a:t>
            </a:r>
            <a:r>
              <a:rPr dirty="0" sz="2000" spc="-5"/>
              <a:t>viral </a:t>
            </a:r>
            <a:r>
              <a:rPr dirty="0" sz="2000"/>
              <a:t>envelope</a:t>
            </a:r>
            <a:r>
              <a:rPr dirty="0" sz="2000" spc="-140"/>
              <a:t> </a:t>
            </a:r>
            <a:r>
              <a:rPr dirty="0" sz="2000"/>
              <a:t>proteins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5044" rIns="0" bIns="0" rtlCol="0" vert="horz">
            <a:spAutoFit/>
          </a:bodyPr>
          <a:lstStyle/>
          <a:p>
            <a:pPr marL="114300">
              <a:lnSpc>
                <a:spcPct val="100000"/>
              </a:lnSpc>
            </a:pPr>
            <a:r>
              <a:rPr dirty="0"/>
              <a:t>Replication Strategy of ss(-)RNA</a:t>
            </a:r>
            <a:r>
              <a:rPr dirty="0" spc="-85"/>
              <a:t> </a:t>
            </a:r>
            <a:r>
              <a:rPr dirty="0" spc="-5"/>
              <a:t>Viruses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228472"/>
            <a:ext cx="3721100" cy="2814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800600" y="2971736"/>
            <a:ext cx="3886200" cy="3202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9600" y="3121025"/>
            <a:ext cx="3962400" cy="3003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78077" y="953261"/>
            <a:ext cx="2575560" cy="1348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209">
              <a:lnSpc>
                <a:spcPct val="100000"/>
              </a:lnSpc>
            </a:pPr>
            <a:r>
              <a:rPr dirty="0" sz="4400">
                <a:latin typeface="Arial"/>
                <a:cs typeface="Arial"/>
              </a:rPr>
              <a:t>RNA</a:t>
            </a:r>
            <a:r>
              <a:rPr dirty="0" sz="4400" spc="-90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virus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4400">
                <a:latin typeface="Arial"/>
                <a:cs typeface="Arial"/>
              </a:rPr>
              <a:t>replication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0344" rIns="0" bIns="0" rtlCol="0" vert="horz">
            <a:spAutoFit/>
          </a:bodyPr>
          <a:lstStyle/>
          <a:p>
            <a:pPr marL="2465070">
              <a:lnSpc>
                <a:spcPct val="100000"/>
              </a:lnSpc>
            </a:pPr>
            <a:r>
              <a:rPr dirty="0" spc="-5"/>
              <a:t>Structural</a:t>
            </a:r>
            <a:r>
              <a:rPr dirty="0" spc="-50"/>
              <a:t> </a:t>
            </a:r>
            <a:r>
              <a:rPr dirty="0"/>
              <a:t>Classes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0047" rIns="0" bIns="0" rtlCol="0" vert="horz">
            <a:spAutoFit/>
          </a:bodyPr>
          <a:lstStyle/>
          <a:p>
            <a:pPr marL="2258695">
              <a:lnSpc>
                <a:spcPct val="100000"/>
              </a:lnSpc>
            </a:pPr>
            <a:r>
              <a:rPr dirty="0" spc="-5"/>
              <a:t>•Icosahedral</a:t>
            </a:r>
            <a:r>
              <a:rPr dirty="0" spc="-55"/>
              <a:t> </a:t>
            </a:r>
            <a:r>
              <a:rPr dirty="0"/>
              <a:t>symmetry</a:t>
            </a:r>
          </a:p>
          <a:p>
            <a:pPr marL="2258695">
              <a:lnSpc>
                <a:spcPct val="100000"/>
              </a:lnSpc>
              <a:spcBef>
                <a:spcPts val="1345"/>
              </a:spcBef>
            </a:pPr>
            <a:r>
              <a:rPr dirty="0" spc="-5"/>
              <a:t>•Helical</a:t>
            </a:r>
            <a:r>
              <a:rPr dirty="0" spc="-30"/>
              <a:t> </a:t>
            </a:r>
            <a:r>
              <a:rPr dirty="0" spc="-5"/>
              <a:t>symmetry</a:t>
            </a:r>
          </a:p>
          <a:p>
            <a:pPr marL="2258695">
              <a:lnSpc>
                <a:spcPct val="100000"/>
              </a:lnSpc>
              <a:spcBef>
                <a:spcPts val="1345"/>
              </a:spcBef>
            </a:pPr>
            <a:r>
              <a:rPr dirty="0" spc="-10"/>
              <a:t>•Non </a:t>
            </a:r>
            <a:r>
              <a:rPr dirty="0" spc="-5"/>
              <a:t>enveloped</a:t>
            </a:r>
            <a:r>
              <a:rPr dirty="0"/>
              <a:t> (“naked”)</a:t>
            </a:r>
          </a:p>
          <a:p>
            <a:pPr marL="2258695">
              <a:lnSpc>
                <a:spcPct val="100000"/>
              </a:lnSpc>
              <a:spcBef>
                <a:spcPts val="1345"/>
              </a:spcBef>
            </a:pPr>
            <a:r>
              <a:rPr dirty="0" spc="-5"/>
              <a:t>•Enveloped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1371472"/>
            <a:ext cx="3581400" cy="324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1066800"/>
            <a:ext cx="3609975" cy="391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4890" y="5108955"/>
            <a:ext cx="3480435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a) Crystallographic structure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a simple icosahedral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virus.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6428" y="5221478"/>
            <a:ext cx="281368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b) The axes of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symmetry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278380">
              <a:lnSpc>
                <a:spcPct val="100000"/>
              </a:lnSpc>
            </a:pPr>
            <a:r>
              <a:rPr dirty="0"/>
              <a:t>Icosahedral</a:t>
            </a:r>
            <a:r>
              <a:rPr dirty="0" spc="-114"/>
              <a:t> </a:t>
            </a:r>
            <a:r>
              <a:rPr dirty="0"/>
              <a:t>capsids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3109" y="3016394"/>
            <a:ext cx="2562225" cy="560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540" marR="97790" indent="366395">
              <a:lnSpc>
                <a:spcPts val="1440"/>
              </a:lnSpc>
            </a:pPr>
            <a:r>
              <a:rPr dirty="0" sz="1450" spc="10">
                <a:latin typeface="Arial"/>
                <a:cs typeface="Arial"/>
              </a:rPr>
              <a:t>QuickTime™ </a:t>
            </a:r>
            <a:r>
              <a:rPr dirty="0" sz="1450" spc="15">
                <a:latin typeface="Arial"/>
                <a:cs typeface="Arial"/>
              </a:rPr>
              <a:t>and </a:t>
            </a:r>
            <a:r>
              <a:rPr dirty="0" sz="1450" spc="-5">
                <a:latin typeface="Arial"/>
                <a:cs typeface="Arial"/>
              </a:rPr>
              <a:t>a  </a:t>
            </a:r>
            <a:r>
              <a:rPr dirty="0" sz="1450" spc="-40">
                <a:latin typeface="Arial"/>
                <a:cs typeface="Arial"/>
              </a:rPr>
              <a:t>TIFF </a:t>
            </a:r>
            <a:r>
              <a:rPr dirty="0" sz="1450" spc="-15">
                <a:latin typeface="Arial"/>
                <a:cs typeface="Arial"/>
              </a:rPr>
              <a:t>(LZW)</a:t>
            </a:r>
            <a:r>
              <a:rPr dirty="0" sz="1450" spc="-120">
                <a:latin typeface="Arial"/>
                <a:cs typeface="Arial"/>
              </a:rPr>
              <a:t> </a:t>
            </a:r>
            <a:r>
              <a:rPr dirty="0" sz="1450" spc="40">
                <a:latin typeface="Arial"/>
                <a:cs typeface="Arial"/>
              </a:rPr>
              <a:t>decompressor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445"/>
              </a:lnSpc>
            </a:pPr>
            <a:r>
              <a:rPr dirty="0" sz="1450" spc="5">
                <a:latin typeface="Arial"/>
                <a:cs typeface="Arial"/>
              </a:rPr>
              <a:t>are </a:t>
            </a:r>
            <a:r>
              <a:rPr dirty="0" sz="1450" spc="20">
                <a:latin typeface="Arial"/>
                <a:cs typeface="Arial"/>
              </a:rPr>
              <a:t>needed </a:t>
            </a:r>
            <a:r>
              <a:rPr dirty="0" sz="1450" spc="-30">
                <a:latin typeface="Arial"/>
                <a:cs typeface="Arial"/>
              </a:rPr>
              <a:t>to </a:t>
            </a:r>
            <a:r>
              <a:rPr dirty="0" sz="1450" spc="45">
                <a:latin typeface="Arial"/>
                <a:cs typeface="Arial"/>
              </a:rPr>
              <a:t>see </a:t>
            </a:r>
            <a:r>
              <a:rPr dirty="0" sz="1450">
                <a:latin typeface="Arial"/>
                <a:cs typeface="Arial"/>
              </a:rPr>
              <a:t>this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 spc="5">
                <a:latin typeface="Arial"/>
                <a:cs typeface="Arial"/>
              </a:rPr>
              <a:t>picture.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740" y="1333753"/>
            <a:ext cx="2908300" cy="11074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/>
              <a:t>A </a:t>
            </a:r>
            <a:r>
              <a:rPr dirty="0" sz="2400" spc="-5"/>
              <a:t>comparison </a:t>
            </a:r>
            <a:r>
              <a:rPr dirty="0" sz="2400"/>
              <a:t>of</a:t>
            </a:r>
            <a:r>
              <a:rPr dirty="0" sz="2400" spc="-240"/>
              <a:t> </a:t>
            </a:r>
            <a:r>
              <a:rPr dirty="0" sz="2400"/>
              <a:t>T=3,  </a:t>
            </a:r>
            <a:r>
              <a:rPr dirty="0" sz="2400" spc="-5"/>
              <a:t>picornavirus and  comovirus</a:t>
            </a:r>
            <a:r>
              <a:rPr dirty="0" sz="2400" spc="-25"/>
              <a:t> </a:t>
            </a:r>
            <a:r>
              <a:rPr dirty="0" sz="2400" spc="-5"/>
              <a:t>capsids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59740" y="2781934"/>
            <a:ext cx="3143885" cy="2997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242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The icosahedral  </a:t>
            </a:r>
            <a:r>
              <a:rPr dirty="0" sz="2400">
                <a:latin typeface="Arial"/>
                <a:cs typeface="Arial"/>
              </a:rPr>
              <a:t>asymmetric </a:t>
            </a:r>
            <a:r>
              <a:rPr dirty="0" sz="2400" spc="-5">
                <a:latin typeface="Arial"/>
                <a:cs typeface="Arial"/>
              </a:rPr>
              <a:t>units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are  outlined in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bold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The icosahedral  </a:t>
            </a:r>
            <a:r>
              <a:rPr dirty="0" sz="2400">
                <a:latin typeface="Arial"/>
                <a:cs typeface="Arial"/>
              </a:rPr>
              <a:t>asymmetric </a:t>
            </a:r>
            <a:r>
              <a:rPr dirty="0" sz="2400" spc="-5">
                <a:latin typeface="Arial"/>
                <a:cs typeface="Arial"/>
              </a:rPr>
              <a:t>unit </a:t>
            </a:r>
            <a:r>
              <a:rPr dirty="0" sz="2400">
                <a:latin typeface="Arial"/>
                <a:cs typeface="Arial"/>
              </a:rPr>
              <a:t>of the  T = </a:t>
            </a:r>
            <a:r>
              <a:rPr dirty="0" sz="2400" spc="-5">
                <a:latin typeface="Arial"/>
                <a:cs typeface="Arial"/>
              </a:rPr>
              <a:t>3 shell contains  </a:t>
            </a:r>
            <a:r>
              <a:rPr dirty="0" sz="2400">
                <a:latin typeface="Arial"/>
                <a:cs typeface="Arial"/>
              </a:rPr>
              <a:t>three </a:t>
            </a:r>
            <a:r>
              <a:rPr dirty="0" sz="2400" spc="-5">
                <a:latin typeface="Arial"/>
                <a:cs typeface="Arial"/>
              </a:rPr>
              <a:t>identical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subunits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2057400"/>
            <a:ext cx="4232275" cy="3443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0144" rIns="0" bIns="0" rtlCol="0" vert="horz">
            <a:spAutoFit/>
          </a:bodyPr>
          <a:lstStyle/>
          <a:p>
            <a:pPr marL="2076450">
              <a:lnSpc>
                <a:spcPct val="100000"/>
              </a:lnSpc>
            </a:pPr>
            <a:r>
              <a:rPr dirty="0" sz="4400"/>
              <a:t>Helical</a:t>
            </a:r>
            <a:r>
              <a:rPr dirty="0" sz="4400" spc="-90"/>
              <a:t> </a:t>
            </a:r>
            <a:r>
              <a:rPr dirty="0" sz="4400"/>
              <a:t>symmetry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40" y="2019934"/>
            <a:ext cx="7468870" cy="3957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431665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1955, Fraenkel,  Conrat, and Williams  demonstrated </a:t>
            </a:r>
            <a:r>
              <a:rPr dirty="0" sz="2400">
                <a:latin typeface="Arial"/>
                <a:cs typeface="Arial"/>
              </a:rPr>
              <a:t>that  </a:t>
            </a:r>
            <a:r>
              <a:rPr dirty="0" sz="2400" spc="-5">
                <a:latin typeface="Arial"/>
                <a:cs typeface="Arial"/>
              </a:rPr>
              <a:t>tobacco mosaic virus  </a:t>
            </a:r>
            <a:r>
              <a:rPr dirty="0" sz="2400">
                <a:latin typeface="Arial"/>
                <a:cs typeface="Arial"/>
              </a:rPr>
              <a:t>(TMV) </a:t>
            </a:r>
            <a:r>
              <a:rPr dirty="0" sz="2400" spc="-5">
                <a:latin typeface="Arial"/>
                <a:cs typeface="Arial"/>
              </a:rPr>
              <a:t>spontaneously  </a:t>
            </a:r>
            <a:r>
              <a:rPr dirty="0" sz="2400">
                <a:latin typeface="Arial"/>
                <a:cs typeface="Arial"/>
              </a:rPr>
              <a:t>formed </a:t>
            </a:r>
            <a:r>
              <a:rPr dirty="0" sz="2400" spc="-5">
                <a:latin typeface="Arial"/>
                <a:cs typeface="Arial"/>
              </a:rPr>
              <a:t>when mixtures 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purified coat protein  and </a:t>
            </a:r>
            <a:r>
              <a:rPr dirty="0" sz="2400">
                <a:latin typeface="Arial"/>
                <a:cs typeface="Arial"/>
              </a:rPr>
              <a:t>its </a:t>
            </a:r>
            <a:r>
              <a:rPr dirty="0" sz="2400" spc="-5">
                <a:latin typeface="Arial"/>
                <a:cs typeface="Arial"/>
              </a:rPr>
              <a:t>genomic RNA  were incubated  </a:t>
            </a:r>
            <a:r>
              <a:rPr dirty="0" sz="2400" spc="-15">
                <a:latin typeface="Arial"/>
                <a:cs typeface="Arial"/>
              </a:rPr>
              <a:t>together.</a:t>
            </a:r>
            <a:endParaRPr sz="2400">
              <a:latin typeface="Arial"/>
              <a:cs typeface="Arial"/>
            </a:endParaRPr>
          </a:p>
          <a:p>
            <a:pPr marL="4128135">
              <a:lnSpc>
                <a:spcPts val="2280"/>
              </a:lnSpc>
            </a:pPr>
            <a:r>
              <a:rPr dirty="0" sz="2400" spc="-55">
                <a:latin typeface="Arial"/>
                <a:cs typeface="Arial"/>
              </a:rPr>
              <a:t>TMV, </a:t>
            </a:r>
            <a:r>
              <a:rPr dirty="0" sz="2400" spc="-5">
                <a:latin typeface="Arial"/>
                <a:cs typeface="Arial"/>
              </a:rPr>
              <a:t>a filamentous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400"/>
              <a:t>The Discovery of Viruses:</a:t>
            </a:r>
            <a:r>
              <a:rPr dirty="0" sz="4400" spc="-70"/>
              <a:t> </a:t>
            </a:r>
            <a:r>
              <a:rPr dirty="0" sz="4400" i="1">
                <a:latin typeface="Arial"/>
                <a:cs typeface="Arial"/>
              </a:rPr>
              <a:t>Scientific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4400" i="1">
                <a:latin typeface="Arial"/>
                <a:cs typeface="Arial"/>
              </a:rPr>
              <a:t>Inquiry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2313178"/>
            <a:ext cx="8264525" cy="3167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984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Tobacco mosaic disease </a:t>
            </a:r>
            <a:r>
              <a:rPr dirty="0" sz="2800">
                <a:latin typeface="Arial"/>
                <a:cs typeface="Arial"/>
              </a:rPr>
              <a:t>stunts </a:t>
            </a:r>
            <a:r>
              <a:rPr dirty="0" sz="2800" spc="-5">
                <a:latin typeface="Arial"/>
                <a:cs typeface="Arial"/>
              </a:rPr>
              <a:t>growth of tobacco  plants </a:t>
            </a:r>
            <a:r>
              <a:rPr dirty="0" sz="2800">
                <a:latin typeface="Arial"/>
                <a:cs typeface="Arial"/>
              </a:rPr>
              <a:t>and gives their </a:t>
            </a:r>
            <a:r>
              <a:rPr dirty="0" sz="2800" spc="-5">
                <a:latin typeface="Arial"/>
                <a:cs typeface="Arial"/>
              </a:rPr>
              <a:t>leaves a mosaic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coloration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In the </a:t>
            </a:r>
            <a:r>
              <a:rPr dirty="0" sz="2800">
                <a:latin typeface="Arial"/>
                <a:cs typeface="Arial"/>
              </a:rPr>
              <a:t>late 1800s, researchers hypothesized that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 sz="2800">
                <a:latin typeface="Arial"/>
                <a:cs typeface="Arial"/>
              </a:rPr>
              <a:t>particle smaller than bacteria caused </a:t>
            </a:r>
            <a:r>
              <a:rPr dirty="0" sz="2800" spc="-5">
                <a:latin typeface="Arial"/>
                <a:cs typeface="Arial"/>
              </a:rPr>
              <a:t>the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disease</a:t>
            </a:r>
            <a:endParaRPr sz="2800">
              <a:latin typeface="Arial"/>
              <a:cs typeface="Arial"/>
            </a:endParaRPr>
          </a:p>
          <a:p>
            <a:pPr marL="355600" marR="24701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Arial"/>
                <a:cs typeface="Arial"/>
              </a:rPr>
              <a:t>In 1935, Wendell Stanley confirmed </a:t>
            </a:r>
            <a:r>
              <a:rPr dirty="0" sz="2800">
                <a:latin typeface="Arial"/>
                <a:cs typeface="Arial"/>
              </a:rPr>
              <a:t>this  hypothesis </a:t>
            </a:r>
            <a:r>
              <a:rPr dirty="0" sz="2800" spc="-5">
                <a:latin typeface="Arial"/>
                <a:cs typeface="Arial"/>
              </a:rPr>
              <a:t>by </a:t>
            </a:r>
            <a:r>
              <a:rPr dirty="0" sz="2800">
                <a:latin typeface="Arial"/>
                <a:cs typeface="Arial"/>
              </a:rPr>
              <a:t>crystallizing </a:t>
            </a:r>
            <a:r>
              <a:rPr dirty="0" sz="2800" spc="-5">
                <a:latin typeface="Arial"/>
                <a:cs typeface="Arial"/>
              </a:rPr>
              <a:t>the </a:t>
            </a:r>
            <a:r>
              <a:rPr dirty="0" sz="2800">
                <a:latin typeface="Arial"/>
                <a:cs typeface="Arial"/>
              </a:rPr>
              <a:t>infectious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particle,  </a:t>
            </a:r>
            <a:r>
              <a:rPr dirty="0" sz="2800" spc="-5">
                <a:latin typeface="Arial"/>
                <a:cs typeface="Arial"/>
              </a:rPr>
              <a:t>now known as </a:t>
            </a:r>
            <a:r>
              <a:rPr dirty="0" sz="2800">
                <a:latin typeface="Arial"/>
                <a:cs typeface="Arial"/>
              </a:rPr>
              <a:t>tobacco </a:t>
            </a:r>
            <a:r>
              <a:rPr dirty="0" sz="2800" spc="-5">
                <a:latin typeface="Arial"/>
                <a:cs typeface="Arial"/>
              </a:rPr>
              <a:t>mosaic </a:t>
            </a:r>
            <a:r>
              <a:rPr dirty="0" sz="2800">
                <a:latin typeface="Arial"/>
                <a:cs typeface="Arial"/>
              </a:rPr>
              <a:t>virus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(TMV)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468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09800"/>
            <a:ext cx="3968750" cy="3167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95800" y="2070100"/>
            <a:ext cx="4648200" cy="318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1090" y="1028953"/>
            <a:ext cx="314642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Enveloped helical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5855" rIns="0" bIns="0" rtlCol="0" vert="horz">
            <a:spAutoFit/>
          </a:bodyPr>
          <a:lstStyle/>
          <a:p>
            <a:pPr marL="4793615">
              <a:lnSpc>
                <a:spcPct val="100000"/>
              </a:lnSpc>
            </a:pPr>
            <a:r>
              <a:rPr dirty="0" sz="2400" spc="-5"/>
              <a:t>Enveloped icosahedral</a:t>
            </a:r>
            <a:r>
              <a:rPr dirty="0" sz="2400" spc="35"/>
              <a:t> </a:t>
            </a:r>
            <a:r>
              <a:rPr dirty="0" sz="2400" spc="-5"/>
              <a:t>virus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5"/>
              <a:t>Transmission</a:t>
            </a:r>
            <a:r>
              <a:rPr dirty="0" spc="-95"/>
              <a:t> </a:t>
            </a:r>
            <a:r>
              <a:rPr dirty="0"/>
              <a:t>Electron  Micrograph of</a:t>
            </a:r>
            <a:r>
              <a:rPr dirty="0" spc="-95"/>
              <a:t> </a:t>
            </a:r>
            <a:r>
              <a:rPr dirty="0" spc="-25"/>
              <a:t>HIV-1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3775" y="1410461"/>
            <a:ext cx="3500754" cy="660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The nucleocapsid (arrows)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2000">
                <a:latin typeface="Arial"/>
                <a:cs typeface="Arial"/>
              </a:rPr>
              <a:t>be seen within the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envelope.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1257553"/>
            <a:ext cx="371919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Enveloped </a:t>
            </a:r>
            <a:r>
              <a:rPr dirty="0" sz="2400">
                <a:latin typeface="Arial"/>
                <a:cs typeface="Arial"/>
              </a:rPr>
              <a:t>Structure 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HIV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524063"/>
            <a:ext cx="6781800" cy="4925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85800" y="1524000"/>
            <a:ext cx="3657600" cy="4419600"/>
          </a:xfrm>
          <a:custGeom>
            <a:avLst/>
            <a:gdLst/>
            <a:ahLst/>
            <a:cxnLst/>
            <a:rect l="l" t="t" r="r" b="b"/>
            <a:pathLst>
              <a:path w="3657600" h="4419600">
                <a:moveTo>
                  <a:pt x="0" y="4419600"/>
                </a:moveTo>
                <a:lnTo>
                  <a:pt x="3657600" y="4419600"/>
                </a:lnTo>
                <a:lnTo>
                  <a:pt x="36576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444" rIns="0" bIns="0" rtlCol="0" vert="horz">
            <a:spAutoFit/>
          </a:bodyPr>
          <a:lstStyle/>
          <a:p>
            <a:pPr marL="2249805">
              <a:lnSpc>
                <a:spcPct val="100000"/>
              </a:lnSpc>
            </a:pPr>
            <a:r>
              <a:rPr dirty="0" spc="-5"/>
              <a:t>Typical infectious</a:t>
            </a:r>
            <a:r>
              <a:rPr dirty="0" spc="-10"/>
              <a:t> </a:t>
            </a:r>
            <a:r>
              <a:rPr dirty="0" spc="-5"/>
              <a:t>cycle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7244" y="1943734"/>
            <a:ext cx="3181985" cy="4034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400">
                <a:latin typeface="Arial"/>
                <a:cs typeface="Arial"/>
              </a:rPr>
              <a:t>Attachment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Arial"/>
                <a:cs typeface="Arial"/>
              </a:rPr>
              <a:t>Penetration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Arial"/>
                <a:cs typeface="Arial"/>
              </a:rPr>
              <a:t>Uncoating</a:t>
            </a:r>
            <a:endParaRPr sz="2400">
              <a:latin typeface="Arial"/>
              <a:cs typeface="Arial"/>
            </a:endParaRPr>
          </a:p>
          <a:p>
            <a:pPr marL="469265" marR="5080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10">
                <a:latin typeface="Arial"/>
                <a:cs typeface="Arial"/>
              </a:rPr>
              <a:t>Transcription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and/or  translation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Arial"/>
                <a:cs typeface="Arial"/>
              </a:rPr>
              <a:t>Replication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Arial"/>
                <a:cs typeface="Arial"/>
              </a:rPr>
              <a:t>Assembly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400" spc="-5">
                <a:latin typeface="Arial"/>
                <a:cs typeface="Arial"/>
              </a:rPr>
              <a:t>Release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3144" rIns="0" bIns="0" rtlCol="0" vert="horz">
            <a:spAutoFit/>
          </a:bodyPr>
          <a:lstStyle/>
          <a:p>
            <a:pPr marL="448945">
              <a:lnSpc>
                <a:spcPct val="100000"/>
              </a:lnSpc>
            </a:pPr>
            <a:r>
              <a:rPr dirty="0" spc="-15"/>
              <a:t>Virus </a:t>
            </a:r>
            <a:r>
              <a:rPr dirty="0"/>
              <a:t>recognition, attachment, </a:t>
            </a:r>
            <a:r>
              <a:rPr dirty="0" spc="-5"/>
              <a:t>and</a:t>
            </a:r>
            <a:r>
              <a:rPr dirty="0" spc="-110"/>
              <a:t> </a:t>
            </a:r>
            <a:r>
              <a:rPr dirty="0"/>
              <a:t>entry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644" y="1867534"/>
            <a:ext cx="6553200" cy="2204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•Specific viral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receptor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•Co-receptor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•Receptor-mediated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endocytosis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•Fusion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viral membrane </a:t>
            </a:r>
            <a:r>
              <a:rPr dirty="0" sz="2400">
                <a:latin typeface="Arial"/>
                <a:cs typeface="Arial"/>
              </a:rPr>
              <a:t>at the </a:t>
            </a:r>
            <a:r>
              <a:rPr dirty="0" sz="2400" spc="-5">
                <a:latin typeface="Arial"/>
                <a:cs typeface="Arial"/>
              </a:rPr>
              <a:t>cell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surface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990600"/>
            <a:ext cx="3756025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2912" y="717613"/>
          <a:ext cx="4691380" cy="553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3401"/>
                <a:gridCol w="2074799"/>
              </a:tblGrid>
              <a:tr h="60312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 spc="-10">
                          <a:latin typeface="Arial"/>
                          <a:cs typeface="Arial"/>
                        </a:rPr>
                        <a:t>RECEPTOR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3200">
                          <a:latin typeface="Arial"/>
                          <a:cs typeface="Arial"/>
                        </a:rPr>
                        <a:t>VIRUS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12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ICAM-1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polio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12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800" spc="-10">
                          <a:latin typeface="Arial"/>
                          <a:cs typeface="Arial"/>
                        </a:rPr>
                        <a:t>CD4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HIV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12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800">
                          <a:latin typeface="Arial"/>
                          <a:cs typeface="Arial"/>
                        </a:rPr>
                        <a:t>acetylcholine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rabies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EGF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vaccinia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752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CR2/CD21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800">
                          <a:latin typeface="Arial"/>
                          <a:cs typeface="Arial"/>
                        </a:rPr>
                        <a:t>Epstein-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Barr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800" spc="-10">
                          <a:latin typeface="Arial"/>
                          <a:cs typeface="Arial"/>
                        </a:rPr>
                        <a:t>HVEM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800">
                          <a:latin typeface="Arial"/>
                          <a:cs typeface="Arial"/>
                        </a:rPr>
                        <a:t>herpes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481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Sialic</a:t>
                      </a:r>
                      <a:r>
                        <a:rPr dirty="0" sz="28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>
                          <a:latin typeface="Arial"/>
                          <a:cs typeface="Arial"/>
                        </a:rPr>
                        <a:t>acid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800">
                          <a:latin typeface="Arial"/>
                          <a:cs typeface="Arial"/>
                        </a:rPr>
                        <a:t>Influenza,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2800" spc="-5">
                          <a:latin typeface="Arial"/>
                          <a:cs typeface="Arial"/>
                        </a:rPr>
                        <a:t>reo,</a:t>
                      </a:r>
                      <a:r>
                        <a:rPr dirty="0" sz="28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800" spc="-5">
                          <a:latin typeface="Arial"/>
                          <a:cs typeface="Arial"/>
                        </a:rPr>
                        <a:t>corona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65211"/>
            <a:ext cx="7086600" cy="457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2667000"/>
            <a:ext cx="3124200" cy="3657600"/>
          </a:xfrm>
          <a:custGeom>
            <a:avLst/>
            <a:gdLst/>
            <a:ahLst/>
            <a:cxnLst/>
            <a:rect l="l" t="t" r="r" b="b"/>
            <a:pathLst>
              <a:path w="3124200" h="3657600">
                <a:moveTo>
                  <a:pt x="0" y="3657600"/>
                </a:moveTo>
                <a:lnTo>
                  <a:pt x="3124200" y="3657600"/>
                </a:lnTo>
                <a:lnTo>
                  <a:pt x="312420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00400" y="4800600"/>
            <a:ext cx="1630680" cy="1295400"/>
          </a:xfrm>
          <a:custGeom>
            <a:avLst/>
            <a:gdLst/>
            <a:ahLst/>
            <a:cxnLst/>
            <a:rect l="l" t="t" r="r" b="b"/>
            <a:pathLst>
              <a:path w="1630679" h="1295400">
                <a:moveTo>
                  <a:pt x="0" y="1295400"/>
                </a:moveTo>
                <a:lnTo>
                  <a:pt x="1630426" y="1295400"/>
                </a:lnTo>
                <a:lnTo>
                  <a:pt x="1630426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0826" y="2667000"/>
            <a:ext cx="3657600" cy="3581400"/>
          </a:xfrm>
          <a:custGeom>
            <a:avLst/>
            <a:gdLst/>
            <a:ahLst/>
            <a:cxnLst/>
            <a:rect l="l" t="t" r="r" b="b"/>
            <a:pathLst>
              <a:path w="3657600" h="3581400">
                <a:moveTo>
                  <a:pt x="0" y="3581400"/>
                </a:moveTo>
                <a:lnTo>
                  <a:pt x="3657600" y="3581400"/>
                </a:lnTo>
                <a:lnTo>
                  <a:pt x="3657600" y="0"/>
                </a:lnTo>
                <a:lnTo>
                  <a:pt x="0" y="0"/>
                </a:lnTo>
                <a:lnTo>
                  <a:pt x="0" y="3581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5051" y="3200463"/>
            <a:ext cx="3657600" cy="789305"/>
          </a:xfrm>
          <a:custGeom>
            <a:avLst/>
            <a:gdLst/>
            <a:ahLst/>
            <a:cxnLst/>
            <a:rect l="l" t="t" r="r" b="b"/>
            <a:pathLst>
              <a:path w="3657600" h="789304">
                <a:moveTo>
                  <a:pt x="0" y="788987"/>
                </a:moveTo>
                <a:lnTo>
                  <a:pt x="3657600" y="788987"/>
                </a:lnTo>
                <a:lnTo>
                  <a:pt x="3657600" y="0"/>
                </a:lnTo>
                <a:lnTo>
                  <a:pt x="0" y="0"/>
                </a:lnTo>
                <a:lnTo>
                  <a:pt x="0" y="7889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4987" y="2590800"/>
            <a:ext cx="3124200" cy="304800"/>
          </a:xfrm>
          <a:custGeom>
            <a:avLst/>
            <a:gdLst/>
            <a:ahLst/>
            <a:cxnLst/>
            <a:rect l="l" t="t" r="r" b="b"/>
            <a:pathLst>
              <a:path w="3124200" h="304800">
                <a:moveTo>
                  <a:pt x="0" y="304800"/>
                </a:moveTo>
                <a:lnTo>
                  <a:pt x="3124200" y="304800"/>
                </a:lnTo>
                <a:lnTo>
                  <a:pt x="3124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07340" y="5220970"/>
            <a:ext cx="8470900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Bacteriophage </a:t>
            </a:r>
            <a:r>
              <a:rPr dirty="0" sz="2400" b="1">
                <a:latin typeface="Arial"/>
                <a:cs typeface="Arial"/>
              </a:rPr>
              <a:t>binds to the </a:t>
            </a:r>
            <a:r>
              <a:rPr dirty="0" sz="2400" spc="-5" b="1">
                <a:latin typeface="Arial"/>
                <a:cs typeface="Arial"/>
              </a:rPr>
              <a:t>surface </a:t>
            </a:r>
            <a:r>
              <a:rPr dirty="0" sz="2400" b="1">
                <a:latin typeface="Arial"/>
                <a:cs typeface="Arial"/>
              </a:rPr>
              <a:t>of </a:t>
            </a:r>
            <a:r>
              <a:rPr dirty="0" sz="2400" spc="-5" b="1">
                <a:latin typeface="Arial"/>
                <a:cs typeface="Arial"/>
              </a:rPr>
              <a:t>the bacterium </a:t>
            </a:r>
            <a:r>
              <a:rPr dirty="0" sz="2400" b="1">
                <a:latin typeface="Arial"/>
                <a:cs typeface="Arial"/>
              </a:rPr>
              <a:t>using  the tail fibers and injects its </a:t>
            </a:r>
            <a:r>
              <a:rPr dirty="0" sz="2400" spc="-5" b="1">
                <a:latin typeface="Arial"/>
                <a:cs typeface="Arial"/>
              </a:rPr>
              <a:t>DNA </a:t>
            </a:r>
            <a:r>
              <a:rPr dirty="0" sz="2400" b="1">
                <a:latin typeface="Arial"/>
                <a:cs typeface="Arial"/>
              </a:rPr>
              <a:t>into the</a:t>
            </a:r>
            <a:r>
              <a:rPr dirty="0" sz="2400" spc="-254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cell…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23228" y="1333753"/>
            <a:ext cx="2715895" cy="7321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Bacteriophage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reproductive</a:t>
            </a:r>
            <a:r>
              <a:rPr dirty="0" sz="24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cycle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3228" y="2067686"/>
            <a:ext cx="2597785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5" b="1">
                <a:solidFill>
                  <a:srgbClr val="FF0000"/>
                </a:solidFill>
                <a:latin typeface="Arial"/>
                <a:cs typeface="Arial"/>
              </a:rPr>
              <a:t>(two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methods of</a:t>
            </a:r>
            <a:r>
              <a:rPr dirty="0" sz="1400" spc="-1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reproduction)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65211"/>
            <a:ext cx="7086600" cy="457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4800" y="2667000"/>
            <a:ext cx="3124200" cy="3657600"/>
          </a:xfrm>
          <a:custGeom>
            <a:avLst/>
            <a:gdLst/>
            <a:ahLst/>
            <a:cxnLst/>
            <a:rect l="l" t="t" r="r" b="b"/>
            <a:pathLst>
              <a:path w="3124200" h="3657600">
                <a:moveTo>
                  <a:pt x="0" y="3657600"/>
                </a:moveTo>
                <a:lnTo>
                  <a:pt x="3124200" y="3657600"/>
                </a:lnTo>
                <a:lnTo>
                  <a:pt x="3124200" y="0"/>
                </a:lnTo>
                <a:lnTo>
                  <a:pt x="0" y="0"/>
                </a:lnTo>
                <a:lnTo>
                  <a:pt x="0" y="3657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89300" y="4800600"/>
            <a:ext cx="1143000" cy="1295400"/>
          </a:xfrm>
          <a:custGeom>
            <a:avLst/>
            <a:gdLst/>
            <a:ahLst/>
            <a:cxnLst/>
            <a:rect l="l" t="t" r="r" b="b"/>
            <a:pathLst>
              <a:path w="1143000" h="1295400">
                <a:moveTo>
                  <a:pt x="0" y="1295400"/>
                </a:moveTo>
                <a:lnTo>
                  <a:pt x="1143000" y="1295400"/>
                </a:lnTo>
                <a:lnTo>
                  <a:pt x="1143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5312" y="2590800"/>
            <a:ext cx="3124200" cy="304800"/>
          </a:xfrm>
          <a:custGeom>
            <a:avLst/>
            <a:gdLst/>
            <a:ahLst/>
            <a:cxnLst/>
            <a:rect l="l" t="t" r="r" b="b"/>
            <a:pathLst>
              <a:path w="3124200" h="304800">
                <a:moveTo>
                  <a:pt x="0" y="304800"/>
                </a:moveTo>
                <a:lnTo>
                  <a:pt x="3124200" y="304800"/>
                </a:lnTo>
                <a:lnTo>
                  <a:pt x="3124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75175" y="5931103"/>
            <a:ext cx="2954655" cy="466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15" b="1">
                <a:latin typeface="Arial"/>
                <a:cs typeface="Arial"/>
              </a:rPr>
              <a:t>Lysogenic</a:t>
            </a:r>
            <a:r>
              <a:rPr dirty="0" sz="3000" spc="-65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cycle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023228" y="1330705"/>
            <a:ext cx="2672080" cy="923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Bacteriophage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reproductive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3228" y="2245486"/>
            <a:ext cx="979169" cy="466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cycle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3142" y="2397886"/>
            <a:ext cx="499109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(</a:t>
            </a:r>
            <a:r>
              <a:rPr dirty="0" sz="1800" spc="-15" b="1">
                <a:latin typeface="Arial"/>
                <a:cs typeface="Arial"/>
              </a:rPr>
              <a:t>t</a:t>
            </a:r>
            <a:r>
              <a:rPr dirty="0" sz="1800" spc="35" b="1">
                <a:latin typeface="Arial"/>
                <a:cs typeface="Arial"/>
              </a:rPr>
              <a:t>w</a:t>
            </a:r>
            <a:r>
              <a:rPr dirty="0" sz="1800" b="1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3228" y="2707259"/>
            <a:ext cx="28073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methods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reproduction)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65211"/>
            <a:ext cx="7086600" cy="441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75175" y="5931103"/>
            <a:ext cx="2954655" cy="466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15" b="1">
                <a:latin typeface="Arial"/>
                <a:cs typeface="Arial"/>
              </a:rPr>
              <a:t>Lysogenic</a:t>
            </a:r>
            <a:r>
              <a:rPr dirty="0" sz="3000" spc="-65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cycle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3994" y="5932627"/>
            <a:ext cx="1959610" cy="466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25" b="1">
                <a:latin typeface="Arial"/>
                <a:cs typeface="Arial"/>
              </a:rPr>
              <a:t>Lytic</a:t>
            </a:r>
            <a:r>
              <a:rPr dirty="0" sz="3000" spc="-70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cycle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23228" y="1330705"/>
            <a:ext cx="2672080" cy="923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Bacteriophage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reproductive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3228" y="2245486"/>
            <a:ext cx="979169" cy="466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cycle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3142" y="2397886"/>
            <a:ext cx="499109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(</a:t>
            </a:r>
            <a:r>
              <a:rPr dirty="0" sz="1800" spc="-15" b="1">
                <a:latin typeface="Arial"/>
                <a:cs typeface="Arial"/>
              </a:rPr>
              <a:t>t</a:t>
            </a:r>
            <a:r>
              <a:rPr dirty="0" sz="1800" spc="35" b="1">
                <a:latin typeface="Arial"/>
                <a:cs typeface="Arial"/>
              </a:rPr>
              <a:t>w</a:t>
            </a:r>
            <a:r>
              <a:rPr dirty="0" sz="1800" b="1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3228" y="2707259"/>
            <a:ext cx="28073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methods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reproduction)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755775"/>
            <a:ext cx="8743950" cy="134810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15">
                <a:solidFill>
                  <a:srgbClr val="FF0000"/>
                </a:solidFill>
              </a:rPr>
              <a:t>Lysogenic</a:t>
            </a:r>
            <a:r>
              <a:rPr dirty="0" sz="2500" spc="-75">
                <a:solidFill>
                  <a:srgbClr val="FF0000"/>
                </a:solidFill>
              </a:rPr>
              <a:t> </a:t>
            </a:r>
            <a:r>
              <a:rPr dirty="0" sz="2500" spc="-5">
                <a:solidFill>
                  <a:srgbClr val="FF0000"/>
                </a:solidFill>
              </a:rPr>
              <a:t>cycle</a:t>
            </a:r>
            <a:endParaRPr sz="2500"/>
          </a:p>
          <a:p>
            <a:pPr marL="469900" marR="5080">
              <a:lnSpc>
                <a:spcPct val="100000"/>
              </a:lnSpc>
              <a:spcBef>
                <a:spcPts val="330"/>
              </a:spcBef>
            </a:pPr>
            <a:r>
              <a:rPr dirty="0" sz="2000"/>
              <a:t>- </a:t>
            </a:r>
            <a:r>
              <a:rPr dirty="0" sz="2000" spc="-5"/>
              <a:t>After </a:t>
            </a:r>
            <a:r>
              <a:rPr dirty="0" sz="2000"/>
              <a:t>the bacteriophage injects its DNA, it </a:t>
            </a:r>
            <a:r>
              <a:rPr dirty="0" sz="2000" spc="-5"/>
              <a:t>might </a:t>
            </a:r>
            <a:r>
              <a:rPr dirty="0" sz="2000"/>
              <a:t>get incorporated into</a:t>
            </a:r>
            <a:r>
              <a:rPr dirty="0" sz="2000" spc="-300"/>
              <a:t> </a:t>
            </a:r>
            <a:r>
              <a:rPr dirty="0" sz="2000"/>
              <a:t>the  bacterial chromosome and is now called a </a:t>
            </a:r>
            <a:r>
              <a:rPr dirty="0" sz="2000">
                <a:solidFill>
                  <a:srgbClr val="FF0000"/>
                </a:solidFill>
              </a:rPr>
              <a:t>prophage</a:t>
            </a:r>
            <a:r>
              <a:rPr dirty="0" sz="2000"/>
              <a:t>. Now when the  bacterial cells replicates, the phage DNA replicates with</a:t>
            </a:r>
            <a:r>
              <a:rPr dirty="0" sz="2000" spc="-254"/>
              <a:t> </a:t>
            </a:r>
            <a:r>
              <a:rPr dirty="0" sz="2000" spc="-5"/>
              <a:t>it.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78739" y="3558032"/>
            <a:ext cx="8956040" cy="283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945"/>
              </a:lnSpc>
            </a:pPr>
            <a:r>
              <a:rPr dirty="0" sz="2500" spc="-25">
                <a:solidFill>
                  <a:srgbClr val="FF0000"/>
                </a:solidFill>
                <a:latin typeface="Arial"/>
                <a:cs typeface="Arial"/>
              </a:rPr>
              <a:t>Lytic</a:t>
            </a:r>
            <a:r>
              <a:rPr dirty="0" sz="2500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500" spc="-5">
                <a:solidFill>
                  <a:srgbClr val="FF0000"/>
                </a:solidFill>
                <a:latin typeface="Arial"/>
                <a:cs typeface="Arial"/>
              </a:rPr>
              <a:t>cycle</a:t>
            </a:r>
            <a:endParaRPr sz="2500">
              <a:latin typeface="Arial"/>
              <a:cs typeface="Arial"/>
            </a:endParaRPr>
          </a:p>
          <a:p>
            <a:pPr marL="469900">
              <a:lnSpc>
                <a:spcPts val="2345"/>
              </a:lnSpc>
            </a:pP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12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After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bacteriophage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injects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its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DNA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when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prophage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jumps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out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the DNA, it can hijack the cell and use it </a:t>
            </a:r>
            <a:r>
              <a:rPr dirty="0" sz="2000" spc="-5">
                <a:latin typeface="Arial"/>
                <a:cs typeface="Arial"/>
              </a:rPr>
              <a:t>(its </a:t>
            </a:r>
            <a:r>
              <a:rPr dirty="0" sz="2000">
                <a:latin typeface="Arial"/>
                <a:cs typeface="Arial"/>
              </a:rPr>
              <a:t>ribosomes and other</a:t>
            </a:r>
            <a:r>
              <a:rPr dirty="0" sz="2000" spc="-1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enzymes)</a:t>
            </a:r>
            <a:endParaRPr sz="2000">
              <a:latin typeface="Arial"/>
              <a:cs typeface="Arial"/>
            </a:endParaRPr>
          </a:p>
          <a:p>
            <a:pPr marL="469900" marR="31369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to make more </a:t>
            </a:r>
            <a:r>
              <a:rPr dirty="0" sz="2000" spc="-5">
                <a:latin typeface="Arial"/>
                <a:cs typeface="Arial"/>
              </a:rPr>
              <a:t>viral </a:t>
            </a:r>
            <a:r>
              <a:rPr dirty="0" sz="2000">
                <a:latin typeface="Arial"/>
                <a:cs typeface="Arial"/>
              </a:rPr>
              <a:t>DNA and proteins to in </a:t>
            </a:r>
            <a:r>
              <a:rPr dirty="0" sz="2000" spc="-5">
                <a:latin typeface="Arial"/>
                <a:cs typeface="Arial"/>
              </a:rPr>
              <a:t>turn </a:t>
            </a:r>
            <a:r>
              <a:rPr dirty="0" sz="2000">
                <a:latin typeface="Arial"/>
                <a:cs typeface="Arial"/>
              </a:rPr>
              <a:t>make more </a:t>
            </a:r>
            <a:r>
              <a:rPr dirty="0" sz="2000" spc="-5">
                <a:latin typeface="Arial"/>
                <a:cs typeface="Arial"/>
              </a:rPr>
              <a:t>viral</a:t>
            </a:r>
            <a:r>
              <a:rPr dirty="0" sz="2000" spc="-2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particles.  The cell will </a:t>
            </a:r>
            <a:r>
              <a:rPr dirty="0" sz="2000" spc="-5">
                <a:latin typeface="Arial"/>
                <a:cs typeface="Arial"/>
              </a:rPr>
              <a:t>lyse </a:t>
            </a:r>
            <a:r>
              <a:rPr dirty="0" sz="2000">
                <a:latin typeface="Arial"/>
                <a:cs typeface="Arial"/>
              </a:rPr>
              <a:t>and the viruses will be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released.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ts val="2975"/>
              </a:lnSpc>
            </a:pPr>
            <a:r>
              <a:rPr dirty="0" sz="2500" spc="-35">
                <a:solidFill>
                  <a:srgbClr val="FF0000"/>
                </a:solidFill>
                <a:latin typeface="Arial"/>
                <a:cs typeface="Arial"/>
              </a:rPr>
              <a:t>Temperate </a:t>
            </a:r>
            <a:r>
              <a:rPr dirty="0" sz="2500" spc="-5">
                <a:solidFill>
                  <a:srgbClr val="FF0000"/>
                </a:solidFill>
                <a:latin typeface="Arial"/>
                <a:cs typeface="Arial"/>
              </a:rPr>
              <a:t>Phages</a:t>
            </a:r>
            <a:endParaRPr sz="2500">
              <a:latin typeface="Arial"/>
              <a:cs typeface="Arial"/>
            </a:endParaRPr>
          </a:p>
          <a:p>
            <a:pPr marL="469900" marR="635000">
              <a:lnSpc>
                <a:spcPts val="2460"/>
              </a:lnSpc>
              <a:spcBef>
                <a:spcPts val="5"/>
              </a:spcBef>
            </a:pPr>
            <a:r>
              <a:rPr dirty="0" sz="2000">
                <a:latin typeface="Arial"/>
                <a:cs typeface="Arial"/>
              </a:rPr>
              <a:t>- Phages that can do both </a:t>
            </a:r>
            <a:r>
              <a:rPr dirty="0" sz="2000" spc="-5">
                <a:latin typeface="Arial"/>
                <a:cs typeface="Arial"/>
              </a:rPr>
              <a:t>lytic </a:t>
            </a:r>
            <a:r>
              <a:rPr dirty="0" sz="2000">
                <a:latin typeface="Arial"/>
                <a:cs typeface="Arial"/>
              </a:rPr>
              <a:t>and lysogenic methods of</a:t>
            </a:r>
            <a:r>
              <a:rPr dirty="0" sz="2000" spc="-1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reproduction  </a:t>
            </a:r>
            <a:r>
              <a:rPr dirty="0" sz="2000" spc="-5">
                <a:latin typeface="Arial"/>
                <a:cs typeface="Arial"/>
              </a:rPr>
              <a:t>Ex. </a:t>
            </a:r>
            <a:r>
              <a:rPr dirty="0" sz="2000">
                <a:latin typeface="Arial"/>
                <a:cs typeface="Arial"/>
              </a:rPr>
              <a:t>Lambda (λ)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phage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8244" rIns="0" bIns="0" rtlCol="0" vert="horz">
            <a:spAutoFit/>
          </a:bodyPr>
          <a:lstStyle/>
          <a:p>
            <a:pPr marL="820419">
              <a:lnSpc>
                <a:spcPct val="100000"/>
              </a:lnSpc>
            </a:pPr>
            <a:r>
              <a:rPr dirty="0" sz="4400"/>
              <a:t>Virology; the study of</a:t>
            </a:r>
            <a:r>
              <a:rPr dirty="0" sz="4400" spc="-65"/>
              <a:t> </a:t>
            </a:r>
            <a:r>
              <a:rPr dirty="0" sz="4400"/>
              <a:t>viruses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75538" y="1715134"/>
            <a:ext cx="7425690" cy="417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8400">
              <a:lnSpc>
                <a:spcPct val="100000"/>
              </a:lnSpc>
            </a:pPr>
            <a:r>
              <a:rPr dirty="0" sz="2400" spc="-35">
                <a:latin typeface="Arial"/>
                <a:cs typeface="Arial"/>
              </a:rPr>
              <a:t>(or, </a:t>
            </a:r>
            <a:r>
              <a:rPr dirty="0" sz="2400" spc="-5">
                <a:latin typeface="Arial"/>
                <a:cs typeface="Arial"/>
              </a:rPr>
              <a:t>lifestyles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small and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nasty)</a:t>
            </a:r>
            <a:endParaRPr sz="24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1920"/>
              </a:spcBef>
            </a:pPr>
            <a:r>
              <a:rPr dirty="0" sz="2400" spc="-10">
                <a:latin typeface="Arial"/>
                <a:cs typeface="Arial"/>
              </a:rPr>
              <a:t>Viruses </a:t>
            </a:r>
            <a:r>
              <a:rPr dirty="0" sz="2400" spc="-5">
                <a:latin typeface="Arial"/>
                <a:cs typeface="Arial"/>
              </a:rPr>
              <a:t>have one </a:t>
            </a:r>
            <a:r>
              <a:rPr dirty="0" sz="2400">
                <a:latin typeface="Arial"/>
                <a:cs typeface="Arial"/>
              </a:rPr>
              <a:t>major characteristic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common: they  </a:t>
            </a:r>
            <a:r>
              <a:rPr dirty="0" sz="2400" spc="-5">
                <a:latin typeface="Arial"/>
                <a:cs typeface="Arial"/>
              </a:rPr>
              <a:t>are obligate intracellular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parasites.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algn="ctr" marL="190500" marR="18224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Arial"/>
                <a:cs typeface="Arial"/>
              </a:rPr>
              <a:t>Viruses </a:t>
            </a:r>
            <a:r>
              <a:rPr dirty="0" sz="2400" spc="-5">
                <a:latin typeface="Arial"/>
                <a:cs typeface="Arial"/>
              </a:rPr>
              <a:t>are UNABLE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grow and </a:t>
            </a:r>
            <a:r>
              <a:rPr dirty="0" sz="2400">
                <a:latin typeface="Arial"/>
                <a:cs typeface="Arial"/>
              </a:rPr>
              <a:t>reproduce </a:t>
            </a:r>
            <a:r>
              <a:rPr dirty="0" sz="2400" spc="-5">
                <a:latin typeface="Arial"/>
                <a:cs typeface="Arial"/>
              </a:rPr>
              <a:t>outside 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a living cell. No virus is able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produce </a:t>
            </a:r>
            <a:r>
              <a:rPr dirty="0" sz="2400">
                <a:latin typeface="Arial"/>
                <a:cs typeface="Arial"/>
              </a:rPr>
              <a:t>its </a:t>
            </a:r>
            <a:r>
              <a:rPr dirty="0" sz="2400" spc="-5">
                <a:latin typeface="Arial"/>
                <a:cs typeface="Arial"/>
              </a:rPr>
              <a:t>own  energy </a:t>
            </a:r>
            <a:r>
              <a:rPr dirty="0" sz="2400" spc="-40">
                <a:latin typeface="Arial"/>
                <a:cs typeface="Arial"/>
              </a:rPr>
              <a:t>(ATP) </a:t>
            </a:r>
            <a:r>
              <a:rPr dirty="0" sz="2400">
                <a:latin typeface="Arial"/>
                <a:cs typeface="Arial"/>
              </a:rPr>
              <a:t>to drive </a:t>
            </a:r>
            <a:r>
              <a:rPr dirty="0" sz="2400" spc="-5">
                <a:latin typeface="Arial"/>
                <a:cs typeface="Arial"/>
              </a:rPr>
              <a:t>macromolecular</a:t>
            </a:r>
            <a:r>
              <a:rPr dirty="0" sz="2400" spc="1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synthesis.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230504">
              <a:lnSpc>
                <a:spcPct val="100000"/>
              </a:lnSpc>
            </a:pPr>
            <a:r>
              <a:rPr dirty="0" sz="2400" spc="-20">
                <a:latin typeface="Arial"/>
                <a:cs typeface="Arial"/>
              </a:rPr>
              <a:t>However, </a:t>
            </a:r>
            <a:r>
              <a:rPr dirty="0" sz="2400" spc="-5">
                <a:latin typeface="Arial"/>
                <a:cs typeface="Arial"/>
              </a:rPr>
              <a:t>in </a:t>
            </a:r>
            <a:r>
              <a:rPr dirty="0" sz="2400">
                <a:latin typeface="Arial"/>
                <a:cs typeface="Arial"/>
              </a:rPr>
              <a:t>many </a:t>
            </a:r>
            <a:r>
              <a:rPr dirty="0" sz="2400" spc="-5">
                <a:latin typeface="Arial"/>
                <a:cs typeface="Arial"/>
              </a:rPr>
              <a:t>other </a:t>
            </a:r>
            <a:r>
              <a:rPr dirty="0" sz="2400">
                <a:latin typeface="Arial"/>
                <a:cs typeface="Arial"/>
              </a:rPr>
              <a:t>respects, they </a:t>
            </a:r>
            <a:r>
              <a:rPr dirty="0" sz="2400" spc="-5">
                <a:latin typeface="Arial"/>
                <a:cs typeface="Arial"/>
              </a:rPr>
              <a:t>are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algn="ctr" marL="22987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highly diverse group.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614550"/>
            <a:ext cx="6096000" cy="3795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7340" y="5601411"/>
            <a:ext cx="7806055" cy="982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What causes a temperate phage like lambda to </a:t>
            </a:r>
            <a:r>
              <a:rPr dirty="0" sz="1600" b="1">
                <a:solidFill>
                  <a:srgbClr val="0000FF"/>
                </a:solidFill>
                <a:latin typeface="Arial"/>
                <a:cs typeface="Arial"/>
              </a:rPr>
              <a:t>switch </a:t>
            </a: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from </a:t>
            </a:r>
            <a:r>
              <a:rPr dirty="0" sz="1600" spc="-10" b="1">
                <a:solidFill>
                  <a:srgbClr val="0000FF"/>
                </a:solidFill>
                <a:latin typeface="Arial"/>
                <a:cs typeface="Arial"/>
              </a:rPr>
              <a:t>lysogenic </a:t>
            </a:r>
            <a:r>
              <a:rPr dirty="0" sz="1600" spc="-5" b="1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dirty="0" sz="1600" spc="27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Arial"/>
                <a:cs typeface="Arial"/>
              </a:rPr>
              <a:t>lytic?</a:t>
            </a:r>
            <a:endParaRPr sz="1600">
              <a:latin typeface="Arial"/>
              <a:cs typeface="Arial"/>
            </a:endParaRPr>
          </a:p>
          <a:p>
            <a:pPr marL="393700" marR="5080">
              <a:lnSpc>
                <a:spcPct val="100000"/>
              </a:lnSpc>
              <a:spcBef>
                <a:spcPts val="690"/>
              </a:spcBef>
            </a:pPr>
            <a:r>
              <a:rPr dirty="0" sz="1400" spc="-15" b="1">
                <a:latin typeface="Arial"/>
                <a:cs typeface="Arial"/>
              </a:rPr>
              <a:t>We </a:t>
            </a:r>
            <a:r>
              <a:rPr dirty="0" sz="1400" spc="-5" b="1">
                <a:latin typeface="Arial"/>
                <a:cs typeface="Arial"/>
              </a:rPr>
              <a:t>observed the </a:t>
            </a:r>
            <a:r>
              <a:rPr dirty="0" sz="1400" b="1">
                <a:latin typeface="Arial"/>
                <a:cs typeface="Arial"/>
              </a:rPr>
              <a:t>switch to </a:t>
            </a:r>
            <a:r>
              <a:rPr dirty="0" sz="1400" spc="-5" b="1">
                <a:latin typeface="Arial"/>
                <a:cs typeface="Arial"/>
              </a:rPr>
              <a:t>be </a:t>
            </a:r>
            <a:r>
              <a:rPr dirty="0" sz="1400" b="1">
                <a:latin typeface="Arial"/>
                <a:cs typeface="Arial"/>
              </a:rPr>
              <a:t>caused </a:t>
            </a:r>
            <a:r>
              <a:rPr dirty="0" sz="1400" spc="-5" b="1">
                <a:latin typeface="Arial"/>
                <a:cs typeface="Arial"/>
              </a:rPr>
              <a:t>by environmental </a:t>
            </a:r>
            <a:r>
              <a:rPr dirty="0" sz="1400" b="1">
                <a:latin typeface="Arial"/>
                <a:cs typeface="Arial"/>
              </a:rPr>
              <a:t>factors like </a:t>
            </a:r>
            <a:r>
              <a:rPr dirty="0" sz="1400" spc="-5" b="1">
                <a:latin typeface="Arial"/>
                <a:cs typeface="Arial"/>
              </a:rPr>
              <a:t>radiation or </a:t>
            </a:r>
            <a:r>
              <a:rPr dirty="0" sz="1400" b="1">
                <a:latin typeface="Arial"/>
                <a:cs typeface="Arial"/>
              </a:rPr>
              <a:t>certain  chemicals </a:t>
            </a:r>
            <a:r>
              <a:rPr dirty="0" sz="1400" spc="-5" b="1">
                <a:latin typeface="Arial"/>
                <a:cs typeface="Arial"/>
              </a:rPr>
              <a:t>perhaps preserving </a:t>
            </a:r>
            <a:r>
              <a:rPr dirty="0" sz="1400" b="1">
                <a:latin typeface="Arial"/>
                <a:cs typeface="Arial"/>
              </a:rPr>
              <a:t>its </a:t>
            </a:r>
            <a:r>
              <a:rPr dirty="0" sz="1400" spc="5" b="1">
                <a:latin typeface="Arial"/>
                <a:cs typeface="Arial"/>
              </a:rPr>
              <a:t>own</a:t>
            </a:r>
            <a:r>
              <a:rPr dirty="0" sz="1400" spc="-27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survival </a:t>
            </a:r>
            <a:r>
              <a:rPr dirty="0" sz="1400" b="1">
                <a:latin typeface="Arial"/>
                <a:cs typeface="Arial"/>
              </a:rPr>
              <a:t>if </a:t>
            </a:r>
            <a:r>
              <a:rPr dirty="0" sz="1400" spc="-5" b="1">
                <a:latin typeface="Arial"/>
                <a:cs typeface="Arial"/>
              </a:rPr>
              <a:t>the bacterium </a:t>
            </a:r>
            <a:r>
              <a:rPr dirty="0" sz="1400" b="1">
                <a:latin typeface="Arial"/>
                <a:cs typeface="Arial"/>
              </a:rPr>
              <a:t>is </a:t>
            </a:r>
            <a:r>
              <a:rPr dirty="0" sz="1400" spc="-5" b="1">
                <a:latin typeface="Arial"/>
                <a:cs typeface="Arial"/>
              </a:rPr>
              <a:t>going </a:t>
            </a:r>
            <a:r>
              <a:rPr dirty="0" sz="1400" b="1">
                <a:latin typeface="Arial"/>
                <a:cs typeface="Arial"/>
              </a:rPr>
              <a:t>to perish </a:t>
            </a:r>
            <a:r>
              <a:rPr dirty="0" sz="1400" spc="-5" b="1">
                <a:latin typeface="Arial"/>
                <a:cs typeface="Arial"/>
              </a:rPr>
              <a:t>due </a:t>
            </a:r>
            <a:r>
              <a:rPr dirty="0" sz="1400" b="1">
                <a:latin typeface="Arial"/>
                <a:cs typeface="Arial"/>
              </a:rPr>
              <a:t>to  </a:t>
            </a:r>
            <a:r>
              <a:rPr dirty="0" sz="1400" spc="-5" b="1">
                <a:latin typeface="Arial"/>
                <a:cs typeface="Arial"/>
              </a:rPr>
              <a:t>this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stress.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614550"/>
            <a:ext cx="6096000" cy="3795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9740" y="6135116"/>
            <a:ext cx="8038465" cy="498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Of </a:t>
            </a:r>
            <a:r>
              <a:rPr dirty="0" sz="1600" spc="-5" b="1">
                <a:latin typeface="Arial"/>
                <a:cs typeface="Arial"/>
              </a:rPr>
              <a:t>course. They contain </a:t>
            </a:r>
            <a:r>
              <a:rPr dirty="0" sz="1600" spc="-10" b="1">
                <a:latin typeface="Arial"/>
                <a:cs typeface="Arial"/>
              </a:rPr>
              <a:t>enzymes </a:t>
            </a:r>
            <a:r>
              <a:rPr dirty="0" sz="1600" spc="-5" b="1">
                <a:latin typeface="Arial"/>
                <a:cs typeface="Arial"/>
              </a:rPr>
              <a:t>that attempt to </a:t>
            </a:r>
            <a:r>
              <a:rPr dirty="0" sz="1600" spc="-10" b="1">
                <a:latin typeface="Arial"/>
                <a:cs typeface="Arial"/>
              </a:rPr>
              <a:t>hydrolyze the viral </a:t>
            </a:r>
            <a:r>
              <a:rPr dirty="0" sz="1600" spc="-5" b="1">
                <a:latin typeface="Arial"/>
                <a:cs typeface="Arial"/>
              </a:rPr>
              <a:t>DNA </a:t>
            </a:r>
            <a:r>
              <a:rPr dirty="0" sz="1600" b="1">
                <a:latin typeface="Arial"/>
                <a:cs typeface="Arial"/>
              </a:rPr>
              <a:t>known </a:t>
            </a:r>
            <a:r>
              <a:rPr dirty="0" sz="1600" spc="-5" b="1">
                <a:latin typeface="Arial"/>
                <a:cs typeface="Arial"/>
              </a:rPr>
              <a:t>as  </a:t>
            </a:r>
            <a:r>
              <a:rPr dirty="0" sz="1600" spc="-5" b="1">
                <a:solidFill>
                  <a:srgbClr val="FF0000"/>
                </a:solidFill>
                <a:latin typeface="Arial"/>
                <a:cs typeface="Arial"/>
              </a:rPr>
              <a:t>restriction 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enzymes </a:t>
            </a:r>
            <a:r>
              <a:rPr dirty="0" sz="1600" spc="-5" b="1">
                <a:latin typeface="Arial"/>
                <a:cs typeface="Arial"/>
              </a:rPr>
              <a:t>like little molecular</a:t>
            </a:r>
            <a:r>
              <a:rPr dirty="0" sz="1600" spc="19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scissors.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5599379"/>
            <a:ext cx="6826884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Can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prokaryotes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defend </a:t>
            </a:r>
            <a:r>
              <a:rPr dirty="0" sz="2000" spc="-5" b="1">
                <a:solidFill>
                  <a:srgbClr val="0000FF"/>
                </a:solidFill>
                <a:latin typeface="Arial"/>
                <a:cs typeface="Arial"/>
              </a:rPr>
              <a:t>themselves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against this</a:t>
            </a:r>
            <a:r>
              <a:rPr dirty="0" sz="2000" spc="-4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00FF"/>
                </a:solidFill>
                <a:latin typeface="Arial"/>
                <a:cs typeface="Arial"/>
              </a:rPr>
              <a:t>attack?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1140" y="1409953"/>
            <a:ext cx="8366125" cy="36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What do viruses need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accomplish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to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continue </a:t>
            </a: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dirty="0" sz="2400" spc="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exist?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017903"/>
            <a:ext cx="3922395" cy="426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latin typeface="Arial"/>
                <a:cs typeface="Arial"/>
              </a:rPr>
              <a:t>1. Gain access to a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cell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16" y="2541778"/>
            <a:ext cx="7930515" cy="264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06450">
              <a:lnSpc>
                <a:spcPct val="100000"/>
              </a:lnSpc>
              <a:buAutoNum type="arabicPeriod" startAt="2"/>
              <a:tabLst>
                <a:tab pos="407670" algn="l"/>
              </a:tabLst>
            </a:pPr>
            <a:r>
              <a:rPr dirty="0" sz="2800" spc="-5" b="1">
                <a:latin typeface="Arial"/>
                <a:cs typeface="Arial"/>
              </a:rPr>
              <a:t>Use the </a:t>
            </a:r>
            <a:r>
              <a:rPr dirty="0" sz="2800" spc="-20" b="1">
                <a:latin typeface="Arial"/>
                <a:cs typeface="Arial"/>
              </a:rPr>
              <a:t>cell’s </a:t>
            </a:r>
            <a:r>
              <a:rPr dirty="0" sz="2800" spc="-5" b="1">
                <a:latin typeface="Arial"/>
                <a:cs typeface="Arial"/>
              </a:rPr>
              <a:t>workers (ribosomes, RNA  polymerase, etc…) to make more of</a:t>
            </a:r>
            <a:r>
              <a:rPr dirty="0" sz="2800" spc="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itself.</a:t>
            </a:r>
            <a:endParaRPr sz="2800">
              <a:latin typeface="Arial"/>
              <a:cs typeface="Arial"/>
            </a:endParaRPr>
          </a:p>
          <a:p>
            <a:pPr lvl="1" marL="1047750" indent="-424180">
              <a:lnSpc>
                <a:spcPct val="100000"/>
              </a:lnSpc>
              <a:spcBef>
                <a:spcPts val="1750"/>
              </a:spcBef>
              <a:buAutoNum type="alphaLcPeriod"/>
              <a:tabLst>
                <a:tab pos="1048385" algn="l"/>
              </a:tabLst>
            </a:pPr>
            <a:r>
              <a:rPr dirty="0" sz="3000" spc="-5" b="1">
                <a:latin typeface="Arial"/>
                <a:cs typeface="Arial"/>
              </a:rPr>
              <a:t>Synthesize viral</a:t>
            </a:r>
            <a:r>
              <a:rPr dirty="0" sz="3000" spc="-45" b="1">
                <a:latin typeface="Arial"/>
                <a:cs typeface="Arial"/>
              </a:rPr>
              <a:t> </a:t>
            </a:r>
            <a:r>
              <a:rPr dirty="0" sz="3000" b="1">
                <a:latin typeface="Arial"/>
                <a:cs typeface="Arial"/>
              </a:rPr>
              <a:t>proteins</a:t>
            </a:r>
            <a:endParaRPr sz="3000">
              <a:latin typeface="Arial"/>
              <a:cs typeface="Arial"/>
            </a:endParaRPr>
          </a:p>
          <a:p>
            <a:pPr lvl="1" marL="1222375" indent="-446405">
              <a:lnSpc>
                <a:spcPct val="100000"/>
              </a:lnSpc>
              <a:spcBef>
                <a:spcPts val="760"/>
              </a:spcBef>
              <a:buAutoNum type="alphaLcPeriod"/>
              <a:tabLst>
                <a:tab pos="1223010" algn="l"/>
              </a:tabLst>
            </a:pPr>
            <a:r>
              <a:rPr dirty="0" sz="3000" spc="-5" b="1">
                <a:latin typeface="Arial"/>
                <a:cs typeface="Arial"/>
              </a:rPr>
              <a:t>Replicate </a:t>
            </a:r>
            <a:r>
              <a:rPr dirty="0" sz="3000" spc="-10" b="1">
                <a:latin typeface="Arial"/>
                <a:cs typeface="Arial"/>
              </a:rPr>
              <a:t>its</a:t>
            </a:r>
            <a:r>
              <a:rPr dirty="0" sz="3000" spc="-45" b="1">
                <a:latin typeface="Arial"/>
                <a:cs typeface="Arial"/>
              </a:rPr>
              <a:t> </a:t>
            </a:r>
            <a:r>
              <a:rPr dirty="0" sz="3000" b="1">
                <a:latin typeface="Arial"/>
                <a:cs typeface="Arial"/>
              </a:rPr>
              <a:t>genome</a:t>
            </a:r>
            <a:endParaRPr sz="3000">
              <a:latin typeface="Arial"/>
              <a:cs typeface="Arial"/>
            </a:endParaRPr>
          </a:p>
          <a:p>
            <a:pPr lvl="1" marL="805180" indent="-410209">
              <a:lnSpc>
                <a:spcPct val="100000"/>
              </a:lnSpc>
              <a:spcBef>
                <a:spcPts val="765"/>
              </a:spcBef>
              <a:buAutoNum type="alphaLcPeriod"/>
              <a:tabLst>
                <a:tab pos="805815" algn="l"/>
              </a:tabLst>
            </a:pPr>
            <a:r>
              <a:rPr dirty="0" sz="3000" spc="-5" b="1">
                <a:latin typeface="Arial"/>
                <a:cs typeface="Arial"/>
              </a:rPr>
              <a:t>Assemble </a:t>
            </a:r>
            <a:r>
              <a:rPr dirty="0" sz="3000" b="1">
                <a:latin typeface="Arial"/>
                <a:cs typeface="Arial"/>
              </a:rPr>
              <a:t>these into new </a:t>
            </a:r>
            <a:r>
              <a:rPr dirty="0" sz="3000" spc="-5" b="1">
                <a:latin typeface="Arial"/>
                <a:cs typeface="Arial"/>
              </a:rPr>
              <a:t>viral</a:t>
            </a:r>
            <a:r>
              <a:rPr dirty="0" sz="3000" spc="-30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particles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08575" y="1447798"/>
            <a:ext cx="3654425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2858389"/>
            <a:ext cx="4490085" cy="3406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What is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the first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thing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24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must </a:t>
            </a:r>
            <a:r>
              <a:rPr dirty="0" sz="2400" spc="-10">
                <a:solidFill>
                  <a:srgbClr val="0000FF"/>
                </a:solidFill>
                <a:latin typeface="Arial"/>
                <a:cs typeface="Arial"/>
              </a:rPr>
              <a:t>be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able </a:t>
            </a:r>
            <a:r>
              <a:rPr dirty="0" sz="240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dirty="0" sz="2400" spc="-5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000FF"/>
                </a:solidFill>
                <a:latin typeface="Arial"/>
                <a:cs typeface="Arial"/>
              </a:rPr>
              <a:t>do?</a:t>
            </a:r>
            <a:endParaRPr sz="2400">
              <a:latin typeface="Arial"/>
              <a:cs typeface="Arial"/>
            </a:endParaRPr>
          </a:p>
          <a:p>
            <a:pPr marL="579755" indent="-338455">
              <a:lnSpc>
                <a:spcPct val="100000"/>
              </a:lnSpc>
              <a:spcBef>
                <a:spcPts val="1780"/>
              </a:spcBef>
              <a:buAutoNum type="arabicPeriod"/>
              <a:tabLst>
                <a:tab pos="580390" algn="l"/>
              </a:tabLst>
            </a:pPr>
            <a:r>
              <a:rPr dirty="0" sz="2400" spc="-15">
                <a:solidFill>
                  <a:srgbClr val="FF0000"/>
                </a:solidFill>
                <a:latin typeface="Arial"/>
                <a:cs typeface="Arial"/>
              </a:rPr>
              <a:t>Viral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Attachment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4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Entry</a:t>
            </a:r>
            <a:endParaRPr sz="2400">
              <a:latin typeface="Arial"/>
              <a:cs typeface="Arial"/>
            </a:endParaRPr>
          </a:p>
          <a:p>
            <a:pPr lvl="1" marL="241300" marR="5080">
              <a:lnSpc>
                <a:spcPct val="100000"/>
              </a:lnSpc>
              <a:spcBef>
                <a:spcPts val="1920"/>
              </a:spcBef>
              <a:buAutoNum type="alphaLcPeriod"/>
              <a:tabLst>
                <a:tab pos="580390" algn="l"/>
              </a:tabLst>
            </a:pPr>
            <a:r>
              <a:rPr dirty="0" sz="2400">
                <a:latin typeface="Arial"/>
                <a:cs typeface="Arial"/>
              </a:rPr>
              <a:t>If the </a:t>
            </a:r>
            <a:r>
              <a:rPr dirty="0" sz="2400" spc="-5">
                <a:latin typeface="Arial"/>
                <a:cs typeface="Arial"/>
              </a:rPr>
              <a:t>virus does </a:t>
            </a:r>
            <a:r>
              <a:rPr dirty="0" sz="2400">
                <a:latin typeface="Arial"/>
                <a:cs typeface="Arial"/>
              </a:rPr>
              <a:t>not </a:t>
            </a:r>
            <a:r>
              <a:rPr dirty="0" sz="2400" spc="-5">
                <a:latin typeface="Arial"/>
                <a:cs typeface="Arial"/>
              </a:rPr>
              <a:t>have an  envelope, protein spikes on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capside will </a:t>
            </a:r>
            <a:r>
              <a:rPr dirty="0" sz="2400">
                <a:latin typeface="Arial"/>
                <a:cs typeface="Arial"/>
              </a:rPr>
              <a:t>act </a:t>
            </a:r>
            <a:r>
              <a:rPr dirty="0" sz="2400" spc="-10">
                <a:latin typeface="Arial"/>
                <a:cs typeface="Arial"/>
              </a:rPr>
              <a:t>as </a:t>
            </a:r>
            <a:r>
              <a:rPr dirty="0" sz="2400" spc="-5">
                <a:latin typeface="Arial"/>
                <a:cs typeface="Arial"/>
              </a:rPr>
              <a:t>ligands and  bind cell </a:t>
            </a:r>
            <a:r>
              <a:rPr dirty="0" sz="2400">
                <a:latin typeface="Arial"/>
                <a:cs typeface="Arial"/>
              </a:rPr>
              <a:t>receptors, </a:t>
            </a:r>
            <a:r>
              <a:rPr dirty="0" sz="2400" spc="-5">
                <a:latin typeface="Arial"/>
                <a:cs typeface="Arial"/>
              </a:rPr>
              <a:t>triggering  receptor mediated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endocytosis.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4092" y="1715134"/>
            <a:ext cx="3587115" cy="3759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Life </a:t>
            </a:r>
            <a:r>
              <a:rPr dirty="0" sz="2400" spc="-10" b="1">
                <a:solidFill>
                  <a:srgbClr val="FF0000"/>
                </a:solidFill>
                <a:latin typeface="Arial"/>
                <a:cs typeface="Arial"/>
              </a:rPr>
              <a:t>cycle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of a </a:t>
            </a: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DNA</a:t>
            </a:r>
            <a:r>
              <a:rPr dirty="0" sz="2400" spc="-1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08575" y="1447798"/>
            <a:ext cx="3654425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7340" y="2705734"/>
            <a:ext cx="4465320" cy="3180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dirty="0" sz="2400" spc="-15">
                <a:solidFill>
                  <a:srgbClr val="FF0000"/>
                </a:solidFill>
                <a:latin typeface="Arial"/>
                <a:cs typeface="Arial"/>
              </a:rPr>
              <a:t>Viral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Attachment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4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Entry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dirty="0" sz="2400">
                <a:latin typeface="Arial"/>
                <a:cs typeface="Arial"/>
              </a:rPr>
              <a:t>b. If it </a:t>
            </a:r>
            <a:r>
              <a:rPr dirty="0" sz="2400" spc="-5">
                <a:latin typeface="Arial"/>
                <a:cs typeface="Arial"/>
              </a:rPr>
              <a:t>does have an envelope,  the protein spikes in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envelope will </a:t>
            </a:r>
            <a:r>
              <a:rPr dirty="0" sz="2400">
                <a:latin typeface="Arial"/>
                <a:cs typeface="Arial"/>
              </a:rPr>
              <a:t>act </a:t>
            </a:r>
            <a:r>
              <a:rPr dirty="0" sz="2400" spc="-10">
                <a:latin typeface="Arial"/>
                <a:cs typeface="Arial"/>
              </a:rPr>
              <a:t>as </a:t>
            </a:r>
            <a:r>
              <a:rPr dirty="0" sz="2400" spc="-5">
                <a:latin typeface="Arial"/>
                <a:cs typeface="Arial"/>
              </a:rPr>
              <a:t>ligands and  bind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cell receptors resulting in  fusion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viral membrane and  cell membrane, injecting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capsid into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cell…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330705"/>
            <a:ext cx="3476625" cy="923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Life cycle </a:t>
            </a:r>
            <a:r>
              <a:rPr dirty="0" sz="3000" b="1">
                <a:latin typeface="Arial"/>
                <a:cs typeface="Arial"/>
              </a:rPr>
              <a:t>of </a:t>
            </a:r>
            <a:r>
              <a:rPr dirty="0" sz="3000" spc="-5" b="1">
                <a:latin typeface="Arial"/>
                <a:cs typeface="Arial"/>
              </a:rPr>
              <a:t>a</a:t>
            </a:r>
            <a:r>
              <a:rPr dirty="0" sz="3000" spc="-35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DNA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virus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08575" y="1447798"/>
            <a:ext cx="3654425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1140" y="2705734"/>
            <a:ext cx="4516755" cy="3877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1. </a:t>
            </a:r>
            <a:r>
              <a:rPr dirty="0" sz="2400" spc="-15">
                <a:solidFill>
                  <a:srgbClr val="FF0000"/>
                </a:solidFill>
                <a:latin typeface="Arial"/>
                <a:cs typeface="Arial"/>
              </a:rPr>
              <a:t>Viral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Attachment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400" spc="-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Entry</a:t>
            </a:r>
            <a:endParaRPr sz="24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645"/>
              </a:spcBef>
            </a:pPr>
            <a:r>
              <a:rPr dirty="0" sz="2400" spc="-5">
                <a:latin typeface="Arial"/>
                <a:cs typeface="Arial"/>
              </a:rPr>
              <a:t>Analogy:</a:t>
            </a:r>
            <a:endParaRPr sz="2400">
              <a:latin typeface="Arial"/>
              <a:cs typeface="Arial"/>
            </a:endParaRPr>
          </a:p>
          <a:p>
            <a:pPr marL="393700" marR="649605">
              <a:lnSpc>
                <a:spcPts val="3040"/>
              </a:lnSpc>
              <a:spcBef>
                <a:spcPts val="85"/>
              </a:spcBef>
            </a:pPr>
            <a:r>
              <a:rPr dirty="0" sz="2400" spc="-5">
                <a:latin typeface="Arial"/>
                <a:cs typeface="Arial"/>
              </a:rPr>
              <a:t>Cell receptors </a:t>
            </a:r>
            <a:r>
              <a:rPr dirty="0" sz="2400">
                <a:latin typeface="Arial"/>
                <a:cs typeface="Arial"/>
              </a:rPr>
              <a:t>= </a:t>
            </a:r>
            <a:r>
              <a:rPr dirty="0" sz="2400" spc="-5">
                <a:latin typeface="Arial"/>
                <a:cs typeface="Arial"/>
              </a:rPr>
              <a:t>door lock  Protein spikes </a:t>
            </a:r>
            <a:r>
              <a:rPr dirty="0" sz="2400">
                <a:latin typeface="Arial"/>
                <a:cs typeface="Arial"/>
              </a:rPr>
              <a:t>= the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key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</a:pPr>
            <a:r>
              <a:rPr dirty="0" sz="2400">
                <a:latin typeface="Arial"/>
                <a:cs typeface="Arial"/>
              </a:rPr>
              <a:t>In </a:t>
            </a:r>
            <a:r>
              <a:rPr dirty="0" sz="2400" spc="-5">
                <a:latin typeface="Arial"/>
                <a:cs typeface="Arial"/>
              </a:rPr>
              <a:t>either </a:t>
            </a:r>
            <a:r>
              <a:rPr dirty="0" sz="2400">
                <a:latin typeface="Arial"/>
                <a:cs typeface="Arial"/>
              </a:rPr>
              <a:t>case, the </a:t>
            </a:r>
            <a:r>
              <a:rPr dirty="0" sz="2400" spc="-5">
                <a:latin typeface="Arial"/>
                <a:cs typeface="Arial"/>
              </a:rPr>
              <a:t>protein spikes  on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surface need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10">
                <a:latin typeface="Arial"/>
                <a:cs typeface="Arial"/>
              </a:rPr>
              <a:t>bind  </a:t>
            </a:r>
            <a:r>
              <a:rPr dirty="0" sz="2400" spc="-5">
                <a:latin typeface="Arial"/>
                <a:cs typeface="Arial"/>
              </a:rPr>
              <a:t>receptors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gain </a:t>
            </a:r>
            <a:r>
              <a:rPr dirty="0" sz="2400">
                <a:latin typeface="Arial"/>
                <a:cs typeface="Arial"/>
              </a:rPr>
              <a:t>access to the  </a:t>
            </a:r>
            <a:r>
              <a:rPr dirty="0" sz="2400" spc="-5">
                <a:latin typeface="Arial"/>
                <a:cs typeface="Arial"/>
              </a:rPr>
              <a:t>cell, which is why specific viruses  can only infect specific cells with  matching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receptors.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330705"/>
            <a:ext cx="3476625" cy="923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Life cycle </a:t>
            </a:r>
            <a:r>
              <a:rPr dirty="0" sz="3000" b="1">
                <a:latin typeface="Arial"/>
                <a:cs typeface="Arial"/>
              </a:rPr>
              <a:t>of </a:t>
            </a:r>
            <a:r>
              <a:rPr dirty="0" sz="3000" spc="-5" b="1">
                <a:latin typeface="Arial"/>
                <a:cs typeface="Arial"/>
              </a:rPr>
              <a:t>a</a:t>
            </a:r>
            <a:r>
              <a:rPr dirty="0" sz="3000" spc="-35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DNA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virus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21175" y="1524000"/>
            <a:ext cx="4441825" cy="505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0990" y="1867534"/>
            <a:ext cx="4004945" cy="4686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040" indent="-53340">
              <a:lnSpc>
                <a:spcPct val="100000"/>
              </a:lnSpc>
              <a:buAutoNum type="alphaUcPeriod"/>
              <a:tabLst>
                <a:tab pos="384810" algn="l"/>
              </a:tabLst>
            </a:pPr>
            <a:r>
              <a:rPr dirty="0" sz="2400" spc="-15">
                <a:solidFill>
                  <a:srgbClr val="FF0000"/>
                </a:solidFill>
                <a:latin typeface="Arial"/>
                <a:cs typeface="Arial"/>
              </a:rPr>
              <a:t>Viral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attachment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dirty="0" sz="24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entry</a:t>
            </a:r>
            <a:endParaRPr sz="2400">
              <a:latin typeface="Arial"/>
              <a:cs typeface="Arial"/>
            </a:endParaRPr>
          </a:p>
          <a:p>
            <a:pPr marL="438150" indent="-372110">
              <a:lnSpc>
                <a:spcPct val="100000"/>
              </a:lnSpc>
              <a:spcBef>
                <a:spcPts val="755"/>
              </a:spcBef>
              <a:buAutoNum type="alphaUcPeriod"/>
              <a:tabLst>
                <a:tab pos="438784" algn="l"/>
              </a:tabLst>
            </a:pP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Uncoating</a:t>
            </a:r>
            <a:endParaRPr sz="2400">
              <a:latin typeface="Arial"/>
              <a:cs typeface="Arial"/>
            </a:endParaRPr>
          </a:p>
          <a:p>
            <a:pPr marL="158115" marR="500380">
              <a:lnSpc>
                <a:spcPct val="100000"/>
              </a:lnSpc>
              <a:spcBef>
                <a:spcPts val="760"/>
              </a:spcBef>
            </a:pPr>
            <a:r>
              <a:rPr dirty="0" sz="2400" spc="-5">
                <a:latin typeface="Arial"/>
                <a:cs typeface="Arial"/>
              </a:rPr>
              <a:t>The capsid fall apart and  the viral DNA enters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nucleus</a:t>
            </a:r>
            <a:endParaRPr sz="2400">
              <a:latin typeface="Arial"/>
              <a:cs typeface="Arial"/>
            </a:endParaRPr>
          </a:p>
          <a:p>
            <a:pPr marL="66040" marR="306070">
              <a:lnSpc>
                <a:spcPct val="100000"/>
              </a:lnSpc>
              <a:spcBef>
                <a:spcPts val="35"/>
              </a:spcBef>
              <a:buAutoNum type="alphaUcPeriod" startAt="3"/>
              <a:tabLst>
                <a:tab pos="450850" algn="l"/>
              </a:tabLst>
            </a:pP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Transcription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and  translation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of the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viral</a:t>
            </a:r>
            <a:r>
              <a:rPr dirty="0" sz="24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DNA</a:t>
            </a:r>
            <a:endParaRPr sz="2400">
              <a:latin typeface="Arial"/>
              <a:cs typeface="Arial"/>
            </a:endParaRPr>
          </a:p>
          <a:p>
            <a:pPr marL="348615" marR="5080">
              <a:lnSpc>
                <a:spcPct val="100000"/>
              </a:lnSpc>
              <a:spcBef>
                <a:spcPts val="780"/>
              </a:spcBef>
            </a:pPr>
            <a:r>
              <a:rPr dirty="0" sz="2000">
                <a:latin typeface="Arial"/>
                <a:cs typeface="Arial"/>
              </a:rPr>
              <a:t>The </a:t>
            </a:r>
            <a:r>
              <a:rPr dirty="0" sz="2000" spc="-5">
                <a:latin typeface="Arial"/>
                <a:cs typeface="Arial"/>
              </a:rPr>
              <a:t>viral </a:t>
            </a:r>
            <a:r>
              <a:rPr dirty="0" sz="2000">
                <a:latin typeface="Arial"/>
                <a:cs typeface="Arial"/>
              </a:rPr>
              <a:t>DNA is transcribed</a:t>
            </a:r>
            <a:r>
              <a:rPr dirty="0" sz="2000" spc="-20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  translated by our workers (our  RNA polymerases,  ribosomes/tRNAs/etc…) using  our </a:t>
            </a:r>
            <a:r>
              <a:rPr dirty="0" sz="2000" spc="-50">
                <a:latin typeface="Arial"/>
                <a:cs typeface="Arial"/>
              </a:rPr>
              <a:t>ATP </a:t>
            </a:r>
            <a:r>
              <a:rPr dirty="0" sz="2000">
                <a:latin typeface="Arial"/>
                <a:cs typeface="Arial"/>
              </a:rPr>
              <a:t>made by our  mitochondria!!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333753"/>
            <a:ext cx="3586479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Life </a:t>
            </a:r>
            <a:r>
              <a:rPr dirty="0" sz="2400" spc="-10" b="1">
                <a:latin typeface="Arial"/>
                <a:cs typeface="Arial"/>
              </a:rPr>
              <a:t>cycle </a:t>
            </a:r>
            <a:r>
              <a:rPr dirty="0" sz="2400" b="1">
                <a:latin typeface="Arial"/>
                <a:cs typeface="Arial"/>
              </a:rPr>
              <a:t>of </a:t>
            </a:r>
            <a:r>
              <a:rPr dirty="0" sz="2400" spc="-5" b="1">
                <a:latin typeface="Arial"/>
                <a:cs typeface="Arial"/>
              </a:rPr>
              <a:t>a DNA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330705"/>
            <a:ext cx="3476625" cy="9150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Life cycle </a:t>
            </a:r>
            <a:r>
              <a:rPr dirty="0" sz="3000" b="1">
                <a:latin typeface="Arial"/>
                <a:cs typeface="Arial"/>
              </a:rPr>
              <a:t>of </a:t>
            </a:r>
            <a:r>
              <a:rPr dirty="0" sz="3000" spc="-5" b="1">
                <a:latin typeface="Arial"/>
                <a:cs typeface="Arial"/>
              </a:rPr>
              <a:t>a</a:t>
            </a:r>
            <a:r>
              <a:rPr dirty="0" sz="3000" spc="-35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DNA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virus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21175" y="1524000"/>
            <a:ext cx="4441825" cy="505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4939" y="2553334"/>
            <a:ext cx="4142104" cy="36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D.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Replication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of the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viral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DNA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939" y="3925189"/>
            <a:ext cx="4093845" cy="2296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E. </a:t>
            </a:r>
            <a:r>
              <a:rPr dirty="0" sz="2400" spc="-15">
                <a:solidFill>
                  <a:srgbClr val="FF0000"/>
                </a:solidFill>
                <a:latin typeface="Arial"/>
                <a:cs typeface="Arial"/>
              </a:rPr>
              <a:t>Viral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protein sorting</a:t>
            </a:r>
            <a:endParaRPr sz="2400">
              <a:latin typeface="Arial"/>
              <a:cs typeface="Arial"/>
            </a:endParaRPr>
          </a:p>
          <a:p>
            <a:pPr marL="317500" marR="5080">
              <a:lnSpc>
                <a:spcPct val="100000"/>
              </a:lnSpc>
              <a:spcBef>
                <a:spcPts val="720"/>
              </a:spcBef>
            </a:pPr>
            <a:r>
              <a:rPr dirty="0" sz="2400" spc="-5">
                <a:latin typeface="Arial"/>
                <a:cs typeface="Arial"/>
              </a:rPr>
              <a:t>Capsid proteins are brought  into the nucleus while  envelope proteins </a:t>
            </a:r>
            <a:r>
              <a:rPr dirty="0" sz="2400">
                <a:latin typeface="Arial"/>
                <a:cs typeface="Arial"/>
              </a:rPr>
              <a:t>get </a:t>
            </a:r>
            <a:r>
              <a:rPr dirty="0" sz="2400" spc="-5">
                <a:latin typeface="Arial"/>
                <a:cs typeface="Arial"/>
              </a:rPr>
              <a:t>into  nuclear </a:t>
            </a:r>
            <a:r>
              <a:rPr dirty="0" sz="2400">
                <a:latin typeface="Arial"/>
                <a:cs typeface="Arial"/>
              </a:rPr>
              <a:t>membrane via  </a:t>
            </a:r>
            <a:r>
              <a:rPr dirty="0" sz="2400" spc="-5">
                <a:latin typeface="Arial"/>
                <a:cs typeface="Arial"/>
              </a:rPr>
              <a:t>endomembrane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21175" y="1524000"/>
            <a:ext cx="4441825" cy="505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1333753"/>
            <a:ext cx="3930015" cy="4461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Life </a:t>
            </a:r>
            <a:r>
              <a:rPr dirty="0" sz="2400" spc="-10" b="1">
                <a:latin typeface="Arial"/>
                <a:cs typeface="Arial"/>
              </a:rPr>
              <a:t>cycle </a:t>
            </a:r>
            <a:r>
              <a:rPr dirty="0" sz="2400" b="1">
                <a:latin typeface="Arial"/>
                <a:cs typeface="Arial"/>
              </a:rPr>
              <a:t>of </a:t>
            </a:r>
            <a:r>
              <a:rPr dirty="0" sz="2400" spc="-5" b="1">
                <a:latin typeface="Arial"/>
                <a:cs typeface="Arial"/>
              </a:rPr>
              <a:t>a DNA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virus</a:t>
            </a:r>
            <a:endParaRPr sz="2400">
              <a:latin typeface="Arial"/>
              <a:cs typeface="Arial"/>
            </a:endParaRPr>
          </a:p>
          <a:p>
            <a:pPr marL="50165">
              <a:lnSpc>
                <a:spcPct val="100000"/>
              </a:lnSpc>
              <a:spcBef>
                <a:spcPts val="1085"/>
              </a:spcBef>
            </a:pPr>
            <a:r>
              <a:rPr dirty="0" sz="2400" spc="-135">
                <a:solidFill>
                  <a:srgbClr val="FF0000"/>
                </a:solidFill>
                <a:latin typeface="Arial"/>
                <a:cs typeface="Arial"/>
              </a:rPr>
              <a:t>F. </a:t>
            </a:r>
            <a:r>
              <a:rPr dirty="0" sz="2400" spc="-15">
                <a:solidFill>
                  <a:srgbClr val="FF0000"/>
                </a:solidFill>
                <a:latin typeface="Arial"/>
                <a:cs typeface="Arial"/>
              </a:rPr>
              <a:t>Viral</a:t>
            </a:r>
            <a:r>
              <a:rPr dirty="0" sz="2400" spc="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assembly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marL="358775" marR="5080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Capsid </a:t>
            </a:r>
            <a:r>
              <a:rPr dirty="0" sz="2400">
                <a:latin typeface="Arial"/>
                <a:cs typeface="Arial"/>
              </a:rPr>
              <a:t>forms </a:t>
            </a:r>
            <a:r>
              <a:rPr dirty="0" sz="2400" spc="-5">
                <a:latin typeface="Arial"/>
                <a:cs typeface="Arial"/>
              </a:rPr>
              <a:t>around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DNA  and </a:t>
            </a:r>
            <a:r>
              <a:rPr dirty="0" sz="2400">
                <a:latin typeface="Arial"/>
                <a:cs typeface="Arial"/>
              </a:rPr>
              <a:t>then </a:t>
            </a:r>
            <a:r>
              <a:rPr dirty="0" sz="2400" spc="-5">
                <a:latin typeface="Arial"/>
                <a:cs typeface="Arial"/>
              </a:rPr>
              <a:t>buds out of  nucleus picking up </a:t>
            </a:r>
            <a:r>
              <a:rPr dirty="0" sz="2400">
                <a:latin typeface="Arial"/>
                <a:cs typeface="Arial"/>
              </a:rPr>
              <a:t>its  </a:t>
            </a:r>
            <a:r>
              <a:rPr dirty="0" sz="2400" spc="-5">
                <a:latin typeface="Arial"/>
                <a:cs typeface="Arial"/>
              </a:rPr>
              <a:t>envelope</a:t>
            </a:r>
            <a:endParaRPr sz="24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1680"/>
              </a:spcBef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H.</a:t>
            </a:r>
            <a:r>
              <a:rPr dirty="0" sz="2400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Release</a:t>
            </a:r>
            <a:endParaRPr sz="2400">
              <a:latin typeface="Arial"/>
              <a:cs typeface="Arial"/>
            </a:endParaRPr>
          </a:p>
          <a:p>
            <a:pPr algn="just" marL="393700" marR="56515">
              <a:lnSpc>
                <a:spcPct val="100000"/>
              </a:lnSpc>
              <a:spcBef>
                <a:spcPts val="720"/>
              </a:spcBef>
            </a:pPr>
            <a:r>
              <a:rPr dirty="0" sz="2400" spc="-5">
                <a:latin typeface="Arial"/>
                <a:cs typeface="Arial"/>
              </a:rPr>
              <a:t>How </a:t>
            </a:r>
            <a:r>
              <a:rPr dirty="0" sz="2400">
                <a:latin typeface="Arial"/>
                <a:cs typeface="Arial"/>
              </a:rPr>
              <a:t>the virus, </a:t>
            </a:r>
            <a:r>
              <a:rPr dirty="0" sz="2400" spc="-5">
                <a:latin typeface="Arial"/>
                <a:cs typeface="Arial"/>
              </a:rPr>
              <a:t>now in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cytoplasm, gets out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cell </a:t>
            </a:r>
            <a:r>
              <a:rPr dirty="0" sz="2400">
                <a:latin typeface="Arial"/>
                <a:cs typeface="Arial"/>
              </a:rPr>
              <a:t>is </a:t>
            </a:r>
            <a:r>
              <a:rPr dirty="0" sz="2400" spc="-5">
                <a:latin typeface="Arial"/>
                <a:cs typeface="Arial"/>
              </a:rPr>
              <a:t>not understood </a:t>
            </a:r>
            <a:r>
              <a:rPr dirty="0" sz="2400">
                <a:latin typeface="Arial"/>
                <a:cs typeface="Arial"/>
              </a:rPr>
              <a:t>yet.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295400"/>
          </a:xfrm>
          <a:custGeom>
            <a:avLst/>
            <a:gdLst/>
            <a:ahLst/>
            <a:cxnLst/>
            <a:rect l="l" t="t" r="r" b="b"/>
            <a:pathLst>
              <a:path w="9144000" h="1295400">
                <a:moveTo>
                  <a:pt x="0" y="1295400"/>
                </a:moveTo>
                <a:lnTo>
                  <a:pt x="9144000" y="1295400"/>
                </a:lnTo>
                <a:lnTo>
                  <a:pt x="9144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21175" y="1524000"/>
            <a:ext cx="4441825" cy="505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39" y="2705734"/>
            <a:ext cx="4164965" cy="401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5100" marR="27876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This process typically 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happens over and over and  over again </a:t>
            </a:r>
            <a:r>
              <a:rPr dirty="0" sz="2400" spc="-5">
                <a:latin typeface="Arial"/>
                <a:cs typeface="Arial"/>
              </a:rPr>
              <a:t>until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cell  dies…The cell is a virus  producing</a:t>
            </a:r>
            <a:r>
              <a:rPr dirty="0" sz="2400" spc="-25">
                <a:latin typeface="Arial"/>
                <a:cs typeface="Arial"/>
              </a:rPr>
              <a:t> factory.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DNA</a:t>
            </a:r>
            <a:r>
              <a:rPr dirty="0" sz="2400" spc="-18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integration</a:t>
            </a:r>
            <a:endParaRPr sz="2400">
              <a:latin typeface="Arial"/>
              <a:cs typeface="Arial"/>
            </a:endParaRPr>
          </a:p>
          <a:p>
            <a:pPr marL="165100" marR="5080">
              <a:lnSpc>
                <a:spcPct val="100000"/>
              </a:lnSpc>
              <a:spcBef>
                <a:spcPts val="95"/>
              </a:spcBef>
            </a:pPr>
            <a:r>
              <a:rPr dirty="0" sz="1800">
                <a:latin typeface="Arial"/>
                <a:cs typeface="Arial"/>
              </a:rPr>
              <a:t>In </a:t>
            </a:r>
            <a:r>
              <a:rPr dirty="0" sz="1800" spc="-5">
                <a:latin typeface="Arial"/>
                <a:cs typeface="Arial"/>
              </a:rPr>
              <a:t>certain viruses, like Herpes virus, </a:t>
            </a:r>
            <a:r>
              <a:rPr dirty="0" sz="1800">
                <a:latin typeface="Arial"/>
                <a:cs typeface="Arial"/>
              </a:rPr>
              <a:t>the  </a:t>
            </a:r>
            <a:r>
              <a:rPr dirty="0" sz="1800" spc="-5">
                <a:latin typeface="Arial"/>
                <a:cs typeface="Arial"/>
              </a:rPr>
              <a:t>viral DNA can integrate (become part  </a:t>
            </a:r>
            <a:r>
              <a:rPr dirty="0" sz="1800">
                <a:latin typeface="Arial"/>
                <a:cs typeface="Arial"/>
              </a:rPr>
              <a:t>of) the </a:t>
            </a:r>
            <a:r>
              <a:rPr dirty="0" sz="1800" spc="-10">
                <a:latin typeface="Arial"/>
                <a:cs typeface="Arial"/>
              </a:rPr>
              <a:t>cell’s </a:t>
            </a:r>
            <a:r>
              <a:rPr dirty="0" sz="1800" spc="-5">
                <a:latin typeface="Arial"/>
                <a:cs typeface="Arial"/>
              </a:rPr>
              <a:t>DNA </a:t>
            </a:r>
            <a:r>
              <a:rPr dirty="0" sz="1800" spc="-10">
                <a:latin typeface="Arial"/>
                <a:cs typeface="Arial"/>
              </a:rPr>
              <a:t>(your </a:t>
            </a:r>
            <a:r>
              <a:rPr dirty="0" sz="1800" spc="-5">
                <a:latin typeface="Arial"/>
                <a:cs typeface="Arial"/>
              </a:rPr>
              <a:t>DNA), and </a:t>
            </a:r>
            <a:r>
              <a:rPr dirty="0" sz="1800">
                <a:latin typeface="Arial"/>
                <a:cs typeface="Arial"/>
              </a:rPr>
              <a:t>sit  </a:t>
            </a:r>
            <a:r>
              <a:rPr dirty="0" sz="1800" spc="-5">
                <a:latin typeface="Arial"/>
                <a:cs typeface="Arial"/>
              </a:rPr>
              <a:t>quietly similar </a:t>
            </a:r>
            <a:r>
              <a:rPr dirty="0" sz="1800">
                <a:latin typeface="Arial"/>
                <a:cs typeface="Arial"/>
              </a:rPr>
              <a:t>to the </a:t>
            </a:r>
            <a:r>
              <a:rPr dirty="0" sz="1800" spc="-10">
                <a:latin typeface="Arial"/>
                <a:cs typeface="Arial"/>
              </a:rPr>
              <a:t>lysogenic cycle </a:t>
            </a:r>
            <a:r>
              <a:rPr dirty="0" sz="1800">
                <a:latin typeface="Arial"/>
                <a:cs typeface="Arial"/>
              </a:rPr>
              <a:t>of  </a:t>
            </a:r>
            <a:r>
              <a:rPr dirty="0" sz="1800" spc="-5">
                <a:latin typeface="Arial"/>
                <a:cs typeface="Arial"/>
              </a:rPr>
              <a:t>bacteriophages. </a:t>
            </a:r>
            <a:r>
              <a:rPr dirty="0" sz="1800" spc="-5">
                <a:solidFill>
                  <a:srgbClr val="FF0000"/>
                </a:solidFill>
                <a:latin typeface="Arial"/>
                <a:cs typeface="Arial"/>
              </a:rPr>
              <a:t>Almost all adults carry  Herpes Simplex 1 virus </a:t>
            </a:r>
            <a:r>
              <a:rPr dirty="0" sz="1800" spc="-5">
                <a:latin typeface="Arial"/>
                <a:cs typeface="Arial"/>
              </a:rPr>
              <a:t>(oral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herpes).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1330705"/>
            <a:ext cx="3476625" cy="923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Life cycle </a:t>
            </a:r>
            <a:r>
              <a:rPr dirty="0" sz="3000" b="1">
                <a:latin typeface="Arial"/>
                <a:cs typeface="Arial"/>
              </a:rPr>
              <a:t>of </a:t>
            </a:r>
            <a:r>
              <a:rPr dirty="0" sz="3000" spc="-5" b="1">
                <a:latin typeface="Arial"/>
                <a:cs typeface="Arial"/>
              </a:rPr>
              <a:t>a</a:t>
            </a:r>
            <a:r>
              <a:rPr dirty="0" sz="3000" spc="-35" b="1">
                <a:latin typeface="Arial"/>
                <a:cs typeface="Arial"/>
              </a:rPr>
              <a:t> </a:t>
            </a:r>
            <a:r>
              <a:rPr dirty="0" sz="3000" spc="-5" b="1">
                <a:latin typeface="Arial"/>
                <a:cs typeface="Arial"/>
              </a:rPr>
              <a:t>DNA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000" spc="-5" b="1">
                <a:latin typeface="Arial"/>
                <a:cs typeface="Arial"/>
              </a:rPr>
              <a:t>virus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28244" rIns="0" bIns="0" rtlCol="0" vert="horz">
            <a:spAutoFit/>
          </a:bodyPr>
          <a:lstStyle/>
          <a:p>
            <a:pPr marL="1894839">
              <a:lnSpc>
                <a:spcPct val="100000"/>
              </a:lnSpc>
            </a:pPr>
            <a:r>
              <a:rPr dirty="0" sz="4400" b="1">
                <a:solidFill>
                  <a:srgbClr val="0000FF"/>
                </a:solidFill>
                <a:latin typeface="Arial"/>
                <a:cs typeface="Arial"/>
              </a:rPr>
              <a:t>The size of</a:t>
            </a:r>
            <a:r>
              <a:rPr dirty="0" sz="4400" spc="-7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0000FF"/>
                </a:solidFill>
                <a:latin typeface="Arial"/>
                <a:cs typeface="Arial"/>
              </a:rPr>
              <a:t>viruses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312" y="1844611"/>
            <a:ext cx="8351774" cy="3960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0538" y="361441"/>
            <a:ext cx="3583304" cy="5568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 b="1">
                <a:solidFill>
                  <a:srgbClr val="0000FF"/>
                </a:solidFill>
                <a:latin typeface="Arial"/>
                <a:cs typeface="Arial"/>
              </a:rPr>
              <a:t>Sub-viral</a:t>
            </a:r>
            <a:r>
              <a:rPr dirty="0" spc="-6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FF"/>
                </a:solidFill>
                <a:latin typeface="Arial"/>
                <a:cs typeface="Arial"/>
              </a:rPr>
              <a:t>agents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373378"/>
            <a:ext cx="7616190" cy="5084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Satellites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Contain nucleic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Depend on co-infection with a </a:t>
            </a:r>
            <a:r>
              <a:rPr dirty="0" sz="2000">
                <a:solidFill>
                  <a:srgbClr val="0000FF"/>
                </a:solidFill>
                <a:latin typeface="Arial"/>
                <a:cs typeface="Arial"/>
              </a:rPr>
              <a:t>helper</a:t>
            </a:r>
            <a:r>
              <a:rPr dirty="0" sz="2000" spc="-12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000FF"/>
                </a:solidFill>
                <a:latin typeface="Arial"/>
                <a:cs typeface="Arial"/>
              </a:rPr>
              <a:t>virus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May be encapsidated (satellite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virus)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Mostly in plants, can be human e.g. hepatitis delta</a:t>
            </a:r>
            <a:r>
              <a:rPr dirty="0" sz="2000" spc="-18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virus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If nucleic acid only =</a:t>
            </a:r>
            <a:r>
              <a:rPr dirty="0" sz="2000" spc="-1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virusoid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b="1">
                <a:solidFill>
                  <a:srgbClr val="0000FF"/>
                </a:solidFill>
                <a:latin typeface="Arial"/>
                <a:cs typeface="Arial"/>
              </a:rPr>
              <a:t>Viroids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ts val="2280"/>
              </a:lnSpc>
              <a:spcBef>
                <a:spcPts val="24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Unencapsidated, small circular </a:t>
            </a:r>
            <a:r>
              <a:rPr dirty="0" sz="2000" spc="5">
                <a:latin typeface="Arial"/>
                <a:cs typeface="Arial"/>
              </a:rPr>
              <a:t>ssRNA </a:t>
            </a:r>
            <a:r>
              <a:rPr dirty="0" sz="2000">
                <a:latin typeface="Arial"/>
                <a:cs typeface="Arial"/>
              </a:rPr>
              <a:t>molecules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dirty="0" sz="2000">
                <a:latin typeface="Arial"/>
                <a:cs typeface="Arial"/>
              </a:rPr>
              <a:t>replicate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autonomously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Only in plants, e.g. potato spindle tuber</a:t>
            </a:r>
            <a:r>
              <a:rPr dirty="0" sz="2000" spc="-15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viroid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Depend on host cell polII for replication, no protein or</a:t>
            </a:r>
            <a:r>
              <a:rPr dirty="0" sz="2000" spc="-20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mRNA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 b="1">
                <a:solidFill>
                  <a:srgbClr val="0000FF"/>
                </a:solidFill>
                <a:latin typeface="Arial"/>
                <a:cs typeface="Arial"/>
              </a:rPr>
              <a:t>Prions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4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No nucleic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acid</a:t>
            </a:r>
            <a:endParaRPr sz="2000">
              <a:latin typeface="Arial"/>
              <a:cs typeface="Arial"/>
            </a:endParaRPr>
          </a:p>
          <a:p>
            <a:pPr lvl="1" marL="756285" marR="5080" indent="-286385">
              <a:lnSpc>
                <a:spcPts val="216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  <a:tab pos="2228850" algn="l"/>
                <a:tab pos="3393440" algn="l"/>
                <a:tab pos="4201160" algn="l"/>
                <a:tab pos="5095875" algn="l"/>
                <a:tab pos="6345555" algn="l"/>
              </a:tabLst>
            </a:pP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 spc="-1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ctio</a:t>
            </a:r>
            <a:r>
              <a:rPr dirty="0" sz="2000" spc="-10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pr</a:t>
            </a:r>
            <a:r>
              <a:rPr dirty="0" sz="2000" spc="-1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tein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20">
                <a:latin typeface="Arial"/>
                <a:cs typeface="Arial"/>
              </a:rPr>
              <a:t>.</a:t>
            </a:r>
            <a:r>
              <a:rPr dirty="0" sz="2000" spc="-15">
                <a:latin typeface="Arial"/>
                <a:cs typeface="Arial"/>
              </a:rPr>
              <a:t>g</a:t>
            </a:r>
            <a:r>
              <a:rPr dirty="0" sz="2000">
                <a:latin typeface="Arial"/>
                <a:cs typeface="Arial"/>
              </a:rPr>
              <a:t>.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5">
                <a:latin typeface="Arial"/>
                <a:cs typeface="Arial"/>
              </a:rPr>
              <a:t>BS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(Bovine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Arial"/>
                <a:cs typeface="Arial"/>
              </a:rPr>
              <a:t>spongif</a:t>
            </a:r>
            <a:r>
              <a:rPr dirty="0" sz="2000" spc="-20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rm  </a:t>
            </a:r>
            <a:r>
              <a:rPr dirty="0" sz="2000">
                <a:latin typeface="Arial"/>
                <a:cs typeface="Arial"/>
              </a:rPr>
              <a:t>encephalopathy)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6832" rIns="0" bIns="0" rtlCol="0" vert="horz">
            <a:spAutoFit/>
          </a:bodyPr>
          <a:lstStyle/>
          <a:p>
            <a:pPr marL="2111375">
              <a:lnSpc>
                <a:spcPct val="100000"/>
              </a:lnSpc>
            </a:pP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Unifying</a:t>
            </a:r>
            <a:r>
              <a:rPr dirty="0" sz="4000" spc="-5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solidFill>
                  <a:srgbClr val="0000FF"/>
                </a:solidFill>
                <a:latin typeface="Arial"/>
                <a:cs typeface="Arial"/>
              </a:rPr>
              <a:t>principles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1456563"/>
            <a:ext cx="7687309" cy="5236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24485" indent="-342900">
              <a:lnSpc>
                <a:spcPts val="259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All viruses package their genomes inside a particle 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mediates transmission </a:t>
            </a:r>
            <a:r>
              <a:rPr dirty="0" sz="2400">
                <a:latin typeface="Arial"/>
                <a:cs typeface="Arial"/>
              </a:rPr>
              <a:t>of the </a:t>
            </a:r>
            <a:r>
              <a:rPr dirty="0" sz="2400" spc="-5">
                <a:latin typeface="Arial"/>
                <a:cs typeface="Arial"/>
              </a:rPr>
              <a:t>viral genome </a:t>
            </a:r>
            <a:r>
              <a:rPr dirty="0" sz="2400">
                <a:latin typeface="Arial"/>
                <a:cs typeface="Arial"/>
              </a:rPr>
              <a:t>from  </a:t>
            </a:r>
            <a:r>
              <a:rPr dirty="0" sz="2400" spc="-5">
                <a:latin typeface="Arial"/>
                <a:cs typeface="Arial"/>
              </a:rPr>
              <a:t>host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host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viral genome contains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information </a:t>
            </a:r>
            <a:r>
              <a:rPr dirty="0" sz="2400">
                <a:latin typeface="Arial"/>
                <a:cs typeface="Arial"/>
              </a:rPr>
              <a:t>for </a:t>
            </a:r>
            <a:r>
              <a:rPr dirty="0" sz="2400" spc="-5">
                <a:latin typeface="Arial"/>
                <a:cs typeface="Arial"/>
              </a:rPr>
              <a:t>initiating  and completing an infectious cycle within a  susceptible, permissive cell. </a:t>
            </a:r>
            <a:r>
              <a:rPr dirty="0" sz="2400">
                <a:latin typeface="Arial"/>
                <a:cs typeface="Arial"/>
              </a:rPr>
              <a:t>An </a:t>
            </a:r>
            <a:r>
              <a:rPr dirty="0" sz="2400" spc="-5">
                <a:latin typeface="Arial"/>
                <a:cs typeface="Arial"/>
              </a:rPr>
              <a:t>infectious cycle  includes </a:t>
            </a:r>
            <a:r>
              <a:rPr dirty="0" sz="2400">
                <a:latin typeface="Arial"/>
                <a:cs typeface="Arial"/>
              </a:rPr>
              <a:t>attachment, </a:t>
            </a:r>
            <a:r>
              <a:rPr dirty="0" sz="2400" spc="-5">
                <a:latin typeface="Arial"/>
                <a:cs typeface="Arial"/>
              </a:rPr>
              <a:t>and </a:t>
            </a:r>
            <a:r>
              <a:rPr dirty="0" sz="2400">
                <a:latin typeface="Arial"/>
                <a:cs typeface="Arial"/>
              </a:rPr>
              <a:t>entry of the </a:t>
            </a:r>
            <a:r>
              <a:rPr dirty="0" sz="2400" spc="-5">
                <a:latin typeface="Arial"/>
                <a:cs typeface="Arial"/>
              </a:rPr>
              <a:t>particle,  decoding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genome information, translation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viral  mRNA by </a:t>
            </a:r>
            <a:r>
              <a:rPr dirty="0" sz="2400">
                <a:latin typeface="Arial"/>
                <a:cs typeface="Arial"/>
              </a:rPr>
              <a:t>host </a:t>
            </a:r>
            <a:r>
              <a:rPr dirty="0" sz="2400" spc="-5">
                <a:latin typeface="Arial"/>
                <a:cs typeface="Arial"/>
              </a:rPr>
              <a:t>ribosomes, genome replication, and  assembly and release </a:t>
            </a:r>
            <a:r>
              <a:rPr dirty="0" sz="2400">
                <a:latin typeface="Arial"/>
                <a:cs typeface="Arial"/>
              </a:rPr>
              <a:t>of </a:t>
            </a:r>
            <a:r>
              <a:rPr dirty="0" sz="2400" spc="-5">
                <a:latin typeface="Arial"/>
                <a:cs typeface="Arial"/>
              </a:rPr>
              <a:t>particles containing </a:t>
            </a:r>
            <a:r>
              <a:rPr dirty="0" sz="2400">
                <a:latin typeface="Arial"/>
                <a:cs typeface="Arial"/>
              </a:rPr>
              <a:t>the  </a:t>
            </a:r>
            <a:r>
              <a:rPr dirty="0" sz="2400" spc="-5">
                <a:latin typeface="Arial"/>
                <a:cs typeface="Arial"/>
              </a:rPr>
              <a:t>genome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256540" indent="-342900">
              <a:lnSpc>
                <a:spcPts val="259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Arial"/>
                <a:cs typeface="Arial"/>
              </a:rPr>
              <a:t>All viruses are able </a:t>
            </a:r>
            <a:r>
              <a:rPr dirty="0" sz="2400">
                <a:latin typeface="Arial"/>
                <a:cs typeface="Arial"/>
              </a:rPr>
              <a:t>to </a:t>
            </a:r>
            <a:r>
              <a:rPr dirty="0" sz="2400" spc="-5">
                <a:latin typeface="Arial"/>
                <a:cs typeface="Arial"/>
              </a:rPr>
              <a:t>establish themselves in a </a:t>
            </a:r>
            <a:r>
              <a:rPr dirty="0" sz="2400">
                <a:latin typeface="Arial"/>
                <a:cs typeface="Arial"/>
              </a:rPr>
              <a:t>host  </a:t>
            </a:r>
            <a:r>
              <a:rPr dirty="0" sz="2400" spc="-5">
                <a:latin typeface="Arial"/>
                <a:cs typeface="Arial"/>
              </a:rPr>
              <a:t>population so </a:t>
            </a:r>
            <a:r>
              <a:rPr dirty="0" sz="2400">
                <a:latin typeface="Arial"/>
                <a:cs typeface="Arial"/>
              </a:rPr>
              <a:t>that </a:t>
            </a:r>
            <a:r>
              <a:rPr dirty="0" sz="2400" spc="-5">
                <a:latin typeface="Arial"/>
                <a:cs typeface="Arial"/>
              </a:rPr>
              <a:t>virus survival is</a:t>
            </a:r>
            <a:r>
              <a:rPr dirty="0" sz="2400" spc="8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ensured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85570">
              <a:lnSpc>
                <a:spcPct val="100000"/>
              </a:lnSpc>
            </a:pPr>
            <a:r>
              <a:rPr dirty="0" b="1">
                <a:solidFill>
                  <a:srgbClr val="0000FF"/>
                </a:solidFill>
                <a:latin typeface="Arial"/>
                <a:cs typeface="Arial"/>
              </a:rPr>
              <a:t>Strategies for virus</a:t>
            </a:r>
            <a:r>
              <a:rPr dirty="0" spc="-7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FF"/>
                </a:solidFill>
                <a:latin typeface="Arial"/>
                <a:cs typeface="Arial"/>
              </a:rPr>
              <a:t>survival</a:t>
            </a:r>
          </a:p>
        </p:txBody>
      </p:sp>
      <p:sp>
        <p:nvSpPr>
          <p:cNvPr id="3" name="object 3"/>
          <p:cNvSpPr/>
          <p:nvPr/>
        </p:nvSpPr>
        <p:spPr>
          <a:xfrm>
            <a:off x="582168" y="1421891"/>
            <a:ext cx="327659" cy="42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15924" y="1402080"/>
            <a:ext cx="3698748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5924" y="2109216"/>
            <a:ext cx="330707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2168" y="2397251"/>
            <a:ext cx="327659" cy="4251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5924" y="2377439"/>
            <a:ext cx="2316480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2168" y="3372611"/>
            <a:ext cx="327659" cy="4251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5924" y="3352800"/>
            <a:ext cx="2452116" cy="45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2168" y="4128515"/>
            <a:ext cx="327659" cy="4251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5924" y="4108703"/>
            <a:ext cx="2717292" cy="45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2168" y="5103876"/>
            <a:ext cx="327659" cy="425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5924" y="5084064"/>
            <a:ext cx="3547872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2168" y="5859779"/>
            <a:ext cx="327659" cy="4251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15924" y="5839967"/>
            <a:ext cx="2936748" cy="457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88340" y="1488450"/>
            <a:ext cx="7545070" cy="4915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01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600" spc="-5" b="1">
                <a:latin typeface="Arial"/>
                <a:cs typeface="Arial"/>
              </a:rPr>
              <a:t>Finding and getting into a host cell. </a:t>
            </a:r>
            <a:r>
              <a:rPr dirty="0" sz="1600" spc="-5">
                <a:latin typeface="Arial"/>
                <a:cs typeface="Arial"/>
              </a:rPr>
              <a:t>As viruses are obligate parasites they  must find the right </a:t>
            </a:r>
            <a:r>
              <a:rPr dirty="0" sz="1600" spc="-10">
                <a:latin typeface="Arial"/>
                <a:cs typeface="Arial"/>
              </a:rPr>
              <a:t>type </a:t>
            </a:r>
            <a:r>
              <a:rPr dirty="0" sz="1600" spc="-5">
                <a:latin typeface="Arial"/>
                <a:cs typeface="Arial"/>
              </a:rPr>
              <a:t>of cell for their replication, they must invade that cell and  get their genome to the site of</a:t>
            </a:r>
            <a:r>
              <a:rPr dirty="0" sz="1600" spc="9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replication.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algn="just" marL="355600" marR="242570" indent="-342900">
              <a:lnSpc>
                <a:spcPts val="1730"/>
              </a:lnSpc>
              <a:buFont typeface="Arial"/>
              <a:buChar char="•"/>
              <a:tabLst>
                <a:tab pos="356235" algn="l"/>
              </a:tabLst>
            </a:pPr>
            <a:r>
              <a:rPr dirty="0" sz="1600" spc="-5" b="1">
                <a:latin typeface="Arial"/>
                <a:cs typeface="Arial"/>
              </a:rPr>
              <a:t>Making </a:t>
            </a:r>
            <a:r>
              <a:rPr dirty="0" sz="1600" spc="-10" b="1">
                <a:latin typeface="Arial"/>
                <a:cs typeface="Arial"/>
              </a:rPr>
              <a:t>virus </a:t>
            </a:r>
            <a:r>
              <a:rPr dirty="0" sz="1600" spc="-5" b="1">
                <a:latin typeface="Arial"/>
                <a:cs typeface="Arial"/>
              </a:rPr>
              <a:t>protein. </a:t>
            </a:r>
            <a:r>
              <a:rPr dirty="0" sz="1600">
                <a:latin typeface="Arial"/>
                <a:cs typeface="Arial"/>
              </a:rPr>
              <a:t>All </a:t>
            </a:r>
            <a:r>
              <a:rPr dirty="0" sz="1600" spc="-5">
                <a:latin typeface="Arial"/>
                <a:cs typeface="Arial"/>
              </a:rPr>
              <a:t>viruses are parasites of translation. The virus must  make mRNA (unless it has a + sense RNA genome already). Strategies must  exist to synthesize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mRNA.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5600" marR="148590" indent="-342900">
              <a:lnSpc>
                <a:spcPts val="173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600" spc="-5" b="1">
                <a:latin typeface="Arial"/>
                <a:cs typeface="Arial"/>
              </a:rPr>
              <a:t>Making </a:t>
            </a:r>
            <a:r>
              <a:rPr dirty="0" sz="1600" spc="-10" b="1">
                <a:latin typeface="Arial"/>
                <a:cs typeface="Arial"/>
              </a:rPr>
              <a:t>viral </a:t>
            </a:r>
            <a:r>
              <a:rPr dirty="0" sz="1600" spc="-5" b="1">
                <a:latin typeface="Arial"/>
                <a:cs typeface="Arial"/>
              </a:rPr>
              <a:t>genomes. </a:t>
            </a:r>
            <a:r>
              <a:rPr dirty="0" sz="1600" spc="-5">
                <a:latin typeface="Arial"/>
                <a:cs typeface="Arial"/>
              </a:rPr>
              <a:t>Many viral genomes are copied by the cell’s synthetic  machinery in cooperation </a:t>
            </a:r>
            <a:r>
              <a:rPr dirty="0" sz="1600" spc="-10">
                <a:latin typeface="Arial"/>
                <a:cs typeface="Arial"/>
              </a:rPr>
              <a:t>with </a:t>
            </a:r>
            <a:r>
              <a:rPr dirty="0" sz="1600" spc="-5">
                <a:latin typeface="Arial"/>
                <a:cs typeface="Arial"/>
              </a:rPr>
              <a:t>viral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proteins.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355600" marR="159385" indent="-342900">
              <a:lnSpc>
                <a:spcPts val="173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600" spc="-5" b="1">
                <a:latin typeface="Arial"/>
                <a:cs typeface="Arial"/>
              </a:rPr>
              <a:t>Forming progeny </a:t>
            </a:r>
            <a:r>
              <a:rPr dirty="0" sz="1600" spc="-10" b="1">
                <a:latin typeface="Arial"/>
                <a:cs typeface="Arial"/>
              </a:rPr>
              <a:t>virions. </a:t>
            </a:r>
            <a:r>
              <a:rPr dirty="0" sz="1600" spc="-5">
                <a:latin typeface="Arial"/>
                <a:cs typeface="Arial"/>
              </a:rPr>
              <a:t>The virus genome, capsid (and envelope) proteins  must be transported through the cell to the assembly site, and the correct  information for assembly must be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pre-programmed.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950">
              <a:latin typeface="Times New Roman"/>
              <a:cs typeface="Times New Roman"/>
            </a:endParaRPr>
          </a:p>
          <a:p>
            <a:pPr marL="355600" indent="-342900">
              <a:lnSpc>
                <a:spcPts val="182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600" spc="-5" b="1">
                <a:latin typeface="Arial"/>
                <a:cs typeface="Arial"/>
              </a:rPr>
              <a:t>Spread </a:t>
            </a:r>
            <a:r>
              <a:rPr dirty="0" sz="1600" b="1">
                <a:latin typeface="Arial"/>
                <a:cs typeface="Arial"/>
              </a:rPr>
              <a:t>within </a:t>
            </a:r>
            <a:r>
              <a:rPr dirty="0" sz="1600" spc="-5" b="1">
                <a:latin typeface="Arial"/>
                <a:cs typeface="Arial"/>
              </a:rPr>
              <a:t>and </a:t>
            </a:r>
            <a:r>
              <a:rPr dirty="0" sz="1600" b="1">
                <a:latin typeface="Arial"/>
                <a:cs typeface="Arial"/>
              </a:rPr>
              <a:t>between </a:t>
            </a:r>
            <a:r>
              <a:rPr dirty="0" sz="1600" spc="-5" b="1">
                <a:latin typeface="Arial"/>
                <a:cs typeface="Arial"/>
              </a:rPr>
              <a:t>hosts. </a:t>
            </a:r>
            <a:r>
              <a:rPr dirty="0" sz="1600" spc="-5">
                <a:latin typeface="Arial"/>
                <a:cs typeface="Arial"/>
              </a:rPr>
              <a:t>To ensure survival the virus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must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825"/>
              </a:lnSpc>
            </a:pPr>
            <a:r>
              <a:rPr dirty="0" sz="1600" spc="-5">
                <a:latin typeface="Arial"/>
                <a:cs typeface="Arial"/>
              </a:rPr>
              <a:t>propagate </a:t>
            </a:r>
            <a:r>
              <a:rPr dirty="0" sz="1600">
                <a:latin typeface="Arial"/>
                <a:cs typeface="Arial"/>
              </a:rPr>
              <a:t>itself </a:t>
            </a:r>
            <a:r>
              <a:rPr dirty="0" sz="1600" spc="-5">
                <a:latin typeface="Arial"/>
                <a:cs typeface="Arial"/>
              </a:rPr>
              <a:t>in new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cells.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121920" indent="-342900">
              <a:lnSpc>
                <a:spcPts val="19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1600" spc="-10" b="1">
                <a:latin typeface="Arial"/>
                <a:cs typeface="Arial"/>
              </a:rPr>
              <a:t>Overcoming </a:t>
            </a:r>
            <a:r>
              <a:rPr dirty="0" sz="1600" spc="-5" b="1">
                <a:latin typeface="Arial"/>
                <a:cs typeface="Arial"/>
              </a:rPr>
              <a:t>host defences.</a:t>
            </a:r>
            <a:r>
              <a:rPr dirty="0" sz="1600" spc="-5">
                <a:latin typeface="Arial"/>
                <a:cs typeface="Arial"/>
              </a:rPr>
              <a:t>The host defends itself against “nonself”. Viruses  have evolved </a:t>
            </a:r>
            <a:r>
              <a:rPr dirty="0" sz="1600" spc="-15">
                <a:latin typeface="Arial"/>
                <a:cs typeface="Arial"/>
              </a:rPr>
              <a:t>ways </a:t>
            </a:r>
            <a:r>
              <a:rPr dirty="0" sz="1600" spc="-5">
                <a:latin typeface="Arial"/>
                <a:cs typeface="Arial"/>
              </a:rPr>
              <a:t>to fight</a:t>
            </a:r>
            <a:r>
              <a:rPr dirty="0" sz="1600" spc="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back</a:t>
            </a:r>
            <a:r>
              <a:rPr dirty="0" sz="180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4132" rIns="0" bIns="0" rtlCol="0" vert="horz">
            <a:spAutoFit/>
          </a:bodyPr>
          <a:lstStyle/>
          <a:p>
            <a:pPr marL="666750">
              <a:lnSpc>
                <a:spcPct val="100000"/>
              </a:lnSpc>
            </a:pP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Three problems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every </a:t>
            </a:r>
            <a:r>
              <a:rPr dirty="0" sz="3200" b="1">
                <a:solidFill>
                  <a:srgbClr val="0000FF"/>
                </a:solidFill>
                <a:latin typeface="Arial"/>
                <a:cs typeface="Arial"/>
              </a:rPr>
              <a:t>virus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must</a:t>
            </a:r>
            <a:r>
              <a:rPr dirty="0" sz="3200" spc="-12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00FF"/>
                </a:solidFill>
                <a:latin typeface="Arial"/>
                <a:cs typeface="Arial"/>
              </a:rPr>
              <a:t>solve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17650"/>
            <a:ext cx="7368540" cy="5003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41500" indent="-1828800">
              <a:lnSpc>
                <a:spcPts val="3195"/>
              </a:lnSpc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dirty="0" sz="2800" spc="-5">
                <a:latin typeface="Arial"/>
                <a:cs typeface="Arial"/>
              </a:rPr>
              <a:t>1	How to </a:t>
            </a:r>
            <a:r>
              <a:rPr dirty="0" sz="2800">
                <a:latin typeface="Arial"/>
                <a:cs typeface="Arial"/>
              </a:rPr>
              <a:t>reproduce during </a:t>
            </a:r>
            <a:r>
              <a:rPr dirty="0" sz="2800" spc="-5">
                <a:latin typeface="Arial"/>
                <a:cs typeface="Arial"/>
              </a:rPr>
              <a:t>its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“visit”</a:t>
            </a:r>
            <a:endParaRPr sz="2800">
              <a:latin typeface="Arial"/>
              <a:cs typeface="Arial"/>
            </a:endParaRPr>
          </a:p>
          <a:p>
            <a:pPr marL="1841500" marR="5080" indent="-914400">
              <a:lnSpc>
                <a:spcPts val="3020"/>
              </a:lnSpc>
              <a:spcBef>
                <a:spcPts val="215"/>
              </a:spcBef>
            </a:pPr>
            <a:r>
              <a:rPr dirty="0" sz="2800" spc="-5">
                <a:latin typeface="Arial"/>
                <a:cs typeface="Arial"/>
              </a:rPr>
              <a:t>inside the </a:t>
            </a:r>
            <a:r>
              <a:rPr dirty="0" sz="2800">
                <a:latin typeface="Arial"/>
                <a:cs typeface="Arial"/>
              </a:rPr>
              <a:t>cell. </a:t>
            </a:r>
            <a:r>
              <a:rPr dirty="0" sz="2800" spc="-5">
                <a:latin typeface="Arial"/>
                <a:cs typeface="Arial"/>
              </a:rPr>
              <a:t>How to a) copy </a:t>
            </a:r>
            <a:r>
              <a:rPr dirty="0" sz="2800">
                <a:latin typeface="Arial"/>
                <a:cs typeface="Arial"/>
              </a:rPr>
              <a:t>its genetic  information </a:t>
            </a:r>
            <a:r>
              <a:rPr dirty="0" sz="2800" spc="-5">
                <a:latin typeface="Arial"/>
                <a:cs typeface="Arial"/>
              </a:rPr>
              <a:t>and </a:t>
            </a:r>
            <a:r>
              <a:rPr dirty="0" sz="2800">
                <a:latin typeface="Arial"/>
                <a:cs typeface="Arial"/>
              </a:rPr>
              <a:t>b) produce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mRNA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ts val="2980"/>
              </a:lnSpc>
              <a:tabLst>
                <a:tab pos="2755900" algn="l"/>
              </a:tabLst>
            </a:pPr>
            <a:r>
              <a:rPr dirty="0" sz="2800" spc="-5">
                <a:latin typeface="Arial"/>
                <a:cs typeface="Arial"/>
              </a:rPr>
              <a:t>for</a:t>
            </a:r>
            <a:r>
              <a:rPr dirty="0" sz="2800">
                <a:latin typeface="Arial"/>
                <a:cs typeface="Arial"/>
              </a:rPr>
              <a:t> protein	</a:t>
            </a:r>
            <a:r>
              <a:rPr dirty="0" sz="2800" spc="-5">
                <a:latin typeface="Arial"/>
                <a:cs typeface="Arial"/>
              </a:rPr>
              <a:t>production</a:t>
            </a:r>
            <a:endParaRPr sz="2800">
              <a:latin typeface="Arial"/>
              <a:cs typeface="Arial"/>
            </a:endParaRPr>
          </a:p>
          <a:p>
            <a:pPr marL="1841500" marR="654050" indent="-1828800">
              <a:lnSpc>
                <a:spcPts val="3020"/>
              </a:lnSpc>
              <a:spcBef>
                <a:spcPts val="720"/>
              </a:spcBef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dirty="0" sz="2800" spc="-5">
                <a:latin typeface="Arial"/>
                <a:cs typeface="Arial"/>
              </a:rPr>
              <a:t>2	How to spread from one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individual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to 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another</a:t>
            </a:r>
            <a:endParaRPr sz="2800">
              <a:latin typeface="Arial"/>
              <a:cs typeface="Arial"/>
            </a:endParaRPr>
          </a:p>
          <a:p>
            <a:pPr marL="1841500" marR="480059" indent="-1828800">
              <a:lnSpc>
                <a:spcPts val="3020"/>
              </a:lnSpc>
              <a:spcBef>
                <a:spcPts val="680"/>
              </a:spcBef>
              <a:buChar char="•"/>
              <a:tabLst>
                <a:tab pos="355600" algn="l"/>
                <a:tab pos="356235" algn="l"/>
                <a:tab pos="927100" algn="l"/>
              </a:tabLst>
            </a:pPr>
            <a:r>
              <a:rPr dirty="0" sz="2800" spc="-5">
                <a:latin typeface="Arial"/>
                <a:cs typeface="Arial"/>
              </a:rPr>
              <a:t>3	How to evade the host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defenses.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This 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need </a:t>
            </a:r>
            <a:r>
              <a:rPr dirty="0" sz="2800">
                <a:latin typeface="Arial"/>
                <a:cs typeface="Arial"/>
              </a:rPr>
              <a:t>not </a:t>
            </a:r>
            <a:r>
              <a:rPr dirty="0" sz="2800" spc="-5">
                <a:latin typeface="Arial"/>
                <a:cs typeface="Arial"/>
              </a:rPr>
              <a:t>be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complete.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355600" marR="276225" indent="-342900">
              <a:lnSpc>
                <a:spcPts val="302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Viral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diseases are the (usually</a:t>
            </a:r>
            <a:r>
              <a:rPr dirty="0" sz="2800" spc="-4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unintended)  consequences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way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each virus has  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chosen to solve these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three</a:t>
            </a:r>
            <a:r>
              <a:rPr dirty="0" sz="2800" spc="-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000FF"/>
                </a:solidFill>
                <a:latin typeface="Arial"/>
                <a:cs typeface="Arial"/>
              </a:rPr>
              <a:t>problems.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acts</dc:creator>
  <dc:title>Virus Classification</dc:title>
  <dcterms:created xsi:type="dcterms:W3CDTF">2017-03-13T10:43:52Z</dcterms:created>
  <dcterms:modified xsi:type="dcterms:W3CDTF">2017-03-13T10:43:52Z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2017-03-13T00:00:00Z</vt:filetime>
  </property>
</Properties>
</file>