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C0C6BC-DC2B-48BE-9600-DE8EAD4058F3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9249DA-1506-4B8A-98D8-58CE0029E3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Feeding plans to improve feed efficiency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7315200" cy="1752600"/>
          </a:xfrm>
        </p:spPr>
        <p:txBody>
          <a:bodyPr/>
          <a:lstStyle/>
          <a:p>
            <a:pPr algn="r"/>
            <a:endParaRPr lang="en-US" dirty="0" smtClean="0"/>
          </a:p>
          <a:p>
            <a:pPr algn="r"/>
            <a:r>
              <a:rPr lang="en-US" dirty="0" err="1" smtClean="0"/>
              <a:t>Ashar</a:t>
            </a:r>
            <a:r>
              <a:rPr lang="en-US" dirty="0" smtClean="0"/>
              <a:t> </a:t>
            </a:r>
            <a:r>
              <a:rPr lang="en-US" dirty="0" err="1" smtClean="0"/>
              <a:t>Raza</a:t>
            </a:r>
            <a:r>
              <a:rPr lang="en-US" dirty="0" smtClean="0"/>
              <a:t> Khan</a:t>
            </a:r>
          </a:p>
          <a:p>
            <a:pPr algn="r"/>
            <a:r>
              <a:rPr lang="en-US" dirty="0" smtClean="0"/>
              <a:t>2015-mphil-2223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for Improved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6550" indent="-336550" eaLnBrk="0" hangingPunct="0">
              <a:spcBef>
                <a:spcPct val="30000"/>
              </a:spcBef>
              <a:buClr>
                <a:schemeClr val="hlink"/>
              </a:buClr>
              <a:buSzPct val="120000"/>
              <a:buNone/>
            </a:pPr>
            <a:r>
              <a:rPr lang="en-US" dirty="0" smtClean="0"/>
              <a:t>1. Formulate on amino acids (AAs), not CP.</a:t>
            </a:r>
          </a:p>
          <a:p>
            <a:pPr marL="336550" indent="-336550" eaLnBrk="0" hangingPunct="0">
              <a:spcBef>
                <a:spcPct val="30000"/>
              </a:spcBef>
              <a:buClr>
                <a:schemeClr val="hlink"/>
              </a:buClr>
              <a:buSzPct val="120000"/>
              <a:buNone/>
            </a:pPr>
            <a:r>
              <a:rPr lang="en-US" dirty="0" smtClean="0"/>
              <a:t>2. Optimize the dietary AA profile.</a:t>
            </a:r>
          </a:p>
          <a:p>
            <a:pPr marL="336550" indent="-336550" eaLnBrk="0" hangingPunct="0">
              <a:spcBef>
                <a:spcPct val="30000"/>
              </a:spcBef>
              <a:buClr>
                <a:schemeClr val="hlink"/>
              </a:buClr>
              <a:buSzPct val="120000"/>
              <a:buNone/>
            </a:pPr>
            <a:r>
              <a:rPr lang="en-US" dirty="0" smtClean="0"/>
              <a:t>3. Phase feeding</a:t>
            </a:r>
          </a:p>
          <a:p>
            <a:pPr marL="336550" indent="-336550" eaLnBrk="0" hangingPunct="0">
              <a:spcBef>
                <a:spcPct val="30000"/>
              </a:spcBef>
              <a:buClr>
                <a:schemeClr val="hlink"/>
              </a:buClr>
              <a:buSzPct val="120000"/>
              <a:buNone/>
            </a:pPr>
            <a:r>
              <a:rPr lang="en-US" dirty="0" smtClean="0"/>
              <a:t>4. Utilize the “true AA digestibility” of feeds.</a:t>
            </a:r>
          </a:p>
          <a:p>
            <a:pPr marL="336550" indent="-336550" eaLnBrk="0" hangingPunct="0">
              <a:spcBef>
                <a:spcPct val="30000"/>
              </a:spcBef>
              <a:buClr>
                <a:schemeClr val="hlink"/>
              </a:buClr>
              <a:buSzPct val="120000"/>
              <a:buNone/>
            </a:pPr>
            <a:r>
              <a:rPr lang="en-US" dirty="0" smtClean="0"/>
              <a:t>5. Select feed ingredients with low cost availability.</a:t>
            </a:r>
          </a:p>
          <a:p>
            <a:pPr marL="336550" indent="-336550" eaLnBrk="0" hangingPunct="0">
              <a:spcBef>
                <a:spcPct val="30000"/>
              </a:spcBef>
              <a:buClr>
                <a:schemeClr val="hlink"/>
              </a:buClr>
              <a:buSzPct val="120000"/>
              <a:buNone/>
            </a:pPr>
            <a:r>
              <a:rPr lang="en-US" dirty="0" smtClean="0"/>
              <a:t>6. Utilize enzymes and feed additives.</a:t>
            </a:r>
          </a:p>
          <a:p>
            <a:pPr marL="336550" indent="-336550" eaLnBrk="0" hangingPunct="0">
              <a:spcBef>
                <a:spcPct val="30000"/>
              </a:spcBef>
              <a:buClr>
                <a:schemeClr val="hlink"/>
              </a:buClr>
              <a:buSzPct val="120000"/>
              <a:buNone/>
            </a:pPr>
            <a:r>
              <a:rPr lang="en-US" dirty="0" smtClean="0"/>
              <a:t>7. Avoid anti-nutritional factors.</a:t>
            </a:r>
          </a:p>
          <a:p>
            <a:pPr marL="336550" indent="-336550" eaLnBrk="0" hangingPunct="0">
              <a:spcBef>
                <a:spcPct val="30000"/>
              </a:spcBef>
              <a:buClr>
                <a:schemeClr val="hlink"/>
              </a:buClr>
              <a:buSzPct val="120000"/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>
            <p:ph idx="1"/>
          </p:nvPr>
        </p:nvGrpSpPr>
        <p:grpSpPr bwMode="auto">
          <a:xfrm>
            <a:off x="609600" y="1143000"/>
            <a:ext cx="8229600" cy="4525963"/>
            <a:chOff x="2448" y="1488"/>
            <a:chExt cx="1056" cy="1296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 rot="-661772">
              <a:off x="2448" y="2544"/>
              <a:ext cx="1056" cy="24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Times New Roman" pitchFamily="18" charset="0"/>
                </a:rPr>
                <a:t>Thank You</a:t>
              </a: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688" y="2160"/>
              <a:ext cx="384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 sz="240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pic>
          <p:nvPicPr>
            <p:cNvPr id="7" name="Picture 5" descr="anbird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48" y="1488"/>
              <a:ext cx="799" cy="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 efficiency is a very important trait in poultry and has been a breeding objective for over 50 years. </a:t>
            </a:r>
          </a:p>
          <a:p>
            <a:r>
              <a:rPr lang="en-US" dirty="0" smtClean="0"/>
              <a:t>feed efficiency have been achieved due to: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High fecundity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Intense selection pressure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Short generation intervals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Feeding plans popular now a 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‘In-</a:t>
            </a:r>
            <a:r>
              <a:rPr lang="en-US" dirty="0" err="1" smtClean="0"/>
              <a:t>ovo</a:t>
            </a:r>
            <a:r>
              <a:rPr lang="en-US" dirty="0" smtClean="0"/>
              <a:t> feeding’,</a:t>
            </a:r>
          </a:p>
          <a:p>
            <a:r>
              <a:rPr lang="en-US" dirty="0" smtClean="0"/>
              <a:t>‘hatchery or early feeding’, </a:t>
            </a:r>
          </a:p>
          <a:p>
            <a:r>
              <a:rPr lang="en-US" dirty="0" smtClean="0"/>
              <a:t>‘pre-starter diet’,</a:t>
            </a:r>
          </a:p>
          <a:p>
            <a:r>
              <a:rPr lang="en-US" dirty="0" smtClean="0"/>
              <a:t> ‘three fixed NRC phases’ </a:t>
            </a:r>
          </a:p>
          <a:p>
            <a:r>
              <a:rPr lang="en-US" dirty="0" smtClean="0"/>
              <a:t>‘</a:t>
            </a:r>
            <a:r>
              <a:rPr lang="en-US" dirty="0" err="1" smtClean="0"/>
              <a:t>multiphased</a:t>
            </a:r>
            <a:r>
              <a:rPr lang="en-US" dirty="0" smtClean="0"/>
              <a:t> feeding’, ‘</a:t>
            </a:r>
          </a:p>
          <a:p>
            <a:r>
              <a:rPr lang="en-US" dirty="0" smtClean="0"/>
              <a:t>‘sequential feeding’, </a:t>
            </a:r>
          </a:p>
          <a:p>
            <a:r>
              <a:rPr lang="en-US" dirty="0" smtClean="0"/>
              <a:t>‘choice feeding’,</a:t>
            </a:r>
          </a:p>
          <a:p>
            <a:r>
              <a:rPr lang="en-US" dirty="0" smtClean="0"/>
              <a:t>‘restriction feeding’,</a:t>
            </a:r>
          </a:p>
          <a:p>
            <a:r>
              <a:rPr lang="en-US" dirty="0" smtClean="0"/>
              <a:t>‘replacer finisher feed’ (withdrawal supplement feed)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These are the main feeding programs that attract many involved</a:t>
            </a:r>
            <a:br>
              <a:rPr lang="en-US" dirty="0" smtClean="0"/>
            </a:br>
            <a:r>
              <a:rPr lang="en-US" dirty="0" smtClean="0"/>
              <a:t>in the poultry industry for the improvement of feed efficiency.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Life 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5100" b="1" dirty="0" smtClean="0"/>
              <a:t>In-</a:t>
            </a:r>
            <a:r>
              <a:rPr lang="en-US" sz="5100" b="1" dirty="0" err="1" smtClean="0"/>
              <a:t>ovo</a:t>
            </a:r>
            <a:r>
              <a:rPr lang="en-US" sz="5100" b="1" dirty="0" smtClean="0"/>
              <a:t> feeding </a:t>
            </a:r>
          </a:p>
          <a:p>
            <a:pPr>
              <a:buNone/>
            </a:pPr>
            <a:endParaRPr lang="en-US" sz="5100" b="1" dirty="0" smtClean="0"/>
          </a:p>
          <a:p>
            <a:r>
              <a:rPr lang="en-US" sz="2900" dirty="0" smtClean="0"/>
              <a:t>administration of food into the amnion of the late-term embryo. </a:t>
            </a:r>
          </a:p>
          <a:p>
            <a:r>
              <a:rPr lang="en-US" sz="2900" dirty="0" smtClean="0"/>
              <a:t>few days pre- and post-hatch are critical for the development and survival of commercial chickens.</a:t>
            </a:r>
          </a:p>
          <a:p>
            <a:pPr>
              <a:buNone/>
            </a:pPr>
            <a:r>
              <a:rPr lang="en-US" sz="2900" dirty="0" smtClean="0"/>
              <a:t>                                          </a:t>
            </a:r>
            <a:r>
              <a:rPr lang="en-US" sz="2900" dirty="0" err="1" smtClean="0"/>
              <a:t>Uni</a:t>
            </a:r>
            <a:r>
              <a:rPr lang="en-US" sz="2900" dirty="0" smtClean="0"/>
              <a:t> and </a:t>
            </a:r>
            <a:r>
              <a:rPr lang="en-US" sz="2900" dirty="0" err="1" smtClean="0"/>
              <a:t>Ferket</a:t>
            </a:r>
            <a:r>
              <a:rPr lang="en-US" sz="2900" dirty="0" smtClean="0"/>
              <a:t> (2004)</a:t>
            </a:r>
          </a:p>
          <a:p>
            <a:r>
              <a:rPr lang="en-US" sz="2900" dirty="0" smtClean="0"/>
              <a:t>2% to 5% of hatchlings do not survive the critical post-hatch period</a:t>
            </a:r>
            <a:br>
              <a:rPr lang="en-US" sz="2900" dirty="0" smtClean="0"/>
            </a:br>
            <a:r>
              <a:rPr lang="en-US" sz="2900" dirty="0" smtClean="0"/>
              <a:t>due </a:t>
            </a:r>
          </a:p>
          <a:p>
            <a:r>
              <a:rPr lang="en-US" sz="2900" dirty="0" smtClean="0"/>
              <a:t>limited body reservoirs</a:t>
            </a:r>
          </a:p>
          <a:p>
            <a:r>
              <a:rPr lang="en-US" sz="2900" dirty="0" smtClean="0"/>
              <a:t>stunted growth</a:t>
            </a:r>
          </a:p>
          <a:p>
            <a:r>
              <a:rPr lang="en-US" sz="2900" dirty="0" smtClean="0"/>
              <a:t>inefficient feed utilization </a:t>
            </a:r>
          </a:p>
          <a:p>
            <a:r>
              <a:rPr lang="en-US" sz="2900" dirty="0" smtClean="0"/>
              <a:t>reduced disease </a:t>
            </a:r>
            <a:r>
              <a:rPr lang="en-US" sz="2900" dirty="0" smtClean="0"/>
              <a:t>resistance</a:t>
            </a:r>
          </a:p>
          <a:p>
            <a:r>
              <a:rPr lang="en-US" sz="2900" dirty="0" smtClean="0"/>
              <a:t> </a:t>
            </a:r>
            <a:r>
              <a:rPr lang="en-US" sz="2900" dirty="0" smtClean="0"/>
              <a:t>poor </a:t>
            </a:r>
            <a:r>
              <a:rPr lang="en-US" sz="2900" dirty="0" smtClean="0"/>
              <a:t> </a:t>
            </a:r>
            <a:r>
              <a:rPr lang="en-US" sz="2900" dirty="0" smtClean="0"/>
              <a:t>meat </a:t>
            </a:r>
            <a:r>
              <a:rPr lang="en-US" sz="2900" dirty="0" smtClean="0"/>
              <a:t>yield</a:t>
            </a:r>
            <a:br>
              <a:rPr lang="en-US" sz="2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2" descr="C:\Users\Nomi Pc\Downloads\09-06BursalDiseas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4648200"/>
            <a:ext cx="3752850" cy="1838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Advantages</a:t>
            </a:r>
          </a:p>
          <a:p>
            <a:r>
              <a:rPr lang="en-US" sz="1800" dirty="0" smtClean="0"/>
              <a:t> increased hatchling weights of 3% to 7% (which is sustained at least until 35 days),</a:t>
            </a:r>
          </a:p>
          <a:p>
            <a:r>
              <a:rPr lang="en-US" sz="1800" dirty="0" smtClean="0"/>
              <a:t>advanced morphometic development of the intestinal tract</a:t>
            </a:r>
          </a:p>
          <a:p>
            <a:r>
              <a:rPr lang="en-US" sz="1800" dirty="0" smtClean="0"/>
              <a:t>increased breast muscle size at hatch which advances the digestive capacity, energy status, and development of critical tissues of the neonate by about 2 days at the time of hatch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Hatchery 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feeding in the hatching trays improves growth and uniformity of birds up to 21 days of age.</a:t>
            </a:r>
            <a:br>
              <a:rPr lang="en-US" dirty="0" smtClean="0"/>
            </a:br>
            <a:r>
              <a:rPr lang="en-US" dirty="0" smtClean="0"/>
              <a:t>                                                </a:t>
            </a:r>
            <a:r>
              <a:rPr lang="en-US" dirty="0" err="1" smtClean="0"/>
              <a:t>Sklan</a:t>
            </a:r>
            <a:r>
              <a:rPr lang="en-US" dirty="0" smtClean="0"/>
              <a:t> et al. (2000)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Hatchery feed supplements and starter feed are added to chick trays in the chick</a:t>
            </a:r>
            <a:br>
              <a:rPr lang="en-US" dirty="0" smtClean="0"/>
            </a:br>
            <a:r>
              <a:rPr lang="en-US" dirty="0" smtClean="0"/>
              <a:t>holding rooms in commercial hatcheries.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up feeding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It includes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starter (</a:t>
            </a:r>
            <a:r>
              <a:rPr lang="en-US" sz="2000" dirty="0" smtClean="0"/>
              <a:t>0-2 </a:t>
            </a:r>
            <a:r>
              <a:rPr lang="en-US" sz="2000" dirty="0" smtClean="0"/>
              <a:t>weeks)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grower (</a:t>
            </a:r>
            <a:r>
              <a:rPr lang="en-US" sz="2000" dirty="0" smtClean="0"/>
              <a:t>3-4 </a:t>
            </a:r>
            <a:r>
              <a:rPr lang="en-US" sz="2000" dirty="0" smtClean="0"/>
              <a:t>weeks)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finisher </a:t>
            </a:r>
            <a:r>
              <a:rPr lang="en-US" sz="2000" dirty="0" smtClean="0"/>
              <a:t>(4-5 </a:t>
            </a:r>
            <a:r>
              <a:rPr lang="en-US" sz="2000" dirty="0" smtClean="0"/>
              <a:t>weeks)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/>
            <a:r>
              <a:rPr lang="en-US" sz="2000" dirty="0" smtClean="0"/>
              <a:t>These feeding plans are mainly used in poultry.</a:t>
            </a:r>
            <a:br>
              <a:rPr lang="en-US" sz="2000" dirty="0" smtClean="0"/>
            </a:br>
            <a:endParaRPr 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Feed restriction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ad libitum </a:t>
            </a:r>
            <a:r>
              <a:rPr lang="en-US" dirty="0" smtClean="0"/>
              <a:t>feeding is necessary for fast growing broiler chickens to meet their maximum growth potential, but it also lead to more metabolic and skeletal disorders and increased fat deposition </a:t>
            </a:r>
          </a:p>
          <a:p>
            <a:pPr>
              <a:buNone/>
            </a:pPr>
            <a:r>
              <a:rPr lang="en-US" dirty="0" smtClean="0"/>
              <a:t>                                                        (Yu and Robinson, 1992) </a:t>
            </a:r>
          </a:p>
          <a:p>
            <a:r>
              <a:rPr lang="en-US" dirty="0" smtClean="0"/>
              <a:t>To overcome such adversities, a controlled restriction program to modify growth pattern  had been proposed.</a:t>
            </a:r>
          </a:p>
          <a:p>
            <a:endParaRPr lang="en-US" dirty="0" smtClean="0"/>
          </a:p>
          <a:p>
            <a:r>
              <a:rPr lang="en-US" dirty="0" smtClean="0"/>
              <a:t>Feed Restriction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EARLY FEED RESTRICTION AND COMPENSATORY GROWTH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FEED RESTRICTION DURING FINISHER PERIOD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Restricted feeding is also applied. During production (35-45 days of age), commercial broilers exhibit almost 23% of their total growth and consume over 30% of their total feed.</a:t>
            </a:r>
          </a:p>
          <a:p>
            <a:pPr>
              <a:buNone/>
            </a:pPr>
            <a:r>
              <a:rPr lang="en-US" sz="1800" dirty="0" smtClean="0"/>
              <a:t>        However, allowing birds an unlimited supply of food can result in excess energy being converted into fat.</a:t>
            </a:r>
          </a:p>
          <a:p>
            <a:r>
              <a:rPr lang="en-US" sz="2400" b="1" dirty="0" smtClean="0"/>
              <a:t>Advantages</a:t>
            </a:r>
          </a:p>
          <a:p>
            <a:pPr>
              <a:buNone/>
            </a:pPr>
            <a:r>
              <a:rPr lang="en-US" sz="1800" dirty="0" smtClean="0"/>
              <a:t>       This improves feed efficiency ratio, reduced fat content, lowered mortality rate but also reduced final body weight.</a:t>
            </a:r>
            <a:br>
              <a:rPr lang="en-US" sz="1800" dirty="0" smtClean="0"/>
            </a:br>
            <a:r>
              <a:rPr lang="en-US" sz="1800" dirty="0" smtClean="0"/>
              <a:t>It looks as though both types of restriction have a beneficial effect on the fat content of the carcass, but qualitative feed restriction has a less adverse effect on final body weight.</a:t>
            </a:r>
            <a:endParaRPr lang="en-US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153</TotalTime>
  <Words>494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Feeding plans to improve feed efficiency</vt:lpstr>
      <vt:lpstr>Slide 2</vt:lpstr>
      <vt:lpstr>Feeding plans popular now a days</vt:lpstr>
      <vt:lpstr>Early Life Feeding</vt:lpstr>
      <vt:lpstr>Slide 5</vt:lpstr>
      <vt:lpstr>Hatchery Feeding</vt:lpstr>
      <vt:lpstr>Growth up feeding plans</vt:lpstr>
      <vt:lpstr>Feed restriction</vt:lpstr>
      <vt:lpstr>Cont..</vt:lpstr>
      <vt:lpstr>Strategies for Improved efficiency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Feeding plans to improve feed efficiency</dc:title>
  <dc:creator>Nomi Pc</dc:creator>
  <cp:lastModifiedBy>Nomi Pc</cp:lastModifiedBy>
  <cp:revision>27</cp:revision>
  <dcterms:created xsi:type="dcterms:W3CDTF">2016-04-21T05:19:51Z</dcterms:created>
  <dcterms:modified xsi:type="dcterms:W3CDTF">2016-04-28T06:47:22Z</dcterms:modified>
</cp:coreProperties>
</file>