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6"/>
  </p:notesMasterIdLst>
  <p:sldIdLst>
    <p:sldId id="256" r:id="rId2"/>
    <p:sldId id="319" r:id="rId3"/>
    <p:sldId id="273" r:id="rId4"/>
    <p:sldId id="325" r:id="rId5"/>
    <p:sldId id="264" r:id="rId6"/>
    <p:sldId id="265" r:id="rId7"/>
    <p:sldId id="274" r:id="rId8"/>
    <p:sldId id="303" r:id="rId9"/>
    <p:sldId id="326" r:id="rId10"/>
    <p:sldId id="309" r:id="rId11"/>
    <p:sldId id="320" r:id="rId12"/>
    <p:sldId id="321" r:id="rId13"/>
    <p:sldId id="310" r:id="rId14"/>
    <p:sldId id="317" r:id="rId15"/>
    <p:sldId id="313" r:id="rId16"/>
    <p:sldId id="314" r:id="rId17"/>
    <p:sldId id="311" r:id="rId18"/>
    <p:sldId id="322" r:id="rId19"/>
    <p:sldId id="312" r:id="rId20"/>
    <p:sldId id="258" r:id="rId21"/>
    <p:sldId id="327" r:id="rId22"/>
    <p:sldId id="270" r:id="rId23"/>
    <p:sldId id="306" r:id="rId24"/>
    <p:sldId id="328" r:id="rId25"/>
    <p:sldId id="259" r:id="rId26"/>
    <p:sldId id="272" r:id="rId27"/>
    <p:sldId id="308" r:id="rId28"/>
    <p:sldId id="263" r:id="rId29"/>
    <p:sldId id="266" r:id="rId30"/>
    <p:sldId id="315" r:id="rId31"/>
    <p:sldId id="316" r:id="rId32"/>
    <p:sldId id="323" r:id="rId33"/>
    <p:sldId id="324" r:id="rId34"/>
    <p:sldId id="3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1" autoAdjust="0"/>
    <p:restoredTop sz="76122" autoAdjust="0"/>
  </p:normalViewPr>
  <p:slideViewPr>
    <p:cSldViewPr snapToGrid="0">
      <p:cViewPr varScale="1">
        <p:scale>
          <a:sx n="55" d="100"/>
          <a:sy n="55" d="100"/>
        </p:scale>
        <p:origin x="13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0292E-C81D-46BD-B72E-CD53719EB0E2}"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n-US"/>
        </a:p>
      </dgm:t>
    </dgm:pt>
    <dgm:pt modelId="{3076C2D8-961D-4857-82DC-EDA24DFFCFF7}">
      <dgm:prSet phldrT="[Text]" custT="1"/>
      <dgm:spPr/>
      <dgm:t>
        <a:bodyPr/>
        <a:lstStyle/>
        <a:p>
          <a:r>
            <a:rPr lang="en-US" sz="2000" b="1" dirty="0"/>
            <a:t>Active Components</a:t>
          </a:r>
        </a:p>
      </dgm:t>
    </dgm:pt>
    <dgm:pt modelId="{A3CEAEE6-BFE3-4A42-8B0A-045AB533B71B}" type="parTrans" cxnId="{83E82CAD-1B37-4FEB-BAE6-2FD3FB61D164}">
      <dgm:prSet/>
      <dgm:spPr/>
      <dgm:t>
        <a:bodyPr/>
        <a:lstStyle/>
        <a:p>
          <a:endParaRPr lang="en-US" sz="2000" b="1"/>
        </a:p>
      </dgm:t>
    </dgm:pt>
    <dgm:pt modelId="{594DE761-E354-451A-A4C3-FDD2293A9CDC}" type="sibTrans" cxnId="{83E82CAD-1B37-4FEB-BAE6-2FD3FB61D164}">
      <dgm:prSet/>
      <dgm:spPr/>
      <dgm:t>
        <a:bodyPr/>
        <a:lstStyle/>
        <a:p>
          <a:endParaRPr lang="en-US" sz="2000" b="1"/>
        </a:p>
      </dgm:t>
    </dgm:pt>
    <dgm:pt modelId="{4B8E1F43-7CE8-4BC9-BF28-53FA8AD69203}">
      <dgm:prSet custT="1"/>
      <dgm:spPr/>
      <dgm:t>
        <a:bodyPr/>
        <a:lstStyle/>
        <a:p>
          <a:r>
            <a:rPr lang="en-US" sz="1600" b="1" dirty="0"/>
            <a:t>Vitamins</a:t>
          </a:r>
        </a:p>
      </dgm:t>
    </dgm:pt>
    <dgm:pt modelId="{7A14D01B-7C44-4DA5-81A5-E283BC55B906}" type="parTrans" cxnId="{3BE4CDE0-2F92-4A71-BC5F-B71C00605E87}">
      <dgm:prSet/>
      <dgm:spPr/>
      <dgm:t>
        <a:bodyPr/>
        <a:lstStyle/>
        <a:p>
          <a:endParaRPr lang="en-US" sz="2000" b="1"/>
        </a:p>
      </dgm:t>
    </dgm:pt>
    <dgm:pt modelId="{496C6862-EF6B-486F-964B-7002AEBB8524}" type="sibTrans" cxnId="{3BE4CDE0-2F92-4A71-BC5F-B71C00605E87}">
      <dgm:prSet/>
      <dgm:spPr/>
      <dgm:t>
        <a:bodyPr/>
        <a:lstStyle/>
        <a:p>
          <a:endParaRPr lang="en-US" sz="2000" b="1"/>
        </a:p>
      </dgm:t>
    </dgm:pt>
    <dgm:pt modelId="{C519F7B3-29FC-4AAF-ACC5-515FFF46B0D8}">
      <dgm:prSet custT="1"/>
      <dgm:spPr/>
      <dgm:t>
        <a:bodyPr/>
        <a:lstStyle/>
        <a:p>
          <a:r>
            <a:rPr lang="en-US" sz="1600" b="1" dirty="0"/>
            <a:t>Minerals</a:t>
          </a:r>
        </a:p>
      </dgm:t>
    </dgm:pt>
    <dgm:pt modelId="{1E2BE958-9F27-4A56-92B3-E6E89CF6E180}" type="parTrans" cxnId="{C27A7259-C309-447E-80FC-DD9559B7A366}">
      <dgm:prSet/>
      <dgm:spPr/>
      <dgm:t>
        <a:bodyPr/>
        <a:lstStyle/>
        <a:p>
          <a:endParaRPr lang="en-US" sz="2000" b="1"/>
        </a:p>
      </dgm:t>
    </dgm:pt>
    <dgm:pt modelId="{305A4EA1-1AB7-4DD5-9C1C-B3B2882888BC}" type="sibTrans" cxnId="{C27A7259-C309-447E-80FC-DD9559B7A366}">
      <dgm:prSet/>
      <dgm:spPr/>
      <dgm:t>
        <a:bodyPr/>
        <a:lstStyle/>
        <a:p>
          <a:endParaRPr lang="en-US" sz="2000" b="1"/>
        </a:p>
      </dgm:t>
    </dgm:pt>
    <dgm:pt modelId="{DA43030E-66AB-4350-8C1A-C915B3B90353}">
      <dgm:prSet custT="1"/>
      <dgm:spPr/>
      <dgm:t>
        <a:bodyPr/>
        <a:lstStyle/>
        <a:p>
          <a:r>
            <a:rPr lang="en-US" sz="1600" b="1" dirty="0"/>
            <a:t>PUFA</a:t>
          </a:r>
        </a:p>
      </dgm:t>
    </dgm:pt>
    <dgm:pt modelId="{378B6626-99B2-407D-A3A9-6455CD7BC3EE}" type="parTrans" cxnId="{FE39BF5B-409B-42C5-B39A-E84F18127EF2}">
      <dgm:prSet/>
      <dgm:spPr/>
      <dgm:t>
        <a:bodyPr/>
        <a:lstStyle/>
        <a:p>
          <a:endParaRPr lang="en-US" sz="2000" b="1"/>
        </a:p>
      </dgm:t>
    </dgm:pt>
    <dgm:pt modelId="{89FF3B68-0B83-4F82-9730-91E4D54E4789}" type="sibTrans" cxnId="{FE39BF5B-409B-42C5-B39A-E84F18127EF2}">
      <dgm:prSet/>
      <dgm:spPr/>
      <dgm:t>
        <a:bodyPr/>
        <a:lstStyle/>
        <a:p>
          <a:endParaRPr lang="en-US" sz="2000" b="1"/>
        </a:p>
      </dgm:t>
    </dgm:pt>
    <dgm:pt modelId="{FA531C0A-569B-4338-B77E-A5C6585B9CCA}">
      <dgm:prSet custT="1"/>
      <dgm:spPr/>
      <dgm:t>
        <a:bodyPr/>
        <a:lstStyle/>
        <a:p>
          <a:r>
            <a:rPr lang="en-US" sz="1600" b="1" dirty="0"/>
            <a:t>Omega-3 fatty acids</a:t>
          </a:r>
        </a:p>
      </dgm:t>
    </dgm:pt>
    <dgm:pt modelId="{0FD88616-2645-4648-9B0A-CB07106252BC}" type="parTrans" cxnId="{38C1D498-37AE-43FA-92A4-1BFD7BF5D7D7}">
      <dgm:prSet/>
      <dgm:spPr/>
      <dgm:t>
        <a:bodyPr/>
        <a:lstStyle/>
        <a:p>
          <a:endParaRPr lang="en-US" sz="2000" b="1"/>
        </a:p>
      </dgm:t>
    </dgm:pt>
    <dgm:pt modelId="{390900B3-D7D0-4F3B-8B34-78BD879AD105}" type="sibTrans" cxnId="{38C1D498-37AE-43FA-92A4-1BFD7BF5D7D7}">
      <dgm:prSet/>
      <dgm:spPr/>
      <dgm:t>
        <a:bodyPr/>
        <a:lstStyle/>
        <a:p>
          <a:endParaRPr lang="en-US" sz="2000" b="1"/>
        </a:p>
      </dgm:t>
    </dgm:pt>
    <dgm:pt modelId="{A6187FFB-A1BF-4FFE-819F-E0442EE902B9}">
      <dgm:prSet custT="1"/>
      <dgm:spPr/>
      <dgm:t>
        <a:bodyPr/>
        <a:lstStyle/>
        <a:p>
          <a:r>
            <a:rPr lang="en-US" sz="1600" b="1" dirty="0"/>
            <a:t>Antioxidants</a:t>
          </a:r>
        </a:p>
      </dgm:t>
    </dgm:pt>
    <dgm:pt modelId="{BDF68847-7891-4DED-A365-45D109464A43}" type="parTrans" cxnId="{A016B090-5BE2-4D79-9B8A-A7A45DDACA43}">
      <dgm:prSet/>
      <dgm:spPr/>
      <dgm:t>
        <a:bodyPr/>
        <a:lstStyle/>
        <a:p>
          <a:endParaRPr lang="en-US" sz="2000" b="1"/>
        </a:p>
      </dgm:t>
    </dgm:pt>
    <dgm:pt modelId="{F57D9008-FED1-4D7C-8C12-23BB1A32CAF0}" type="sibTrans" cxnId="{A016B090-5BE2-4D79-9B8A-A7A45DDACA43}">
      <dgm:prSet/>
      <dgm:spPr/>
      <dgm:t>
        <a:bodyPr/>
        <a:lstStyle/>
        <a:p>
          <a:endParaRPr lang="en-US" sz="2000" b="1"/>
        </a:p>
      </dgm:t>
    </dgm:pt>
    <dgm:pt modelId="{9E8C14B6-FBCC-4904-A329-CC5FEC3C61A4}" type="pres">
      <dgm:prSet presAssocID="{1100292E-C81D-46BD-B72E-CD53719EB0E2}" presName="composite" presStyleCnt="0">
        <dgm:presLayoutVars>
          <dgm:chMax val="1"/>
          <dgm:dir/>
          <dgm:resizeHandles val="exact"/>
        </dgm:presLayoutVars>
      </dgm:prSet>
      <dgm:spPr/>
    </dgm:pt>
    <dgm:pt modelId="{A2B8CC71-848A-4809-8065-1BFA50C1F78B}" type="pres">
      <dgm:prSet presAssocID="{1100292E-C81D-46BD-B72E-CD53719EB0E2}" presName="radial" presStyleCnt="0">
        <dgm:presLayoutVars>
          <dgm:animLvl val="ctr"/>
        </dgm:presLayoutVars>
      </dgm:prSet>
      <dgm:spPr/>
    </dgm:pt>
    <dgm:pt modelId="{841F1675-ECA7-4143-98E1-6CAA9FB0F6E9}" type="pres">
      <dgm:prSet presAssocID="{3076C2D8-961D-4857-82DC-EDA24DFFCFF7}" presName="centerShape" presStyleLbl="vennNode1" presStyleIdx="0" presStyleCnt="6"/>
      <dgm:spPr/>
    </dgm:pt>
    <dgm:pt modelId="{1E7A9C46-B754-4DA0-9461-D5D996538F1D}" type="pres">
      <dgm:prSet presAssocID="{4B8E1F43-7CE8-4BC9-BF28-53FA8AD69203}" presName="node" presStyleLbl="vennNode1" presStyleIdx="1" presStyleCnt="6">
        <dgm:presLayoutVars>
          <dgm:bulletEnabled val="1"/>
        </dgm:presLayoutVars>
      </dgm:prSet>
      <dgm:spPr/>
    </dgm:pt>
    <dgm:pt modelId="{E660D97A-B679-45CC-AD95-57870A3E93C1}" type="pres">
      <dgm:prSet presAssocID="{C519F7B3-29FC-4AAF-ACC5-515FFF46B0D8}" presName="node" presStyleLbl="vennNode1" presStyleIdx="2" presStyleCnt="6">
        <dgm:presLayoutVars>
          <dgm:bulletEnabled val="1"/>
        </dgm:presLayoutVars>
      </dgm:prSet>
      <dgm:spPr/>
    </dgm:pt>
    <dgm:pt modelId="{5F538378-1FDB-40B2-87DE-3F3D093FECD6}" type="pres">
      <dgm:prSet presAssocID="{DA43030E-66AB-4350-8C1A-C915B3B90353}" presName="node" presStyleLbl="vennNode1" presStyleIdx="3" presStyleCnt="6">
        <dgm:presLayoutVars>
          <dgm:bulletEnabled val="1"/>
        </dgm:presLayoutVars>
      </dgm:prSet>
      <dgm:spPr/>
    </dgm:pt>
    <dgm:pt modelId="{B8843A85-89A9-47AC-9040-C0A71AC3B489}" type="pres">
      <dgm:prSet presAssocID="{FA531C0A-569B-4338-B77E-A5C6585B9CCA}" presName="node" presStyleLbl="vennNode1" presStyleIdx="4" presStyleCnt="6">
        <dgm:presLayoutVars>
          <dgm:bulletEnabled val="1"/>
        </dgm:presLayoutVars>
      </dgm:prSet>
      <dgm:spPr/>
    </dgm:pt>
    <dgm:pt modelId="{39E39CD1-BEAE-4C9F-85ED-A6FF3369C799}" type="pres">
      <dgm:prSet presAssocID="{A6187FFB-A1BF-4FFE-819F-E0442EE902B9}" presName="node" presStyleLbl="vennNode1" presStyleIdx="5" presStyleCnt="6">
        <dgm:presLayoutVars>
          <dgm:bulletEnabled val="1"/>
        </dgm:presLayoutVars>
      </dgm:prSet>
      <dgm:spPr/>
    </dgm:pt>
  </dgm:ptLst>
  <dgm:cxnLst>
    <dgm:cxn modelId="{636564CA-B435-47C0-8E85-059A6B8E2857}" type="presOf" srcId="{FA531C0A-569B-4338-B77E-A5C6585B9CCA}" destId="{B8843A85-89A9-47AC-9040-C0A71AC3B489}" srcOrd="0" destOrd="0" presId="urn:microsoft.com/office/officeart/2005/8/layout/radial3"/>
    <dgm:cxn modelId="{C27A7259-C309-447E-80FC-DD9559B7A366}" srcId="{3076C2D8-961D-4857-82DC-EDA24DFFCFF7}" destId="{C519F7B3-29FC-4AAF-ACC5-515FFF46B0D8}" srcOrd="1" destOrd="0" parTransId="{1E2BE958-9F27-4A56-92B3-E6E89CF6E180}" sibTransId="{305A4EA1-1AB7-4DD5-9C1C-B3B2882888BC}"/>
    <dgm:cxn modelId="{B8B026CC-7FEE-4680-98C4-BF3890EBE170}" type="presOf" srcId="{1100292E-C81D-46BD-B72E-CD53719EB0E2}" destId="{9E8C14B6-FBCC-4904-A329-CC5FEC3C61A4}" srcOrd="0" destOrd="0" presId="urn:microsoft.com/office/officeart/2005/8/layout/radial3"/>
    <dgm:cxn modelId="{83E82CAD-1B37-4FEB-BAE6-2FD3FB61D164}" srcId="{1100292E-C81D-46BD-B72E-CD53719EB0E2}" destId="{3076C2D8-961D-4857-82DC-EDA24DFFCFF7}" srcOrd="0" destOrd="0" parTransId="{A3CEAEE6-BFE3-4A42-8B0A-045AB533B71B}" sibTransId="{594DE761-E354-451A-A4C3-FDD2293A9CDC}"/>
    <dgm:cxn modelId="{38C1D498-37AE-43FA-92A4-1BFD7BF5D7D7}" srcId="{3076C2D8-961D-4857-82DC-EDA24DFFCFF7}" destId="{FA531C0A-569B-4338-B77E-A5C6585B9CCA}" srcOrd="3" destOrd="0" parTransId="{0FD88616-2645-4648-9B0A-CB07106252BC}" sibTransId="{390900B3-D7D0-4F3B-8B34-78BD879AD105}"/>
    <dgm:cxn modelId="{FE39BF5B-409B-42C5-B39A-E84F18127EF2}" srcId="{3076C2D8-961D-4857-82DC-EDA24DFFCFF7}" destId="{DA43030E-66AB-4350-8C1A-C915B3B90353}" srcOrd="2" destOrd="0" parTransId="{378B6626-99B2-407D-A3A9-6455CD7BC3EE}" sibTransId="{89FF3B68-0B83-4F82-9730-91E4D54E4789}"/>
    <dgm:cxn modelId="{65E4E4C3-92EB-4F0A-8A66-ACAFB64CF34F}" type="presOf" srcId="{4B8E1F43-7CE8-4BC9-BF28-53FA8AD69203}" destId="{1E7A9C46-B754-4DA0-9461-D5D996538F1D}" srcOrd="0" destOrd="0" presId="urn:microsoft.com/office/officeart/2005/8/layout/radial3"/>
    <dgm:cxn modelId="{A016B090-5BE2-4D79-9B8A-A7A45DDACA43}" srcId="{3076C2D8-961D-4857-82DC-EDA24DFFCFF7}" destId="{A6187FFB-A1BF-4FFE-819F-E0442EE902B9}" srcOrd="4" destOrd="0" parTransId="{BDF68847-7891-4DED-A365-45D109464A43}" sibTransId="{F57D9008-FED1-4D7C-8C12-23BB1A32CAF0}"/>
    <dgm:cxn modelId="{58837CF2-DD64-40EB-831D-018DEC53E97D}" type="presOf" srcId="{A6187FFB-A1BF-4FFE-819F-E0442EE902B9}" destId="{39E39CD1-BEAE-4C9F-85ED-A6FF3369C799}" srcOrd="0" destOrd="0" presId="urn:microsoft.com/office/officeart/2005/8/layout/radial3"/>
    <dgm:cxn modelId="{5FC24F87-C16E-4304-9F0C-568F5034A3B7}" type="presOf" srcId="{3076C2D8-961D-4857-82DC-EDA24DFFCFF7}" destId="{841F1675-ECA7-4143-98E1-6CAA9FB0F6E9}" srcOrd="0" destOrd="0" presId="urn:microsoft.com/office/officeart/2005/8/layout/radial3"/>
    <dgm:cxn modelId="{3BE4CDE0-2F92-4A71-BC5F-B71C00605E87}" srcId="{3076C2D8-961D-4857-82DC-EDA24DFFCFF7}" destId="{4B8E1F43-7CE8-4BC9-BF28-53FA8AD69203}" srcOrd="0" destOrd="0" parTransId="{7A14D01B-7C44-4DA5-81A5-E283BC55B906}" sibTransId="{496C6862-EF6B-486F-964B-7002AEBB8524}"/>
    <dgm:cxn modelId="{FADC606A-B2CA-4556-A5C1-BD1820DF41D6}" type="presOf" srcId="{C519F7B3-29FC-4AAF-ACC5-515FFF46B0D8}" destId="{E660D97A-B679-45CC-AD95-57870A3E93C1}" srcOrd="0" destOrd="0" presId="urn:microsoft.com/office/officeart/2005/8/layout/radial3"/>
    <dgm:cxn modelId="{5AD55CDE-1141-404E-8EBA-BAF4FFCDBE16}" type="presOf" srcId="{DA43030E-66AB-4350-8C1A-C915B3B90353}" destId="{5F538378-1FDB-40B2-87DE-3F3D093FECD6}" srcOrd="0" destOrd="0" presId="urn:microsoft.com/office/officeart/2005/8/layout/radial3"/>
    <dgm:cxn modelId="{B557360D-D3E7-4831-818D-1FD9BFC53061}" type="presParOf" srcId="{9E8C14B6-FBCC-4904-A329-CC5FEC3C61A4}" destId="{A2B8CC71-848A-4809-8065-1BFA50C1F78B}" srcOrd="0" destOrd="0" presId="urn:microsoft.com/office/officeart/2005/8/layout/radial3"/>
    <dgm:cxn modelId="{B6D4238E-2476-4789-BDA0-AF23E20E8C12}" type="presParOf" srcId="{A2B8CC71-848A-4809-8065-1BFA50C1F78B}" destId="{841F1675-ECA7-4143-98E1-6CAA9FB0F6E9}" srcOrd="0" destOrd="0" presId="urn:microsoft.com/office/officeart/2005/8/layout/radial3"/>
    <dgm:cxn modelId="{20AF01C7-BC05-4072-BC78-63D0CDFCC196}" type="presParOf" srcId="{A2B8CC71-848A-4809-8065-1BFA50C1F78B}" destId="{1E7A9C46-B754-4DA0-9461-D5D996538F1D}" srcOrd="1" destOrd="0" presId="urn:microsoft.com/office/officeart/2005/8/layout/radial3"/>
    <dgm:cxn modelId="{83FD1AE8-A3D5-4968-9029-5CF41EB45808}" type="presParOf" srcId="{A2B8CC71-848A-4809-8065-1BFA50C1F78B}" destId="{E660D97A-B679-45CC-AD95-57870A3E93C1}" srcOrd="2" destOrd="0" presId="urn:microsoft.com/office/officeart/2005/8/layout/radial3"/>
    <dgm:cxn modelId="{D0FDB681-C7C9-4BA9-8BDD-96B200F3309D}" type="presParOf" srcId="{A2B8CC71-848A-4809-8065-1BFA50C1F78B}" destId="{5F538378-1FDB-40B2-87DE-3F3D093FECD6}" srcOrd="3" destOrd="0" presId="urn:microsoft.com/office/officeart/2005/8/layout/radial3"/>
    <dgm:cxn modelId="{B024A0C7-A764-4247-9F2C-DAB6F6AF9937}" type="presParOf" srcId="{A2B8CC71-848A-4809-8065-1BFA50C1F78B}" destId="{B8843A85-89A9-47AC-9040-C0A71AC3B489}" srcOrd="4" destOrd="0" presId="urn:microsoft.com/office/officeart/2005/8/layout/radial3"/>
    <dgm:cxn modelId="{806C2962-378F-4300-B9CA-DBABD451FA0B}" type="presParOf" srcId="{A2B8CC71-848A-4809-8065-1BFA50C1F78B}" destId="{39E39CD1-BEAE-4C9F-85ED-A6FF3369C799}"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8381D-1F68-46DB-A5DD-E0DDEE792A54}" type="doc">
      <dgm:prSet loTypeId="urn:microsoft.com/office/officeart/2005/8/layout/hProcess9" loCatId="process" qsTypeId="urn:microsoft.com/office/officeart/2005/8/quickstyle/simple1" qsCatId="simple" csTypeId="urn:microsoft.com/office/officeart/2005/8/colors/accent1_2" csCatId="accent1" phldr="1"/>
      <dgm:spPr/>
    </dgm:pt>
    <dgm:pt modelId="{DA38A8DD-88AD-42A3-B476-5D45BD66FAF8}">
      <dgm:prSet phldrT="[Text]" custT="1"/>
      <dgm:spPr/>
      <dgm:t>
        <a:bodyPr/>
        <a:lstStyle/>
        <a:p>
          <a:r>
            <a:rPr lang="en-US" sz="1800" dirty="0"/>
            <a:t>Choline in Egg</a:t>
          </a:r>
        </a:p>
      </dgm:t>
    </dgm:pt>
    <dgm:pt modelId="{B52C5B76-A485-439C-969F-627E6D6C0A33}" type="parTrans" cxnId="{B4EFD7DB-12BB-40DF-B863-DD49BDFB50C9}">
      <dgm:prSet/>
      <dgm:spPr/>
      <dgm:t>
        <a:bodyPr/>
        <a:lstStyle/>
        <a:p>
          <a:endParaRPr lang="en-US"/>
        </a:p>
      </dgm:t>
    </dgm:pt>
    <dgm:pt modelId="{B7F428E7-263D-41EA-83C2-F0040F33DF52}" type="sibTrans" cxnId="{B4EFD7DB-12BB-40DF-B863-DD49BDFB50C9}">
      <dgm:prSet/>
      <dgm:spPr/>
      <dgm:t>
        <a:bodyPr/>
        <a:lstStyle/>
        <a:p>
          <a:endParaRPr lang="en-US"/>
        </a:p>
      </dgm:t>
    </dgm:pt>
    <dgm:pt modelId="{9E10DD20-D206-43FF-AC99-A56CC8EC3E71}">
      <dgm:prSet phldrT="[Text]" custT="1"/>
      <dgm:spPr/>
      <dgm:t>
        <a:bodyPr/>
        <a:lstStyle/>
        <a:p>
          <a:r>
            <a:rPr lang="en-US" sz="1800" dirty="0"/>
            <a:t>Effect </a:t>
          </a:r>
          <a:r>
            <a:rPr lang="en-US" sz="1800" dirty="0" err="1"/>
            <a:t>Bethane</a:t>
          </a:r>
          <a:endParaRPr lang="en-US" sz="1800" dirty="0"/>
        </a:p>
      </dgm:t>
    </dgm:pt>
    <dgm:pt modelId="{8B806A64-7D1D-4F39-A00D-56BE6C44E0AB}" type="parTrans" cxnId="{9F52ACFA-556B-4BEC-AF46-5DDD5F836010}">
      <dgm:prSet/>
      <dgm:spPr/>
      <dgm:t>
        <a:bodyPr/>
        <a:lstStyle/>
        <a:p>
          <a:endParaRPr lang="en-US"/>
        </a:p>
      </dgm:t>
    </dgm:pt>
    <dgm:pt modelId="{A1B7B449-6813-4E6A-B328-94B23DD998D6}" type="sibTrans" cxnId="{9F52ACFA-556B-4BEC-AF46-5DDD5F836010}">
      <dgm:prSet/>
      <dgm:spPr/>
      <dgm:t>
        <a:bodyPr/>
        <a:lstStyle/>
        <a:p>
          <a:endParaRPr lang="en-US"/>
        </a:p>
      </dgm:t>
    </dgm:pt>
    <dgm:pt modelId="{6BD6523B-026F-49EF-8BCC-026F6C244838}">
      <dgm:prSet phldrT="[Text]" custT="1"/>
      <dgm:spPr/>
      <dgm:t>
        <a:bodyPr/>
        <a:lstStyle/>
        <a:p>
          <a:r>
            <a:rPr lang="en-US" sz="1800" dirty="0"/>
            <a:t>Norepinephrine</a:t>
          </a:r>
        </a:p>
        <a:p>
          <a:r>
            <a:rPr lang="en-US" sz="1800" dirty="0"/>
            <a:t>Dopamine</a:t>
          </a:r>
        </a:p>
        <a:p>
          <a:r>
            <a:rPr lang="en-US" sz="1800" dirty="0"/>
            <a:t>Serotonin</a:t>
          </a:r>
        </a:p>
      </dgm:t>
    </dgm:pt>
    <dgm:pt modelId="{22AA1D5D-B638-400A-BE53-7F98170B5400}" type="parTrans" cxnId="{426BFF47-A2BE-449C-8DB7-77E8E6FB8E79}">
      <dgm:prSet/>
      <dgm:spPr/>
      <dgm:t>
        <a:bodyPr/>
        <a:lstStyle/>
        <a:p>
          <a:endParaRPr lang="en-US"/>
        </a:p>
      </dgm:t>
    </dgm:pt>
    <dgm:pt modelId="{F1E54571-F347-49C4-AF8D-5AD3792EA9D0}" type="sibTrans" cxnId="{426BFF47-A2BE-449C-8DB7-77E8E6FB8E79}">
      <dgm:prSet/>
      <dgm:spPr/>
      <dgm:t>
        <a:bodyPr/>
        <a:lstStyle/>
        <a:p>
          <a:endParaRPr lang="en-US"/>
        </a:p>
      </dgm:t>
    </dgm:pt>
    <dgm:pt modelId="{40A570F1-469F-4316-9100-9EC2EA4534B3}">
      <dgm:prSet phldrT="[Text]" custT="1"/>
      <dgm:spPr/>
      <dgm:t>
        <a:bodyPr/>
        <a:lstStyle/>
        <a:p>
          <a:r>
            <a:rPr lang="en-US" sz="1800" dirty="0"/>
            <a:t>Release Happiness hormones</a:t>
          </a:r>
        </a:p>
      </dgm:t>
    </dgm:pt>
    <dgm:pt modelId="{D91CA144-7B80-4FFA-AC8E-8B81E7529378}" type="parTrans" cxnId="{B617A437-D8F5-48DC-800A-3570118C75A1}">
      <dgm:prSet/>
      <dgm:spPr/>
      <dgm:t>
        <a:bodyPr/>
        <a:lstStyle/>
        <a:p>
          <a:endParaRPr lang="en-US"/>
        </a:p>
      </dgm:t>
    </dgm:pt>
    <dgm:pt modelId="{B120175B-6026-4B21-B4DD-EF24E34703D1}" type="sibTrans" cxnId="{B617A437-D8F5-48DC-800A-3570118C75A1}">
      <dgm:prSet/>
      <dgm:spPr/>
      <dgm:t>
        <a:bodyPr/>
        <a:lstStyle/>
        <a:p>
          <a:endParaRPr lang="en-US"/>
        </a:p>
      </dgm:t>
    </dgm:pt>
    <dgm:pt modelId="{B13F08F9-FDF9-40BC-BFCB-74B813EF4254}" type="pres">
      <dgm:prSet presAssocID="{16B8381D-1F68-46DB-A5DD-E0DDEE792A54}" presName="CompostProcess" presStyleCnt="0">
        <dgm:presLayoutVars>
          <dgm:dir/>
          <dgm:resizeHandles val="exact"/>
        </dgm:presLayoutVars>
      </dgm:prSet>
      <dgm:spPr/>
    </dgm:pt>
    <dgm:pt modelId="{583AD7C8-88DF-41B5-A9F2-B570DCB8E936}" type="pres">
      <dgm:prSet presAssocID="{16B8381D-1F68-46DB-A5DD-E0DDEE792A54}" presName="arrow" presStyleLbl="bgShp" presStyleIdx="0" presStyleCnt="1"/>
      <dgm:spPr/>
    </dgm:pt>
    <dgm:pt modelId="{EDD090D6-0894-49A7-8A13-B92A64F73631}" type="pres">
      <dgm:prSet presAssocID="{16B8381D-1F68-46DB-A5DD-E0DDEE792A54}" presName="linearProcess" presStyleCnt="0"/>
      <dgm:spPr/>
    </dgm:pt>
    <dgm:pt modelId="{C53182D0-B8EF-49C9-B072-F6A22B1BDFF1}" type="pres">
      <dgm:prSet presAssocID="{DA38A8DD-88AD-42A3-B476-5D45BD66FAF8}" presName="textNode" presStyleLbl="node1" presStyleIdx="0" presStyleCnt="4">
        <dgm:presLayoutVars>
          <dgm:bulletEnabled val="1"/>
        </dgm:presLayoutVars>
      </dgm:prSet>
      <dgm:spPr/>
    </dgm:pt>
    <dgm:pt modelId="{15073F6D-4906-4254-81EB-157AC1500284}" type="pres">
      <dgm:prSet presAssocID="{B7F428E7-263D-41EA-83C2-F0040F33DF52}" presName="sibTrans" presStyleCnt="0"/>
      <dgm:spPr/>
    </dgm:pt>
    <dgm:pt modelId="{E104D3EC-61D6-48F6-A417-6EC5A69C2BCE}" type="pres">
      <dgm:prSet presAssocID="{9E10DD20-D206-43FF-AC99-A56CC8EC3E71}" presName="textNode" presStyleLbl="node1" presStyleIdx="1" presStyleCnt="4">
        <dgm:presLayoutVars>
          <dgm:bulletEnabled val="1"/>
        </dgm:presLayoutVars>
      </dgm:prSet>
      <dgm:spPr/>
    </dgm:pt>
    <dgm:pt modelId="{F3992EA4-8408-4CFE-8EFB-3F18B1281F1B}" type="pres">
      <dgm:prSet presAssocID="{A1B7B449-6813-4E6A-B328-94B23DD998D6}" presName="sibTrans" presStyleCnt="0"/>
      <dgm:spPr/>
    </dgm:pt>
    <dgm:pt modelId="{C21B5FDE-7B4D-4B25-9301-1DDC61E3DF6C}" type="pres">
      <dgm:prSet presAssocID="{40A570F1-469F-4316-9100-9EC2EA4534B3}" presName="textNode" presStyleLbl="node1" presStyleIdx="2" presStyleCnt="4">
        <dgm:presLayoutVars>
          <dgm:bulletEnabled val="1"/>
        </dgm:presLayoutVars>
      </dgm:prSet>
      <dgm:spPr/>
    </dgm:pt>
    <dgm:pt modelId="{AE1F00AA-D7B6-4AF1-882E-110D69085E8A}" type="pres">
      <dgm:prSet presAssocID="{B120175B-6026-4B21-B4DD-EF24E34703D1}" presName="sibTrans" presStyleCnt="0"/>
      <dgm:spPr/>
    </dgm:pt>
    <dgm:pt modelId="{04F30303-3848-4DE6-A8FF-F224C034B68F}" type="pres">
      <dgm:prSet presAssocID="{6BD6523B-026F-49EF-8BCC-026F6C244838}" presName="textNode" presStyleLbl="node1" presStyleIdx="3" presStyleCnt="4">
        <dgm:presLayoutVars>
          <dgm:bulletEnabled val="1"/>
        </dgm:presLayoutVars>
      </dgm:prSet>
      <dgm:spPr/>
    </dgm:pt>
  </dgm:ptLst>
  <dgm:cxnLst>
    <dgm:cxn modelId="{7833B961-BEDE-4317-851C-199A893F6DA8}" type="presOf" srcId="{DA38A8DD-88AD-42A3-B476-5D45BD66FAF8}" destId="{C53182D0-B8EF-49C9-B072-F6A22B1BDFF1}" srcOrd="0" destOrd="0" presId="urn:microsoft.com/office/officeart/2005/8/layout/hProcess9"/>
    <dgm:cxn modelId="{606CEC26-0E76-48E0-B3B5-FEA089679629}" type="presOf" srcId="{6BD6523B-026F-49EF-8BCC-026F6C244838}" destId="{04F30303-3848-4DE6-A8FF-F224C034B68F}" srcOrd="0" destOrd="0" presId="urn:microsoft.com/office/officeart/2005/8/layout/hProcess9"/>
    <dgm:cxn modelId="{426BFF47-A2BE-449C-8DB7-77E8E6FB8E79}" srcId="{16B8381D-1F68-46DB-A5DD-E0DDEE792A54}" destId="{6BD6523B-026F-49EF-8BCC-026F6C244838}" srcOrd="3" destOrd="0" parTransId="{22AA1D5D-B638-400A-BE53-7F98170B5400}" sibTransId="{F1E54571-F347-49C4-AF8D-5AD3792EA9D0}"/>
    <dgm:cxn modelId="{0A9007BA-6B65-4D1C-9035-3AF7EA78AEC5}" type="presOf" srcId="{9E10DD20-D206-43FF-AC99-A56CC8EC3E71}" destId="{E104D3EC-61D6-48F6-A417-6EC5A69C2BCE}" srcOrd="0" destOrd="0" presId="urn:microsoft.com/office/officeart/2005/8/layout/hProcess9"/>
    <dgm:cxn modelId="{0CE0D1C8-5794-4989-918E-D1ABD1B7D50D}" type="presOf" srcId="{16B8381D-1F68-46DB-A5DD-E0DDEE792A54}" destId="{B13F08F9-FDF9-40BC-BFCB-74B813EF4254}" srcOrd="0" destOrd="0" presId="urn:microsoft.com/office/officeart/2005/8/layout/hProcess9"/>
    <dgm:cxn modelId="{556C8F88-C121-4BC5-BAB7-B32D29FD5C97}" type="presOf" srcId="{40A570F1-469F-4316-9100-9EC2EA4534B3}" destId="{C21B5FDE-7B4D-4B25-9301-1DDC61E3DF6C}" srcOrd="0" destOrd="0" presId="urn:microsoft.com/office/officeart/2005/8/layout/hProcess9"/>
    <dgm:cxn modelId="{B4EFD7DB-12BB-40DF-B863-DD49BDFB50C9}" srcId="{16B8381D-1F68-46DB-A5DD-E0DDEE792A54}" destId="{DA38A8DD-88AD-42A3-B476-5D45BD66FAF8}" srcOrd="0" destOrd="0" parTransId="{B52C5B76-A485-439C-969F-627E6D6C0A33}" sibTransId="{B7F428E7-263D-41EA-83C2-F0040F33DF52}"/>
    <dgm:cxn modelId="{9F52ACFA-556B-4BEC-AF46-5DDD5F836010}" srcId="{16B8381D-1F68-46DB-A5DD-E0DDEE792A54}" destId="{9E10DD20-D206-43FF-AC99-A56CC8EC3E71}" srcOrd="1" destOrd="0" parTransId="{8B806A64-7D1D-4F39-A00D-56BE6C44E0AB}" sibTransId="{A1B7B449-6813-4E6A-B328-94B23DD998D6}"/>
    <dgm:cxn modelId="{B617A437-D8F5-48DC-800A-3570118C75A1}" srcId="{16B8381D-1F68-46DB-A5DD-E0DDEE792A54}" destId="{40A570F1-469F-4316-9100-9EC2EA4534B3}" srcOrd="2" destOrd="0" parTransId="{D91CA144-7B80-4FFA-AC8E-8B81E7529378}" sibTransId="{B120175B-6026-4B21-B4DD-EF24E34703D1}"/>
    <dgm:cxn modelId="{29C24720-4693-4991-B623-4CA5836E1CBF}" type="presParOf" srcId="{B13F08F9-FDF9-40BC-BFCB-74B813EF4254}" destId="{583AD7C8-88DF-41B5-A9F2-B570DCB8E936}" srcOrd="0" destOrd="0" presId="urn:microsoft.com/office/officeart/2005/8/layout/hProcess9"/>
    <dgm:cxn modelId="{A15F71E8-F413-4708-9810-663D849B40BA}" type="presParOf" srcId="{B13F08F9-FDF9-40BC-BFCB-74B813EF4254}" destId="{EDD090D6-0894-49A7-8A13-B92A64F73631}" srcOrd="1" destOrd="0" presId="urn:microsoft.com/office/officeart/2005/8/layout/hProcess9"/>
    <dgm:cxn modelId="{D97213CE-F84B-4FD7-8564-DB56482A0A14}" type="presParOf" srcId="{EDD090D6-0894-49A7-8A13-B92A64F73631}" destId="{C53182D0-B8EF-49C9-B072-F6A22B1BDFF1}" srcOrd="0" destOrd="0" presId="urn:microsoft.com/office/officeart/2005/8/layout/hProcess9"/>
    <dgm:cxn modelId="{439B2729-2AAE-4A2A-8682-FDF5DB0F2DB7}" type="presParOf" srcId="{EDD090D6-0894-49A7-8A13-B92A64F73631}" destId="{15073F6D-4906-4254-81EB-157AC1500284}" srcOrd="1" destOrd="0" presId="urn:microsoft.com/office/officeart/2005/8/layout/hProcess9"/>
    <dgm:cxn modelId="{C198F6DF-7992-4044-B589-15875506354C}" type="presParOf" srcId="{EDD090D6-0894-49A7-8A13-B92A64F73631}" destId="{E104D3EC-61D6-48F6-A417-6EC5A69C2BCE}" srcOrd="2" destOrd="0" presId="urn:microsoft.com/office/officeart/2005/8/layout/hProcess9"/>
    <dgm:cxn modelId="{1E1A22C0-1F66-412F-89A3-328B8FE24FAB}" type="presParOf" srcId="{EDD090D6-0894-49A7-8A13-B92A64F73631}" destId="{F3992EA4-8408-4CFE-8EFB-3F18B1281F1B}" srcOrd="3" destOrd="0" presId="urn:microsoft.com/office/officeart/2005/8/layout/hProcess9"/>
    <dgm:cxn modelId="{B4FDF5C8-46E6-4389-B2B8-0CD56F88ED5D}" type="presParOf" srcId="{EDD090D6-0894-49A7-8A13-B92A64F73631}" destId="{C21B5FDE-7B4D-4B25-9301-1DDC61E3DF6C}" srcOrd="4" destOrd="0" presId="urn:microsoft.com/office/officeart/2005/8/layout/hProcess9"/>
    <dgm:cxn modelId="{5A170637-972D-4C62-9842-F6E0C45DCC5F}" type="presParOf" srcId="{EDD090D6-0894-49A7-8A13-B92A64F73631}" destId="{AE1F00AA-D7B6-4AF1-882E-110D69085E8A}" srcOrd="5" destOrd="0" presId="urn:microsoft.com/office/officeart/2005/8/layout/hProcess9"/>
    <dgm:cxn modelId="{E5174A1C-DF3C-4291-8160-F46CAEC2F967}" type="presParOf" srcId="{EDD090D6-0894-49A7-8A13-B92A64F73631}" destId="{04F30303-3848-4DE6-A8FF-F224C034B68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F1675-ECA7-4143-98E1-6CAA9FB0F6E9}">
      <dsp:nvSpPr>
        <dsp:cNvPr id="0" name=""/>
        <dsp:cNvSpPr/>
      </dsp:nvSpPr>
      <dsp:spPr>
        <a:xfrm>
          <a:off x="3393888" y="1279428"/>
          <a:ext cx="2965822" cy="2965822"/>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Active Components</a:t>
          </a:r>
        </a:p>
      </dsp:txBody>
      <dsp:txXfrm>
        <a:off x="3828223" y="1713763"/>
        <a:ext cx="2097152" cy="2097152"/>
      </dsp:txXfrm>
    </dsp:sp>
    <dsp:sp modelId="{1E7A9C46-B754-4DA0-9461-D5D996538F1D}">
      <dsp:nvSpPr>
        <dsp:cNvPr id="0" name=""/>
        <dsp:cNvSpPr/>
      </dsp:nvSpPr>
      <dsp:spPr>
        <a:xfrm>
          <a:off x="4135344" y="91502"/>
          <a:ext cx="1482911" cy="1482911"/>
        </a:xfrm>
        <a:prstGeom prst="ellipse">
          <a:avLst/>
        </a:prstGeom>
        <a:solidFill>
          <a:schemeClr val="accent5">
            <a:alpha val="50000"/>
            <a:hueOff val="-136599"/>
            <a:satOff val="-11886"/>
            <a:lumOff val="-11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Vitamins</a:t>
          </a:r>
        </a:p>
      </dsp:txBody>
      <dsp:txXfrm>
        <a:off x="4352511" y="308669"/>
        <a:ext cx="1048577" cy="1048577"/>
      </dsp:txXfrm>
    </dsp:sp>
    <dsp:sp modelId="{E660D97A-B679-45CC-AD95-57870A3E93C1}">
      <dsp:nvSpPr>
        <dsp:cNvPr id="0" name=""/>
        <dsp:cNvSpPr/>
      </dsp:nvSpPr>
      <dsp:spPr>
        <a:xfrm>
          <a:off x="5970295" y="1424672"/>
          <a:ext cx="1482911" cy="1482911"/>
        </a:xfrm>
        <a:prstGeom prst="ellipse">
          <a:avLst/>
        </a:prstGeom>
        <a:solidFill>
          <a:schemeClr val="accent5">
            <a:alpha val="50000"/>
            <a:hueOff val="-273198"/>
            <a:satOff val="-23772"/>
            <a:lumOff val="-2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Minerals</a:t>
          </a:r>
        </a:p>
      </dsp:txBody>
      <dsp:txXfrm>
        <a:off x="6187462" y="1641839"/>
        <a:ext cx="1048577" cy="1048577"/>
      </dsp:txXfrm>
    </dsp:sp>
    <dsp:sp modelId="{5F538378-1FDB-40B2-87DE-3F3D093FECD6}">
      <dsp:nvSpPr>
        <dsp:cNvPr id="0" name=""/>
        <dsp:cNvSpPr/>
      </dsp:nvSpPr>
      <dsp:spPr>
        <a:xfrm>
          <a:off x="5269406" y="3581786"/>
          <a:ext cx="1482911" cy="1482911"/>
        </a:xfrm>
        <a:prstGeom prst="ellipse">
          <a:avLst/>
        </a:prstGeom>
        <a:solidFill>
          <a:schemeClr val="accent5">
            <a:alpha val="50000"/>
            <a:hueOff val="-409797"/>
            <a:satOff val="-35659"/>
            <a:lumOff val="-35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PUFA</a:t>
          </a:r>
        </a:p>
      </dsp:txBody>
      <dsp:txXfrm>
        <a:off x="5486573" y="3798953"/>
        <a:ext cx="1048577" cy="1048577"/>
      </dsp:txXfrm>
    </dsp:sp>
    <dsp:sp modelId="{B8843A85-89A9-47AC-9040-C0A71AC3B489}">
      <dsp:nvSpPr>
        <dsp:cNvPr id="0" name=""/>
        <dsp:cNvSpPr/>
      </dsp:nvSpPr>
      <dsp:spPr>
        <a:xfrm>
          <a:off x="3001282" y="3581786"/>
          <a:ext cx="1482911" cy="1482911"/>
        </a:xfrm>
        <a:prstGeom prst="ellipse">
          <a:avLst/>
        </a:prstGeom>
        <a:solidFill>
          <a:schemeClr val="accent5">
            <a:alpha val="50000"/>
            <a:hueOff val="-546396"/>
            <a:satOff val="-47545"/>
            <a:lumOff val="-47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Omega-3 fatty acids</a:t>
          </a:r>
        </a:p>
      </dsp:txBody>
      <dsp:txXfrm>
        <a:off x="3218449" y="3798953"/>
        <a:ext cx="1048577" cy="1048577"/>
      </dsp:txXfrm>
    </dsp:sp>
    <dsp:sp modelId="{39E39CD1-BEAE-4C9F-85ED-A6FF3369C799}">
      <dsp:nvSpPr>
        <dsp:cNvPr id="0" name=""/>
        <dsp:cNvSpPr/>
      </dsp:nvSpPr>
      <dsp:spPr>
        <a:xfrm>
          <a:off x="2300393" y="1424672"/>
          <a:ext cx="1482911" cy="1482911"/>
        </a:xfrm>
        <a:prstGeom prst="ellipse">
          <a:avLst/>
        </a:prstGeom>
        <a:solidFill>
          <a:schemeClr val="accent5">
            <a:alpha val="50000"/>
            <a:hueOff val="-682995"/>
            <a:satOff val="-59431"/>
            <a:lumOff val="-58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Antioxidants</a:t>
          </a:r>
        </a:p>
      </dsp:txBody>
      <dsp:txXfrm>
        <a:off x="2517560" y="1641839"/>
        <a:ext cx="1048577" cy="1048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AD7C8-88DF-41B5-A9F2-B570DCB8E936}">
      <dsp:nvSpPr>
        <dsp:cNvPr id="0" name=""/>
        <dsp:cNvSpPr/>
      </dsp:nvSpPr>
      <dsp:spPr>
        <a:xfrm>
          <a:off x="466753" y="0"/>
          <a:ext cx="5289872" cy="458564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3182D0-B8EF-49C9-B072-F6A22B1BDFF1}">
      <dsp:nvSpPr>
        <dsp:cNvPr id="0" name=""/>
        <dsp:cNvSpPr/>
      </dsp:nvSpPr>
      <dsp:spPr>
        <a:xfrm>
          <a:off x="1519" y="1375694"/>
          <a:ext cx="1392815" cy="1834259"/>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Choline in Egg</a:t>
          </a:r>
        </a:p>
      </dsp:txBody>
      <dsp:txXfrm>
        <a:off x="69511" y="1443686"/>
        <a:ext cx="1256831" cy="1698275"/>
      </dsp:txXfrm>
    </dsp:sp>
    <dsp:sp modelId="{E104D3EC-61D6-48F6-A417-6EC5A69C2BCE}">
      <dsp:nvSpPr>
        <dsp:cNvPr id="0" name=""/>
        <dsp:cNvSpPr/>
      </dsp:nvSpPr>
      <dsp:spPr>
        <a:xfrm>
          <a:off x="1610694" y="1375694"/>
          <a:ext cx="1392815" cy="1834259"/>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Effect </a:t>
          </a:r>
          <a:r>
            <a:rPr lang="en-US" sz="1800" kern="1200" dirty="0" err="1"/>
            <a:t>Bethane</a:t>
          </a:r>
          <a:endParaRPr lang="en-US" sz="1800" kern="1200" dirty="0"/>
        </a:p>
      </dsp:txBody>
      <dsp:txXfrm>
        <a:off x="1678686" y="1443686"/>
        <a:ext cx="1256831" cy="1698275"/>
      </dsp:txXfrm>
    </dsp:sp>
    <dsp:sp modelId="{C21B5FDE-7B4D-4B25-9301-1DDC61E3DF6C}">
      <dsp:nvSpPr>
        <dsp:cNvPr id="0" name=""/>
        <dsp:cNvSpPr/>
      </dsp:nvSpPr>
      <dsp:spPr>
        <a:xfrm>
          <a:off x="3219869" y="1375694"/>
          <a:ext cx="1392815" cy="1834259"/>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Release Happiness hormones</a:t>
          </a:r>
        </a:p>
      </dsp:txBody>
      <dsp:txXfrm>
        <a:off x="3287861" y="1443686"/>
        <a:ext cx="1256831" cy="1698275"/>
      </dsp:txXfrm>
    </dsp:sp>
    <dsp:sp modelId="{04F30303-3848-4DE6-A8FF-F224C034B68F}">
      <dsp:nvSpPr>
        <dsp:cNvPr id="0" name=""/>
        <dsp:cNvSpPr/>
      </dsp:nvSpPr>
      <dsp:spPr>
        <a:xfrm>
          <a:off x="4829044" y="1375694"/>
          <a:ext cx="1392815" cy="1834259"/>
        </a:xfrm>
        <a:prstGeom prst="round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Norepinephrine</a:t>
          </a:r>
        </a:p>
        <a:p>
          <a:pPr marL="0" lvl="0" indent="0" algn="ctr" defTabSz="800100">
            <a:lnSpc>
              <a:spcPct val="90000"/>
            </a:lnSpc>
            <a:spcBef>
              <a:spcPct val="0"/>
            </a:spcBef>
            <a:spcAft>
              <a:spcPct val="35000"/>
            </a:spcAft>
            <a:buNone/>
          </a:pPr>
          <a:r>
            <a:rPr lang="en-US" sz="1800" kern="1200" dirty="0"/>
            <a:t>Dopamine</a:t>
          </a:r>
        </a:p>
        <a:p>
          <a:pPr marL="0" lvl="0" indent="0" algn="ctr" defTabSz="800100">
            <a:lnSpc>
              <a:spcPct val="90000"/>
            </a:lnSpc>
            <a:spcBef>
              <a:spcPct val="0"/>
            </a:spcBef>
            <a:spcAft>
              <a:spcPct val="35000"/>
            </a:spcAft>
            <a:buNone/>
          </a:pPr>
          <a:r>
            <a:rPr lang="en-US" sz="1800" kern="1200" dirty="0"/>
            <a:t>Serotonin</a:t>
          </a:r>
        </a:p>
      </dsp:txBody>
      <dsp:txXfrm>
        <a:off x="4897036" y="1443686"/>
        <a:ext cx="1256831" cy="169827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1BF2C-DCAF-44E2-87AF-6165B5415DE6}" type="datetimeFigureOut">
              <a:rPr lang="en-US" smtClean="0"/>
              <a:t>2/24/2017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D953F-AC8B-400F-A268-245FEE5BBE94}" type="slidenum">
              <a:rPr lang="en-US" smtClean="0"/>
              <a:t>‹#›</a:t>
            </a:fld>
            <a:endParaRPr lang="en-US"/>
          </a:p>
        </p:txBody>
      </p:sp>
    </p:spTree>
    <p:extLst>
      <p:ext uri="{BB962C8B-B14F-4D97-AF65-F5344CB8AC3E}">
        <p14:creationId xmlns:p14="http://schemas.microsoft.com/office/powerpoint/2010/main" val="3708779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boldsky.com/pregnancy-parenting/prenatal/2014/is-having-eggs-during-pregnancy-safe-041233.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Droid Sans"/>
              </a:rPr>
              <a:t>Read more at: </a:t>
            </a:r>
            <a:r>
              <a:rPr lang="en-US" b="0" i="0" u="none" strike="noStrike" dirty="0">
                <a:solidFill>
                  <a:srgbClr val="0066CC"/>
                </a:solidFill>
                <a:effectLst/>
                <a:latin typeface="Droid Sans"/>
                <a:hlinkClick r:id="rId3"/>
              </a:rPr>
              <a:t>http://www.boldsky.com/pregnancy-parenting/prenatal/2014/is-having-eggs-during-pregnancy-safe-041233.html</a:t>
            </a:r>
            <a:endParaRPr lang="en-US" dirty="0"/>
          </a:p>
        </p:txBody>
      </p:sp>
      <p:sp>
        <p:nvSpPr>
          <p:cNvPr id="4" name="Slide Number Placeholder 3"/>
          <p:cNvSpPr>
            <a:spLocks noGrp="1"/>
          </p:cNvSpPr>
          <p:nvPr>
            <p:ph type="sldNum" sz="quarter" idx="10"/>
          </p:nvPr>
        </p:nvSpPr>
        <p:spPr/>
        <p:txBody>
          <a:bodyPr/>
          <a:lstStyle/>
          <a:p>
            <a:fld id="{55DD953F-AC8B-400F-A268-245FEE5BBE94}" type="slidenum">
              <a:rPr lang="en-US" smtClean="0"/>
              <a:t>27</a:t>
            </a:fld>
            <a:endParaRPr lang="en-US"/>
          </a:p>
        </p:txBody>
      </p:sp>
    </p:spTree>
    <p:extLst>
      <p:ext uri="{BB962C8B-B14F-4D97-AF65-F5344CB8AC3E}">
        <p14:creationId xmlns:p14="http://schemas.microsoft.com/office/powerpoint/2010/main" val="193807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Source	</a:t>
            </a:r>
            <a:r>
              <a:rPr lang="en-US" sz="1200" b="0" i="0" u="none" strike="noStrike" kern="1200" baseline="0" dirty="0" err="1">
                <a:solidFill>
                  <a:schemeClr val="tx1"/>
                </a:solidFill>
                <a:latin typeface="+mn-lt"/>
                <a:ea typeface="+mn-ea"/>
                <a:cs typeface="+mn-cs"/>
              </a:rPr>
              <a:t>Rs</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Milk	75	</a:t>
            </a:r>
          </a:p>
          <a:p>
            <a:r>
              <a:rPr lang="en-US" sz="1200" b="0" i="0" u="none" strike="noStrike" kern="1200" baseline="0" dirty="0">
                <a:solidFill>
                  <a:schemeClr val="tx1"/>
                </a:solidFill>
                <a:latin typeface="+mn-lt"/>
                <a:ea typeface="+mn-ea"/>
                <a:cs typeface="+mn-cs"/>
              </a:rPr>
              <a:t>Egg	110 per D	</a:t>
            </a:r>
          </a:p>
          <a:p>
            <a:r>
              <a:rPr lang="en-US" sz="1200" b="0" i="0" u="none" strike="noStrike" kern="1200" baseline="0" dirty="0">
                <a:solidFill>
                  <a:schemeClr val="tx1"/>
                </a:solidFill>
                <a:latin typeface="+mn-lt"/>
                <a:ea typeface="+mn-ea"/>
                <a:cs typeface="+mn-cs"/>
              </a:rPr>
              <a:t>Beef	250	</a:t>
            </a:r>
          </a:p>
          <a:p>
            <a:r>
              <a:rPr lang="en-US" sz="1200" b="0" i="0" u="none" strike="noStrike" kern="1200" baseline="0" dirty="0">
                <a:solidFill>
                  <a:schemeClr val="tx1"/>
                </a:solidFill>
                <a:latin typeface="+mn-lt"/>
                <a:ea typeface="+mn-ea"/>
                <a:cs typeface="+mn-cs"/>
              </a:rPr>
              <a:t>Mutton	700	</a:t>
            </a:r>
          </a:p>
          <a:p>
            <a:endParaRPr lang="en-US" dirty="0"/>
          </a:p>
          <a:p>
            <a:endParaRPr lang="en-US" dirty="0"/>
          </a:p>
          <a:p>
            <a:r>
              <a:rPr lang="en-US" dirty="0"/>
              <a:t>Based</a:t>
            </a:r>
            <a:r>
              <a:rPr lang="en-US" baseline="0" dirty="0"/>
              <a:t> </a:t>
            </a:r>
            <a:r>
              <a:rPr lang="en-US" baseline="0"/>
              <a:t>on 55g egg.</a:t>
            </a:r>
            <a:endParaRPr lang="en-US" dirty="0"/>
          </a:p>
        </p:txBody>
      </p:sp>
      <p:sp>
        <p:nvSpPr>
          <p:cNvPr id="4" name="Slide Number Placeholder 3"/>
          <p:cNvSpPr>
            <a:spLocks noGrp="1"/>
          </p:cNvSpPr>
          <p:nvPr>
            <p:ph type="sldNum" sz="quarter" idx="10"/>
          </p:nvPr>
        </p:nvSpPr>
        <p:spPr/>
        <p:txBody>
          <a:bodyPr/>
          <a:lstStyle/>
          <a:p>
            <a:fld id="{55DD953F-AC8B-400F-A268-245FEE5BBE94}" type="slidenum">
              <a:rPr lang="en-US" smtClean="0"/>
              <a:t>30</a:t>
            </a:fld>
            <a:endParaRPr lang="en-US"/>
          </a:p>
        </p:txBody>
      </p:sp>
    </p:spTree>
    <p:extLst>
      <p:ext uri="{BB962C8B-B14F-4D97-AF65-F5344CB8AC3E}">
        <p14:creationId xmlns:p14="http://schemas.microsoft.com/office/powerpoint/2010/main" val="397499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Banned in many</a:t>
            </a:r>
            <a:r>
              <a:rPr lang="en-US" baseline="0" dirty="0"/>
              <a:t> countries and strictly monitored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Growth is an extremely complex combination of metabolic functions, depending on a wide array of </a:t>
            </a:r>
            <a:r>
              <a:rPr lang="en-US" sz="1200" kern="1200" dirty="0" err="1">
                <a:solidFill>
                  <a:schemeClr val="tx1"/>
                </a:solidFill>
                <a:effectLst/>
                <a:latin typeface="+mn-lt"/>
                <a:ea typeface="+mn-ea"/>
                <a:cs typeface="+mn-cs"/>
              </a:rPr>
              <a:t>endocrinological</a:t>
            </a:r>
            <a:r>
              <a:rPr lang="en-US" sz="1200" kern="1200" dirty="0">
                <a:solidFill>
                  <a:schemeClr val="tx1"/>
                </a:solidFill>
                <a:effectLst/>
                <a:latin typeface="+mn-lt"/>
                <a:ea typeface="+mn-ea"/>
                <a:cs typeface="+mn-cs"/>
              </a:rPr>
              <a:t> signals. So injecting</a:t>
            </a:r>
            <a:r>
              <a:rPr lang="en-US" sz="1200" kern="1200" baseline="0" dirty="0">
                <a:solidFill>
                  <a:schemeClr val="tx1"/>
                </a:solidFill>
                <a:effectLst/>
                <a:latin typeface="+mn-lt"/>
                <a:ea typeface="+mn-ea"/>
                <a:cs typeface="+mn-cs"/>
              </a:rPr>
              <a:t> hormones does not lead to </a:t>
            </a:r>
            <a:r>
              <a:rPr lang="en-US" sz="1200" kern="1200" baseline="0" dirty="0" err="1">
                <a:solidFill>
                  <a:schemeClr val="tx1"/>
                </a:solidFill>
                <a:effectLst/>
                <a:latin typeface="+mn-lt"/>
                <a:ea typeface="+mn-ea"/>
                <a:cs typeface="+mn-cs"/>
              </a:rPr>
              <a:t>effet</a:t>
            </a:r>
            <a:endParaRPr lang="en-US" sz="1200" kern="1200" baseline="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Growth hormones comes in protein class so if orally supplemented. They will be digested. So only way to inject and it is difficult to inject a flock of 1 Lac broilers so not possible to use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High  cost of production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Already exploiting maximum potential with genetics. Even apply feed restriction to control growth. Injecting </a:t>
            </a:r>
            <a:r>
              <a:rPr lang="en-US" sz="1200" kern="1200" baseline="0" dirty="0" err="1">
                <a:solidFill>
                  <a:schemeClr val="tx1"/>
                </a:solidFill>
                <a:effectLst/>
                <a:latin typeface="+mn-lt"/>
                <a:ea typeface="+mn-ea"/>
                <a:cs typeface="+mn-cs"/>
              </a:rPr>
              <a:t>hormonse</a:t>
            </a:r>
            <a:r>
              <a:rPr lang="en-US" sz="1200" kern="1200" baseline="0" dirty="0">
                <a:solidFill>
                  <a:schemeClr val="tx1"/>
                </a:solidFill>
                <a:effectLst/>
                <a:latin typeface="+mn-lt"/>
                <a:ea typeface="+mn-ea"/>
                <a:cs typeface="+mn-cs"/>
              </a:rPr>
              <a:t> suddenly boost growth and unable for bird to sustain it self.</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Breast muscle of chicken basically to support wings and chicken do not fly. And steroids without exercise of the muscle ineffective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High quality feed, good environment, better genetics. So, simply no need of hormones. </a:t>
            </a:r>
            <a:endParaRPr lang="en-US" sz="120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55DD953F-AC8B-400F-A268-245FEE5BBE94}" type="slidenum">
              <a:rPr lang="en-US" smtClean="0"/>
              <a:t>31</a:t>
            </a:fld>
            <a:endParaRPr lang="en-US"/>
          </a:p>
        </p:txBody>
      </p:sp>
    </p:spTree>
    <p:extLst>
      <p:ext uri="{BB962C8B-B14F-4D97-AF65-F5344CB8AC3E}">
        <p14:creationId xmlns:p14="http://schemas.microsoft.com/office/powerpoint/2010/main" val="207310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0F22ED77-7685-46B4-B1D6-80099AFBCDF1}" type="datetimeFigureOut">
              <a:rPr lang="en-US" smtClean="0"/>
              <a:t>2/24/2017</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CBD006B-06E9-4940-9F32-19DE4D3EFA6A}" type="slidenum">
              <a:rPr lang="en-US" smtClean="0"/>
              <a:t>‹#›</a:t>
            </a:fld>
            <a:endParaRPr lang="en-US"/>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83297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22ED77-7685-46B4-B1D6-80099AFBCDF1}" type="datetimeFigureOut">
              <a:rPr lang="en-US" smtClean="0"/>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170948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22ED77-7685-46B4-B1D6-80099AFBCDF1}" type="datetimeFigureOut">
              <a:rPr lang="en-US" smtClean="0"/>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352856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22ED77-7685-46B4-B1D6-80099AFBCDF1}" type="datetimeFigureOut">
              <a:rPr lang="en-US" smtClean="0"/>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568255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22ED77-7685-46B4-B1D6-80099AFBCDF1}" type="datetimeFigureOut">
              <a:rPr lang="en-US" smtClean="0"/>
              <a:t>2/24/2017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D006B-06E9-4940-9F32-19DE4D3EFA6A}" type="slidenum">
              <a:rPr lang="en-US" smtClean="0"/>
              <a:t>‹#›</a:t>
            </a:fld>
            <a:endParaRPr lang="en-US"/>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4001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22ED77-7685-46B4-B1D6-80099AFBCDF1}" type="datetimeFigureOut">
              <a:rPr lang="en-US" smtClean="0"/>
              <a:t>2/24/2017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185543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22ED77-7685-46B4-B1D6-80099AFBCDF1}" type="datetimeFigureOut">
              <a:rPr lang="en-US" smtClean="0"/>
              <a:t>2/24/2017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42673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22ED77-7685-46B4-B1D6-80099AFBCDF1}" type="datetimeFigureOut">
              <a:rPr lang="en-US" smtClean="0"/>
              <a:t>2/24/2017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422485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2ED77-7685-46B4-B1D6-80099AFBCDF1}" type="datetimeFigureOut">
              <a:rPr lang="en-US" smtClean="0"/>
              <a:t>2/24/2017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92117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22ED77-7685-46B4-B1D6-80099AFBCDF1}" type="datetimeFigureOut">
              <a:rPr lang="en-US" smtClean="0"/>
              <a:t>2/24/2017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66784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22ED77-7685-46B4-B1D6-80099AFBCDF1}" type="datetimeFigureOut">
              <a:rPr lang="en-US" smtClean="0"/>
              <a:t>2/24/2017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D006B-06E9-4940-9F32-19DE4D3EFA6A}" type="slidenum">
              <a:rPr lang="en-US" smtClean="0"/>
              <a:t>‹#›</a:t>
            </a:fld>
            <a:endParaRPr lang="en-US"/>
          </a:p>
        </p:txBody>
      </p:sp>
    </p:spTree>
    <p:extLst>
      <p:ext uri="{BB962C8B-B14F-4D97-AF65-F5344CB8AC3E}">
        <p14:creationId xmlns:p14="http://schemas.microsoft.com/office/powerpoint/2010/main" val="241556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0F22ED77-7685-46B4-B1D6-80099AFBCDF1}" type="datetimeFigureOut">
              <a:rPr lang="en-US" smtClean="0"/>
              <a:t>2/24/2017</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9CBD006B-06E9-4940-9F32-19DE4D3EFA6A}" type="slidenum">
              <a:rPr lang="en-US" smtClean="0"/>
              <a:t>‹#›</a:t>
            </a:fld>
            <a:endParaRPr lang="en-US"/>
          </a:p>
        </p:txBody>
      </p:sp>
    </p:spTree>
    <p:extLst>
      <p:ext uri="{BB962C8B-B14F-4D97-AF65-F5344CB8AC3E}">
        <p14:creationId xmlns:p14="http://schemas.microsoft.com/office/powerpoint/2010/main" val="14016161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tylecraze.com/articles/eggs-for-hair-how-they-prevent-hair-loss-and-help-in-hair-growth/" TargetMode="External"/><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http://www.dsm.com/content/markets/anh/en_US/products/products-solutions/products_solutions_tools/Products_solutions_tools_EggYolk.html"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Importance of Egg &amp; Meat</a:t>
            </a:r>
          </a:p>
        </p:txBody>
      </p:sp>
    </p:spTree>
    <p:extLst>
      <p:ext uri="{BB962C8B-B14F-4D97-AF65-F5344CB8AC3E}">
        <p14:creationId xmlns:p14="http://schemas.microsoft.com/office/powerpoint/2010/main" val="255858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Liked by every class and age group</a:t>
            </a:r>
          </a:p>
        </p:txBody>
      </p:sp>
      <p:pic>
        <p:nvPicPr>
          <p:cNvPr id="4" name="Content Placeholder 3"/>
          <p:cNvPicPr>
            <a:picLocks noGrp="1" noChangeAspect="1"/>
          </p:cNvPicPr>
          <p:nvPr>
            <p:ph idx="1"/>
          </p:nvPr>
        </p:nvPicPr>
        <p:blipFill>
          <a:blip r:embed="rId2"/>
          <a:stretch>
            <a:fillRect/>
          </a:stretch>
        </p:blipFill>
        <p:spPr>
          <a:xfrm>
            <a:off x="2371537" y="2245163"/>
            <a:ext cx="2857500" cy="2009775"/>
          </a:xfrm>
          <a:prstGeom prst="rect">
            <a:avLst/>
          </a:prstGeom>
        </p:spPr>
      </p:pic>
      <p:pic>
        <p:nvPicPr>
          <p:cNvPr id="7170" name="Picture 2" descr="toddler eating eg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6" y="1691322"/>
            <a:ext cx="2205487" cy="22054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dailyyonder.com/files/u2/Obamaingreenw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050" y="3701707"/>
            <a:ext cx="2579759" cy="18629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218563" y="2918913"/>
            <a:ext cx="2205487" cy="2564099"/>
          </a:xfrm>
          <a:prstGeom prst="rect">
            <a:avLst/>
          </a:prstGeom>
        </p:spPr>
      </p:pic>
      <p:pic>
        <p:nvPicPr>
          <p:cNvPr id="8" name="Picture 7"/>
          <p:cNvPicPr>
            <a:picLocks noChangeAspect="1"/>
          </p:cNvPicPr>
          <p:nvPr/>
        </p:nvPicPr>
        <p:blipFill>
          <a:blip r:embed="rId6"/>
          <a:stretch>
            <a:fillRect/>
          </a:stretch>
        </p:blipFill>
        <p:spPr>
          <a:xfrm>
            <a:off x="10003809" y="4254938"/>
            <a:ext cx="2156345" cy="2619375"/>
          </a:xfrm>
          <a:prstGeom prst="rect">
            <a:avLst/>
          </a:prstGeom>
        </p:spPr>
      </p:pic>
    </p:spTree>
    <p:extLst>
      <p:ext uri="{BB962C8B-B14F-4D97-AF65-F5344CB8AC3E}">
        <p14:creationId xmlns:p14="http://schemas.microsoft.com/office/powerpoint/2010/main" val="4203126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Foods</a:t>
            </a:r>
            <a:endParaRPr lang="en-US" dirty="0"/>
          </a:p>
        </p:txBody>
      </p:sp>
      <p:sp>
        <p:nvSpPr>
          <p:cNvPr id="3" name="Content Placeholder 2"/>
          <p:cNvSpPr>
            <a:spLocks noGrp="1"/>
          </p:cNvSpPr>
          <p:nvPr>
            <p:ph idx="1"/>
          </p:nvPr>
        </p:nvSpPr>
        <p:spPr/>
        <p:txBody>
          <a:bodyPr/>
          <a:lstStyle/>
          <a:p>
            <a:pPr algn="just"/>
            <a:r>
              <a:rPr lang="en-US" dirty="0"/>
              <a:t>Food which exert positive effect on physiological processes in the organism and beneficial effects on human health beyond meeting basic nutritional needs.</a:t>
            </a:r>
          </a:p>
          <a:p>
            <a:pPr algn="just"/>
            <a:endParaRPr lang="en-US" dirty="0"/>
          </a:p>
          <a:p>
            <a:pPr algn="just"/>
            <a:r>
              <a:rPr lang="en-GB" dirty="0"/>
              <a:t>Eggs can be classified as a functional food because they are a whole food with large number of active components. </a:t>
            </a:r>
            <a:endParaRPr lang="en-US" dirty="0"/>
          </a:p>
          <a:p>
            <a:pPr algn="just"/>
            <a:endParaRPr lang="en-US" dirty="0"/>
          </a:p>
          <a:p>
            <a:pPr algn="just"/>
            <a:r>
              <a:rPr lang="en-US" dirty="0"/>
              <a:t>Intended to be consumed as part of the normal diet but offer the potential of enhanced health or reduced disease risk</a:t>
            </a:r>
          </a:p>
        </p:txBody>
      </p:sp>
      <p:graphicFrame>
        <p:nvGraphicFramePr>
          <p:cNvPr id="5" name="Diagram 4"/>
          <p:cNvGraphicFramePr/>
          <p:nvPr>
            <p:extLst/>
          </p:nvPr>
        </p:nvGraphicFramePr>
        <p:xfrm>
          <a:off x="1524000" y="1600200"/>
          <a:ext cx="9753600" cy="515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7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Nutraceuticals Food</a:t>
            </a:r>
            <a:endParaRPr lang="en-US" dirty="0"/>
          </a:p>
        </p:txBody>
      </p:sp>
      <p:sp>
        <p:nvSpPr>
          <p:cNvPr id="3" name="Content Placeholder 2"/>
          <p:cNvSpPr>
            <a:spLocks noGrp="1"/>
          </p:cNvSpPr>
          <p:nvPr>
            <p:ph idx="1"/>
          </p:nvPr>
        </p:nvSpPr>
        <p:spPr/>
        <p:txBody>
          <a:bodyPr>
            <a:normAutofit lnSpcReduction="10000"/>
          </a:bodyPr>
          <a:lstStyle/>
          <a:p>
            <a:pPr algn="just">
              <a:lnSpc>
                <a:spcPct val="150000"/>
              </a:lnSpc>
            </a:pPr>
            <a:r>
              <a:rPr lang="en-US" altLang="en-US" dirty="0"/>
              <a:t>Product isolated or purified from foods that is generally sold in medicinal forms not usually associated with food.</a:t>
            </a:r>
          </a:p>
          <a:p>
            <a:pPr marL="0" indent="0" algn="just">
              <a:lnSpc>
                <a:spcPct val="150000"/>
              </a:lnSpc>
              <a:buNone/>
            </a:pPr>
            <a:endParaRPr lang="en-US" altLang="en-US" b="1" dirty="0"/>
          </a:p>
          <a:p>
            <a:pPr marL="0" indent="0" algn="just">
              <a:lnSpc>
                <a:spcPct val="150000"/>
              </a:lnSpc>
              <a:buNone/>
            </a:pPr>
            <a:r>
              <a:rPr lang="en-US" altLang="en-US" b="1" dirty="0"/>
              <a:t>Lysozyme: </a:t>
            </a:r>
            <a:r>
              <a:rPr lang="en-US" altLang="en-US" dirty="0"/>
              <a:t>(from egg white)</a:t>
            </a:r>
          </a:p>
          <a:p>
            <a:pPr lvl="1" algn="just">
              <a:lnSpc>
                <a:spcPct val="150000"/>
              </a:lnSpc>
            </a:pPr>
            <a:r>
              <a:rPr lang="en-US" altLang="en-US" dirty="0"/>
              <a:t>Used in eye drops and various cold remedies, as preservative for cheese.</a:t>
            </a:r>
          </a:p>
          <a:p>
            <a:pPr marL="0" indent="0" algn="just">
              <a:lnSpc>
                <a:spcPct val="110000"/>
              </a:lnSpc>
              <a:buNone/>
            </a:pPr>
            <a:endParaRPr lang="en-US" altLang="en-US" b="1" dirty="0"/>
          </a:p>
          <a:p>
            <a:pPr marL="0" indent="0" algn="just">
              <a:lnSpc>
                <a:spcPct val="150000"/>
              </a:lnSpc>
              <a:buNone/>
            </a:pPr>
            <a:r>
              <a:rPr lang="en-US" altLang="en-US" b="1" dirty="0" err="1"/>
              <a:t>Avidin</a:t>
            </a:r>
            <a:r>
              <a:rPr lang="en-US" altLang="en-US" b="1" dirty="0"/>
              <a:t>: </a:t>
            </a:r>
            <a:r>
              <a:rPr lang="en-US" altLang="en-US" dirty="0"/>
              <a:t>(from egg white)</a:t>
            </a:r>
          </a:p>
          <a:p>
            <a:pPr lvl="1" algn="just">
              <a:lnSpc>
                <a:spcPct val="150000"/>
              </a:lnSpc>
            </a:pPr>
            <a:r>
              <a:rPr lang="en-US" altLang="en-US" dirty="0"/>
              <a:t>Used for affinity chromatographic columns for various analytical methods</a:t>
            </a:r>
          </a:p>
        </p:txBody>
      </p:sp>
    </p:spTree>
    <p:extLst>
      <p:ext uri="{BB962C8B-B14F-4D97-AF65-F5344CB8AC3E}">
        <p14:creationId xmlns:p14="http://schemas.microsoft.com/office/powerpoint/2010/main" val="259361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Choline: Helps in brain development </a:t>
            </a:r>
          </a:p>
        </p:txBody>
      </p:sp>
      <p:pic>
        <p:nvPicPr>
          <p:cNvPr id="1026" name="Picture 2" descr="http://media-cache-ec0.pinimg.com/236x/32/de/9a/32de9a09e2e498d0570b8ef28dc284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4209" y="2059332"/>
            <a:ext cx="3234804" cy="4057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968514" y="2061889"/>
            <a:ext cx="3243724" cy="4054655"/>
          </a:xfrm>
          <a:prstGeom prst="rect">
            <a:avLst/>
          </a:prstGeom>
        </p:spPr>
      </p:pic>
    </p:spTree>
    <p:extLst>
      <p:ext uri="{BB962C8B-B14F-4D97-AF65-F5344CB8AC3E}">
        <p14:creationId xmlns:p14="http://schemas.microsoft.com/office/powerpoint/2010/main" val="1608846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Want to be Happy??? Eat Eggs?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51233076"/>
              </p:ext>
            </p:extLst>
          </p:nvPr>
        </p:nvGraphicFramePr>
        <p:xfrm>
          <a:off x="968991" y="1828800"/>
          <a:ext cx="6223379" cy="458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rotWithShape="1">
          <a:blip r:embed="rId7"/>
          <a:srcRect t="1299" r="21401"/>
          <a:stretch/>
        </p:blipFill>
        <p:spPr>
          <a:xfrm>
            <a:off x="7253998" y="2729551"/>
            <a:ext cx="3814337" cy="2920621"/>
          </a:xfrm>
          <a:prstGeom prst="rect">
            <a:avLst/>
          </a:prstGeom>
        </p:spPr>
      </p:pic>
    </p:spTree>
    <p:extLst>
      <p:ext uri="{BB962C8B-B14F-4D97-AF65-F5344CB8AC3E}">
        <p14:creationId xmlns:p14="http://schemas.microsoft.com/office/powerpoint/2010/main" val="392897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Lecithin: Essential for memory development </a:t>
            </a:r>
          </a:p>
        </p:txBody>
      </p:sp>
      <p:pic>
        <p:nvPicPr>
          <p:cNvPr id="4" name="Content Placeholder 3"/>
          <p:cNvPicPr>
            <a:picLocks noGrp="1" noChangeAspect="1"/>
          </p:cNvPicPr>
          <p:nvPr>
            <p:ph idx="1"/>
          </p:nvPr>
        </p:nvPicPr>
        <p:blipFill>
          <a:blip r:embed="rId2"/>
          <a:stretch>
            <a:fillRect/>
          </a:stretch>
        </p:blipFill>
        <p:spPr>
          <a:xfrm>
            <a:off x="3261815" y="2005085"/>
            <a:ext cx="4078122" cy="3459718"/>
          </a:xfrm>
          <a:prstGeom prst="rect">
            <a:avLst/>
          </a:prstGeom>
        </p:spPr>
      </p:pic>
    </p:spTree>
    <p:extLst>
      <p:ext uri="{BB962C8B-B14F-4D97-AF65-F5344CB8AC3E}">
        <p14:creationId xmlns:p14="http://schemas.microsoft.com/office/powerpoint/2010/main" val="200231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Good Quality Protein Source For Muscle Development</a:t>
            </a:r>
          </a:p>
        </p:txBody>
      </p:sp>
      <p:pic>
        <p:nvPicPr>
          <p:cNvPr id="6146" name="Picture 2" descr="http://cdn.scoobysworkshop.com/wp-content/uploads/2011/07/RawEggs640wtmk.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11676" y="1691322"/>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61872" y="5327987"/>
            <a:ext cx="9692640" cy="1428929"/>
          </a:xfrm>
          <a:prstGeom prst="rect">
            <a:avLst/>
          </a:prstGeom>
        </p:spPr>
        <p:txBody>
          <a:bodyPr vert="horz" lIns="91440" tIns="27432" rIns="91440" bIns="45720" rtlCol="0" anchor="b">
            <a:normAutofit fontScale="85000" lnSpcReduction="10000"/>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pPr algn="ctr">
              <a:defRPr/>
            </a:pPr>
            <a:r>
              <a:rPr lang="en-US" dirty="0"/>
              <a:t>Leucine: Contributes </a:t>
            </a:r>
            <a:r>
              <a:rPr lang="en-GB" dirty="0">
                <a:cs typeface="Arial" charset="0"/>
              </a:rPr>
              <a:t>to muscles’ ability to use energy </a:t>
            </a:r>
          </a:p>
          <a:p>
            <a:pPr>
              <a:defRPr/>
            </a:pPr>
            <a:r>
              <a:rPr lang="en-GB" dirty="0">
                <a:cs typeface="Arial" charset="0"/>
              </a:rPr>
              <a:t>   aids in post-exercise muscle recovery </a:t>
            </a:r>
          </a:p>
        </p:txBody>
      </p:sp>
    </p:spTree>
    <p:extLst>
      <p:ext uri="{BB962C8B-B14F-4D97-AF65-F5344CB8AC3E}">
        <p14:creationId xmlns:p14="http://schemas.microsoft.com/office/powerpoint/2010/main" val="801283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Vitamin A and Lutein: Good for Eye Health</a:t>
            </a:r>
          </a:p>
        </p:txBody>
      </p:sp>
      <p:pic>
        <p:nvPicPr>
          <p:cNvPr id="2050" name="Picture 2" descr="http://authoritynutrition.com/wp-content/uploads/2014/02/woman-smiling-holding-a-fried-egg.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40050" y="2294731"/>
            <a:ext cx="52387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87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Lutein and </a:t>
            </a:r>
            <a:r>
              <a:rPr lang="en-US" dirty="0" err="1"/>
              <a:t>Zeaxanthin</a:t>
            </a:r>
            <a:r>
              <a:rPr lang="en-US" dirty="0"/>
              <a:t>: Prevents Age Related Macular Degeneration</a:t>
            </a:r>
          </a:p>
        </p:txBody>
      </p:sp>
      <p:pic>
        <p:nvPicPr>
          <p:cNvPr id="4" name="Content Placeholder 3"/>
          <p:cNvPicPr>
            <a:picLocks noGrp="1" noChangeAspect="1"/>
          </p:cNvPicPr>
          <p:nvPr>
            <p:ph idx="1"/>
          </p:nvPr>
        </p:nvPicPr>
        <p:blipFill>
          <a:blip r:embed="rId2"/>
          <a:stretch>
            <a:fillRect/>
          </a:stretch>
        </p:blipFill>
        <p:spPr>
          <a:xfrm>
            <a:off x="5888108" y="2707197"/>
            <a:ext cx="4419600" cy="2943225"/>
          </a:xfrm>
          <a:prstGeom prst="rect">
            <a:avLst/>
          </a:prstGeom>
        </p:spPr>
      </p:pic>
      <p:pic>
        <p:nvPicPr>
          <p:cNvPr id="5" name="Picture 4"/>
          <p:cNvPicPr>
            <a:picLocks noChangeAspect="1"/>
          </p:cNvPicPr>
          <p:nvPr/>
        </p:nvPicPr>
        <p:blipFill>
          <a:blip r:embed="rId3"/>
          <a:stretch>
            <a:fillRect/>
          </a:stretch>
        </p:blipFill>
        <p:spPr>
          <a:xfrm>
            <a:off x="1261872" y="2707197"/>
            <a:ext cx="4048125" cy="2943225"/>
          </a:xfrm>
          <a:prstGeom prst="rect">
            <a:avLst/>
          </a:prstGeom>
        </p:spPr>
      </p:pic>
    </p:spTree>
    <p:extLst>
      <p:ext uri="{BB962C8B-B14F-4D97-AF65-F5344CB8AC3E}">
        <p14:creationId xmlns:p14="http://schemas.microsoft.com/office/powerpoint/2010/main" val="1825105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Stronger Bones: A Natural Source of Vitamin D (2</a:t>
            </a:r>
            <a:r>
              <a:rPr lang="en-US" baseline="30000" dirty="0"/>
              <a:t>nd</a:t>
            </a:r>
            <a:r>
              <a:rPr lang="en-US" dirty="0"/>
              <a:t> to Fish)</a:t>
            </a:r>
          </a:p>
        </p:txBody>
      </p:sp>
      <p:pic>
        <p:nvPicPr>
          <p:cNvPr id="4" name="Content Placeholder 3"/>
          <p:cNvPicPr>
            <a:picLocks noGrp="1" noChangeAspect="1"/>
          </p:cNvPicPr>
          <p:nvPr>
            <p:ph idx="1"/>
          </p:nvPr>
        </p:nvPicPr>
        <p:blipFill>
          <a:blip r:embed="rId2"/>
          <a:stretch>
            <a:fillRect/>
          </a:stretch>
        </p:blipFill>
        <p:spPr>
          <a:xfrm>
            <a:off x="196755" y="2265529"/>
            <a:ext cx="2857500" cy="3810000"/>
          </a:xfrm>
          <a:prstGeom prst="rect">
            <a:avLst/>
          </a:prstGeom>
        </p:spPr>
      </p:pic>
      <p:pic>
        <p:nvPicPr>
          <p:cNvPr id="5122" name="Picture 2" descr="http://www.isapoultry.com/~/media/Images/ISA/5%20Information/Publications/Egg%20facts/eggs20help20keep20your20bones20and20teeth20strong.jpg?w=164&amp;h=150&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255" y="2498258"/>
            <a:ext cx="3340858" cy="30556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2.bp.blogspot.com/-f2lyHM5Q0dc/UNFXQ_EBO4I/AAAAAAAAAvo/7Bjy5-zdVVk/s1600/strong+bo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433" y="2265529"/>
            <a:ext cx="4762500" cy="352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958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Autofit/>
          </a:bodyPr>
          <a:lstStyle/>
          <a:p>
            <a:pPr algn="l"/>
            <a:r>
              <a:rPr lang="en-US" sz="5400" dirty="0">
                <a:solidFill>
                  <a:schemeClr val="accent2"/>
                </a:solidFill>
              </a:rPr>
              <a:t>		The only Food on Earth</a:t>
            </a:r>
            <a:br>
              <a:rPr lang="en-US" sz="5400" dirty="0">
                <a:solidFill>
                  <a:schemeClr val="accent2"/>
                </a:solidFill>
              </a:rPr>
            </a:br>
            <a:r>
              <a:rPr lang="en-US" sz="5400" dirty="0">
                <a:solidFill>
                  <a:schemeClr val="accent2"/>
                </a:solidFill>
              </a:rPr>
              <a:t>						with </a:t>
            </a:r>
            <a:br>
              <a:rPr lang="en-US" sz="5400" dirty="0">
                <a:solidFill>
                  <a:schemeClr val="accent2"/>
                </a:solidFill>
              </a:rPr>
            </a:br>
            <a:r>
              <a:rPr lang="en-US" sz="5400" dirty="0">
                <a:solidFill>
                  <a:schemeClr val="accent2"/>
                </a:solidFill>
              </a:rPr>
              <a:t>                   </a:t>
            </a:r>
            <a:r>
              <a:rPr lang="en-US" sz="18500" dirty="0">
                <a:solidFill>
                  <a:schemeClr val="accent2"/>
                </a:solidFill>
              </a:rPr>
              <a:t>1</a:t>
            </a:r>
            <a:br>
              <a:rPr lang="en-US" sz="5400" dirty="0">
                <a:solidFill>
                  <a:schemeClr val="accent2"/>
                </a:solidFill>
              </a:rPr>
            </a:br>
            <a:r>
              <a:rPr lang="en-US" sz="5400" dirty="0">
                <a:solidFill>
                  <a:schemeClr val="accent2"/>
                </a:solidFill>
              </a:rPr>
              <a:t>		   Point Ratings from </a:t>
            </a:r>
            <a:br>
              <a:rPr lang="en-US" sz="5400" dirty="0">
                <a:solidFill>
                  <a:schemeClr val="accent2"/>
                </a:solidFill>
              </a:rPr>
            </a:br>
            <a:r>
              <a:rPr lang="en-US" sz="2400" dirty="0">
                <a:solidFill>
                  <a:schemeClr val="accent2"/>
                </a:solidFill>
              </a:rPr>
              <a:t>	</a:t>
            </a:r>
            <a:br>
              <a:rPr lang="en-US" sz="3200" dirty="0">
                <a:solidFill>
                  <a:schemeClr val="accent2"/>
                </a:solidFill>
              </a:rPr>
            </a:br>
            <a:r>
              <a:rPr lang="en-US" sz="3200" dirty="0">
                <a:solidFill>
                  <a:schemeClr val="accent2"/>
                </a:solidFill>
              </a:rPr>
              <a:t>        </a:t>
            </a:r>
            <a:r>
              <a:rPr lang="en-US" sz="5400" dirty="0">
                <a:solidFill>
                  <a:srgbClr val="0070C0"/>
                </a:solidFill>
              </a:rPr>
              <a:t>World Health Organization</a:t>
            </a:r>
            <a:br>
              <a:rPr lang="en-US" dirty="0">
                <a:solidFill>
                  <a:schemeClr val="accent2"/>
                </a:solidFill>
              </a:rPr>
            </a:br>
            <a:endParaRPr lang="en-US" dirty="0">
              <a:solidFill>
                <a:schemeClr val="accent2"/>
              </a:solidFill>
            </a:endParaRPr>
          </a:p>
        </p:txBody>
      </p:sp>
      <p:pic>
        <p:nvPicPr>
          <p:cNvPr id="3" name="Picture 2" descr="who_logo.gif"/>
          <p:cNvPicPr>
            <a:picLocks noChangeAspect="1"/>
          </p:cNvPicPr>
          <p:nvPr/>
        </p:nvPicPr>
        <p:blipFill>
          <a:blip r:embed="rId2"/>
          <a:stretch>
            <a:fillRect/>
          </a:stretch>
        </p:blipFill>
        <p:spPr>
          <a:xfrm>
            <a:off x="8125689" y="2006422"/>
            <a:ext cx="2057400" cy="1981200"/>
          </a:xfrm>
          <a:prstGeom prst="rect">
            <a:avLst/>
          </a:prstGeom>
        </p:spPr>
      </p:pic>
      <p:pic>
        <p:nvPicPr>
          <p:cNvPr id="4" name="Content Placeholder 5" descr="images.jpg"/>
          <p:cNvPicPr>
            <a:picLocks noChangeAspect="1"/>
          </p:cNvPicPr>
          <p:nvPr/>
        </p:nvPicPr>
        <p:blipFill>
          <a:blip r:embed="rId3"/>
          <a:srcRect l="7525" r="34426"/>
          <a:stretch>
            <a:fillRect/>
          </a:stretch>
        </p:blipFill>
        <p:spPr>
          <a:xfrm>
            <a:off x="5413353" y="2438401"/>
            <a:ext cx="887311" cy="1270635"/>
          </a:xfrm>
          <a:prstGeom prst="rect">
            <a:avLst/>
          </a:prstGeom>
        </p:spPr>
      </p:pic>
      <p:pic>
        <p:nvPicPr>
          <p:cNvPr id="5" name="Content Placeholder 5" descr="images.jpg"/>
          <p:cNvPicPr>
            <a:picLocks noChangeAspect="1"/>
          </p:cNvPicPr>
          <p:nvPr/>
        </p:nvPicPr>
        <p:blipFill>
          <a:blip r:embed="rId3"/>
          <a:srcRect l="7525" r="34426"/>
          <a:stretch>
            <a:fillRect/>
          </a:stretch>
        </p:blipFill>
        <p:spPr>
          <a:xfrm>
            <a:off x="6300665" y="2418972"/>
            <a:ext cx="910937" cy="1314828"/>
          </a:xfrm>
          <a:prstGeom prst="rect">
            <a:avLst/>
          </a:prstGeom>
        </p:spPr>
      </p:pic>
      <p:pic>
        <p:nvPicPr>
          <p:cNvPr id="6" name="Picture 3" descr="gold nest.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785" y="1743382"/>
            <a:ext cx="3537045" cy="250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00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1000" tmFilter="0, 0; .2, .5; .8, .5; 1, 0"/>
                                        <p:tgtEl>
                                          <p:spTgt spid="5"/>
                                        </p:tgtEl>
                                      </p:cBhvr>
                                    </p:animEffect>
                                    <p:animScale>
                                      <p:cBhvr>
                                        <p:cTn id="10"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Low Calories: Never let you become obese</a:t>
            </a:r>
            <a:endParaRPr lang="en-US" dirty="0"/>
          </a:p>
        </p:txBody>
      </p:sp>
      <p:sp>
        <p:nvSpPr>
          <p:cNvPr id="7" name="Content Placeholder 6"/>
          <p:cNvSpPr>
            <a:spLocks noGrp="1"/>
          </p:cNvSpPr>
          <p:nvPr>
            <p:ph sz="half" idx="1"/>
          </p:nvPr>
        </p:nvSpPr>
        <p:spPr/>
        <p:txBody>
          <a:bodyPr/>
          <a:lstStyle/>
          <a:p>
            <a:pPr algn="just">
              <a:lnSpc>
                <a:spcPct val="150000"/>
              </a:lnSpc>
            </a:pPr>
            <a:r>
              <a:rPr lang="en-US" dirty="0">
                <a:latin typeface="Arial" panose="020B0604020202020204" pitchFamily="34" charset="0"/>
              </a:rPr>
              <a:t>Rochester Center for Obesity Research found that eating eggs for breakfast helps limit your calorie intake all day, by more than 400 calories.</a:t>
            </a:r>
          </a:p>
          <a:p>
            <a:pPr algn="just">
              <a:lnSpc>
                <a:spcPct val="150000"/>
              </a:lnSpc>
            </a:pPr>
            <a:r>
              <a:rPr lang="en-US" dirty="0">
                <a:latin typeface="Arial" panose="020B0604020202020204" pitchFamily="34" charset="0"/>
              </a:rPr>
              <a:t>That means you could lose three pounds or more per month.</a:t>
            </a:r>
            <a:endParaRPr lang="en-US" dirty="0"/>
          </a:p>
        </p:txBody>
      </p:sp>
      <p:pic>
        <p:nvPicPr>
          <p:cNvPr id="9" name="Picture 2" descr="http://images.idiva.com/media/content/2012/Mar/fitnes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108192" y="1828800"/>
            <a:ext cx="4481512"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291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Egg-</a:t>
            </a:r>
            <a:r>
              <a:rPr lang="en-US" dirty="0" err="1"/>
              <a:t>Ceptional</a:t>
            </a:r>
            <a:r>
              <a:rPr lang="en-US" dirty="0"/>
              <a:t> Hair Treatment</a:t>
            </a:r>
          </a:p>
        </p:txBody>
      </p:sp>
      <p:pic>
        <p:nvPicPr>
          <p:cNvPr id="4" name="Content Placeholder 4"/>
          <p:cNvPicPr>
            <a:picLocks noGrp="1" noChangeAspect="1"/>
          </p:cNvPicPr>
          <p:nvPr>
            <p:ph idx="1"/>
          </p:nvPr>
        </p:nvPicPr>
        <p:blipFill>
          <a:blip r:embed="rId2"/>
          <a:stretch>
            <a:fillRect/>
          </a:stretch>
        </p:blipFill>
        <p:spPr>
          <a:xfrm>
            <a:off x="8168956" y="2183700"/>
            <a:ext cx="3008559" cy="4143143"/>
          </a:xfrm>
          <a:prstGeom prst="rect">
            <a:avLst/>
          </a:prstGeom>
        </p:spPr>
      </p:pic>
      <p:pic>
        <p:nvPicPr>
          <p:cNvPr id="5" name="Picture 4" descr="http://mixhealth.com/wp-content/uploads/2014/09/Eg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96" y="3134933"/>
            <a:ext cx="3365037" cy="2240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3.thehealthsite.com/wp-content/uploads/2013/10/eggs-for-hair-300x2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027" y="2576981"/>
            <a:ext cx="4074735" cy="330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527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a:t>
            </a:r>
          </a:p>
        </p:txBody>
      </p:sp>
      <p:sp>
        <p:nvSpPr>
          <p:cNvPr id="3" name="Rectangle 2"/>
          <p:cNvSpPr/>
          <p:nvPr/>
        </p:nvSpPr>
        <p:spPr>
          <a:xfrm>
            <a:off x="400333" y="1918479"/>
            <a:ext cx="8525303" cy="453714"/>
          </a:xfrm>
          <a:prstGeom prst="rect">
            <a:avLst/>
          </a:prstGeom>
        </p:spPr>
        <p:txBody>
          <a:bodyPr wrap="square">
            <a:spAutoFit/>
          </a:bodyPr>
          <a:lstStyle/>
          <a:p>
            <a:pPr marL="285750" indent="-285750" algn="just">
              <a:lnSpc>
                <a:spcPct val="150000"/>
              </a:lnSpc>
              <a:buFont typeface="Arial" panose="020B0604020202020204" pitchFamily="34" charset="0"/>
              <a:buChar char="•"/>
            </a:pPr>
            <a:endParaRPr lang="en-US" dirty="0">
              <a:solidFill>
                <a:schemeClr val="tx1">
                  <a:lumMod val="65000"/>
                  <a:lumOff val="35000"/>
                </a:schemeClr>
              </a:solidFill>
              <a:cs typeface="IrisUPC" panose="020B0604020202020204" pitchFamily="34" charset="-34"/>
            </a:endParaRPr>
          </a:p>
        </p:txBody>
      </p:sp>
      <p:sp>
        <p:nvSpPr>
          <p:cNvPr id="6" name="Rectangle 5"/>
          <p:cNvSpPr/>
          <p:nvPr/>
        </p:nvSpPr>
        <p:spPr>
          <a:xfrm>
            <a:off x="400333" y="4301997"/>
            <a:ext cx="8699312" cy="453714"/>
          </a:xfrm>
          <a:prstGeom prst="rect">
            <a:avLst/>
          </a:prstGeom>
        </p:spPr>
        <p:txBody>
          <a:bodyPr wrap="square">
            <a:spAutoFit/>
          </a:bodyPr>
          <a:lstStyle/>
          <a:p>
            <a:pPr marL="285750" indent="-285750" algn="just">
              <a:lnSpc>
                <a:spcPct val="150000"/>
              </a:lnSpc>
              <a:buFont typeface="Arial" panose="020B0604020202020204" pitchFamily="34" charset="0"/>
              <a:buChar char="•"/>
            </a:pPr>
            <a:endParaRPr lang="en-US" dirty="0">
              <a:solidFill>
                <a:schemeClr val="tx1">
                  <a:lumMod val="65000"/>
                  <a:lumOff val="35000"/>
                </a:schemeClr>
              </a:solidFill>
            </a:endParaRPr>
          </a:p>
        </p:txBody>
      </p:sp>
      <p:sp>
        <p:nvSpPr>
          <p:cNvPr id="8" name="Content Placeholder 7"/>
          <p:cNvSpPr>
            <a:spLocks noGrp="1"/>
          </p:cNvSpPr>
          <p:nvPr>
            <p:ph idx="1"/>
          </p:nvPr>
        </p:nvSpPr>
        <p:spPr/>
        <p:txBody>
          <a:bodyPr>
            <a:normAutofit fontScale="85000" lnSpcReduction="10000"/>
          </a:bodyPr>
          <a:lstStyle/>
          <a:p>
            <a:pPr marL="285750" indent="-285750" algn="just">
              <a:lnSpc>
                <a:spcPct val="150000"/>
              </a:lnSpc>
            </a:pPr>
            <a:r>
              <a:rPr lang="en-US" dirty="0"/>
              <a:t>Rich in Protein: Makes hair follicles stronger</a:t>
            </a:r>
          </a:p>
          <a:p>
            <a:pPr marL="285750" indent="-285750" algn="just">
              <a:lnSpc>
                <a:spcPct val="150000"/>
              </a:lnSpc>
            </a:pPr>
            <a:r>
              <a:rPr lang="en-US" dirty="0"/>
              <a:t>Cysteine: Major Amino acid of Keratin (Hair Protein)</a:t>
            </a:r>
          </a:p>
          <a:p>
            <a:pPr marL="285750" indent="-285750" algn="just">
              <a:lnSpc>
                <a:spcPct val="150000"/>
              </a:lnSpc>
            </a:pPr>
            <a:r>
              <a:rPr lang="en-US" b="1" dirty="0">
                <a:cs typeface="IrisUPC" panose="020B0604020202020204" pitchFamily="34" charset="-34"/>
              </a:rPr>
              <a:t>Fatty Acids: </a:t>
            </a:r>
            <a:r>
              <a:rPr lang="en-US" dirty="0">
                <a:cs typeface="IrisUPC" panose="020B0604020202020204" pitchFamily="34" charset="-34"/>
              </a:rPr>
              <a:t>The fatty acids present in the yolk helps in improving the skin on the scalp, thus fighting dandruff, flaky scalp and psoriasis. The egg yolk makes the hair glossy, shiny and smooth and prevents hair breakage and hair loss arising from it.</a:t>
            </a:r>
          </a:p>
          <a:p>
            <a:pPr marL="285750" indent="-285750" algn="just">
              <a:lnSpc>
                <a:spcPct val="150000"/>
              </a:lnSpc>
            </a:pPr>
            <a:r>
              <a:rPr lang="en-US" dirty="0"/>
              <a:t>Lecithin: A natural cleanser. Washing with egg yolks conditions your hair as it cleans it. It also reduces frizz and helps in making hair smooth. It prevents the hair from becoming brittle and prevents hair loss as well.</a:t>
            </a:r>
            <a:endParaRPr lang="en-US" dirty="0">
              <a:cs typeface="IrisUPC" panose="020B0604020202020204" pitchFamily="34" charset="-34"/>
            </a:endParaRPr>
          </a:p>
          <a:p>
            <a:endParaRPr lang="en-US" dirty="0"/>
          </a:p>
        </p:txBody>
      </p:sp>
      <p:pic>
        <p:nvPicPr>
          <p:cNvPr id="10" name="Picture 9"/>
          <p:cNvPicPr>
            <a:picLocks noChangeAspect="1"/>
          </p:cNvPicPr>
          <p:nvPr/>
        </p:nvPicPr>
        <p:blipFill>
          <a:blip r:embed="rId2"/>
          <a:stretch>
            <a:fillRect/>
          </a:stretch>
        </p:blipFill>
        <p:spPr>
          <a:xfrm>
            <a:off x="9857232" y="0"/>
            <a:ext cx="3420400" cy="4440407"/>
          </a:xfrm>
          <a:prstGeom prst="rect">
            <a:avLst/>
          </a:prstGeom>
        </p:spPr>
      </p:pic>
    </p:spTree>
    <p:extLst>
      <p:ext uri="{BB962C8B-B14F-4D97-AF65-F5344CB8AC3E}">
        <p14:creationId xmlns:p14="http://schemas.microsoft.com/office/powerpoint/2010/main" val="33139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Consume Egg Before You Become Egg</a:t>
            </a:r>
          </a:p>
        </p:txBody>
      </p:sp>
      <p:pic>
        <p:nvPicPr>
          <p:cNvPr id="4" name="Content Placeholder 3"/>
          <p:cNvPicPr>
            <a:picLocks noGrp="1" noChangeAspect="1"/>
          </p:cNvPicPr>
          <p:nvPr>
            <p:ph idx="1"/>
          </p:nvPr>
        </p:nvPicPr>
        <p:blipFill>
          <a:blip r:embed="rId2"/>
          <a:stretch>
            <a:fillRect/>
          </a:stretch>
        </p:blipFill>
        <p:spPr>
          <a:xfrm>
            <a:off x="7846947" y="2075372"/>
            <a:ext cx="3383732" cy="3383732"/>
          </a:xfrm>
          <a:prstGeom prst="rect">
            <a:avLst/>
          </a:prstGeom>
        </p:spPr>
      </p:pic>
      <p:sp>
        <p:nvSpPr>
          <p:cNvPr id="5" name="Rectangle 4"/>
          <p:cNvSpPr/>
          <p:nvPr/>
        </p:nvSpPr>
        <p:spPr>
          <a:xfrm>
            <a:off x="277501" y="2075372"/>
            <a:ext cx="7569445" cy="378565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sz="1600" b="1" dirty="0">
                <a:solidFill>
                  <a:schemeClr val="tx1">
                    <a:lumMod val="65000"/>
                    <a:lumOff val="35000"/>
                  </a:schemeClr>
                </a:solidFill>
              </a:rPr>
              <a:t>Vitamin A: </a:t>
            </a:r>
            <a:r>
              <a:rPr lang="en-US" sz="1600" dirty="0">
                <a:solidFill>
                  <a:schemeClr val="tx1">
                    <a:lumMod val="65000"/>
                    <a:lumOff val="35000"/>
                  </a:schemeClr>
                </a:solidFill>
              </a:rPr>
              <a:t> </a:t>
            </a:r>
          </a:p>
          <a:p>
            <a:pPr marL="742950" lvl="1" indent="-285750" algn="just">
              <a:lnSpc>
                <a:spcPct val="150000"/>
              </a:lnSpc>
              <a:buFont typeface="Arial" panose="020B0604020202020204" pitchFamily="34" charset="0"/>
              <a:buChar char="•"/>
            </a:pPr>
            <a:r>
              <a:rPr lang="en-US" sz="1600" dirty="0">
                <a:solidFill>
                  <a:schemeClr val="tx1">
                    <a:lumMod val="65000"/>
                    <a:lumOff val="35000"/>
                  </a:schemeClr>
                </a:solidFill>
              </a:rPr>
              <a:t>Helps in the production of sebum</a:t>
            </a:r>
          </a:p>
          <a:p>
            <a:pPr marL="742950" lvl="1" indent="-285750" algn="just">
              <a:lnSpc>
                <a:spcPct val="150000"/>
              </a:lnSpc>
              <a:buFont typeface="Arial" panose="020B0604020202020204" pitchFamily="34" charset="0"/>
              <a:buChar char="•"/>
            </a:pPr>
            <a:r>
              <a:rPr lang="en-US" sz="1600" dirty="0">
                <a:solidFill>
                  <a:schemeClr val="tx1">
                    <a:lumMod val="65000"/>
                    <a:lumOff val="35000"/>
                  </a:schemeClr>
                </a:solidFill>
              </a:rPr>
              <a:t>Helps in controlling dandruff</a:t>
            </a:r>
          </a:p>
          <a:p>
            <a:pPr marL="742950" lvl="1" indent="-285750" algn="just">
              <a:lnSpc>
                <a:spcPct val="150000"/>
              </a:lnSpc>
              <a:buFont typeface="Arial" panose="020B0604020202020204" pitchFamily="34" charset="0"/>
              <a:buChar char="•"/>
            </a:pPr>
            <a:r>
              <a:rPr lang="en-US" sz="1600" dirty="0">
                <a:solidFill>
                  <a:schemeClr val="tx1">
                    <a:lumMod val="65000"/>
                    <a:lumOff val="35000"/>
                  </a:schemeClr>
                </a:solidFill>
              </a:rPr>
              <a:t>Prevents drying of the scalp</a:t>
            </a:r>
          </a:p>
          <a:p>
            <a:pPr marL="742950" lvl="1" indent="-285750" algn="just">
              <a:lnSpc>
                <a:spcPct val="150000"/>
              </a:lnSpc>
              <a:buFont typeface="Arial" panose="020B0604020202020204" pitchFamily="34" charset="0"/>
              <a:buChar char="•"/>
            </a:pPr>
            <a:r>
              <a:rPr lang="en-US" sz="1600" dirty="0">
                <a:solidFill>
                  <a:schemeClr val="tx1">
                    <a:lumMod val="65000"/>
                    <a:lumOff val="35000"/>
                  </a:schemeClr>
                </a:solidFill>
              </a:rPr>
              <a:t>Promotes hair growth and prevents hair loss.</a:t>
            </a:r>
          </a:p>
          <a:p>
            <a:pPr marL="285750" lvl="0" indent="-285750" algn="just" eaLnBrk="0" fontAlgn="base" hangingPunct="0">
              <a:lnSpc>
                <a:spcPct val="150000"/>
              </a:lnSpc>
              <a:spcBef>
                <a:spcPct val="0"/>
              </a:spcBef>
              <a:spcAft>
                <a:spcPct val="0"/>
              </a:spcAft>
              <a:buFont typeface="Arial" panose="020B0604020202020204" pitchFamily="34" charset="0"/>
              <a:buChar char="•"/>
            </a:pPr>
            <a:r>
              <a:rPr lang="en-US" altLang="en-US" sz="1600" b="1" dirty="0">
                <a:solidFill>
                  <a:schemeClr val="tx1">
                    <a:lumMod val="65000"/>
                    <a:lumOff val="35000"/>
                  </a:schemeClr>
                </a:solidFill>
              </a:rPr>
              <a:t>Vitamin D:</a:t>
            </a:r>
          </a:p>
          <a:p>
            <a:pPr marL="742950" lvl="1" indent="-285750" algn="just" eaLnBrk="0" fontAlgn="base" hangingPunct="0">
              <a:lnSpc>
                <a:spcPct val="150000"/>
              </a:lnSpc>
              <a:spcBef>
                <a:spcPct val="0"/>
              </a:spcBef>
              <a:spcAft>
                <a:spcPct val="0"/>
              </a:spcAft>
              <a:buFont typeface="Arial" panose="020B0604020202020204" pitchFamily="34" charset="0"/>
              <a:buChar char="•"/>
            </a:pPr>
            <a:r>
              <a:rPr lang="en-US" altLang="en-US" sz="1600" dirty="0">
                <a:solidFill>
                  <a:schemeClr val="tx1">
                    <a:lumMod val="65000"/>
                    <a:lumOff val="35000"/>
                  </a:schemeClr>
                </a:solidFill>
              </a:rPr>
              <a:t>Helps in improving the texture of hair, thus making it smooth</a:t>
            </a:r>
            <a:endParaRPr lang="en-US" altLang="en-US" sz="1600" b="1" dirty="0">
              <a:solidFill>
                <a:schemeClr val="tx1">
                  <a:lumMod val="65000"/>
                  <a:lumOff val="35000"/>
                </a:schemeClr>
              </a:solidFill>
            </a:endParaRPr>
          </a:p>
          <a:p>
            <a:pPr marL="285750" lvl="0" indent="-285750" algn="just" eaLnBrk="0" fontAlgn="base" hangingPunct="0">
              <a:lnSpc>
                <a:spcPct val="150000"/>
              </a:lnSpc>
              <a:spcBef>
                <a:spcPct val="0"/>
              </a:spcBef>
              <a:spcAft>
                <a:spcPct val="0"/>
              </a:spcAft>
              <a:buFont typeface="Arial" panose="020B0604020202020204" pitchFamily="34" charset="0"/>
              <a:buChar char="•"/>
            </a:pPr>
            <a:r>
              <a:rPr lang="en-US" altLang="en-US" sz="1600" b="1" dirty="0">
                <a:solidFill>
                  <a:schemeClr val="tx1">
                    <a:lumMod val="65000"/>
                    <a:lumOff val="35000"/>
                  </a:schemeClr>
                </a:solidFill>
              </a:rPr>
              <a:t>Vitamin E:</a:t>
            </a:r>
          </a:p>
          <a:p>
            <a:pPr marL="628650" lvl="1" indent="-171450" algn="just" eaLnBrk="0" fontAlgn="base" hangingPunct="0">
              <a:lnSpc>
                <a:spcPct val="150000"/>
              </a:lnSpc>
              <a:spcBef>
                <a:spcPct val="0"/>
              </a:spcBef>
              <a:spcAft>
                <a:spcPct val="0"/>
              </a:spcAft>
              <a:buFont typeface="Arial" panose="020B0604020202020204" pitchFamily="34" charset="0"/>
              <a:buChar char="•"/>
            </a:pPr>
            <a:r>
              <a:rPr lang="en-US" altLang="en-US" sz="1600" dirty="0">
                <a:solidFill>
                  <a:schemeClr val="tx1">
                    <a:lumMod val="65000"/>
                    <a:lumOff val="35000"/>
                  </a:schemeClr>
                </a:solidFill>
              </a:rPr>
              <a:t>Promotes hair growth</a:t>
            </a:r>
          </a:p>
          <a:p>
            <a:pPr marL="628650" lvl="1" indent="-171450" algn="just" eaLnBrk="0" fontAlgn="base" hangingPunct="0">
              <a:lnSpc>
                <a:spcPct val="150000"/>
              </a:lnSpc>
              <a:spcBef>
                <a:spcPct val="0"/>
              </a:spcBef>
              <a:spcAft>
                <a:spcPct val="0"/>
              </a:spcAft>
              <a:buFont typeface="Arial" panose="020B0604020202020204" pitchFamily="34" charset="0"/>
              <a:buChar char="•"/>
            </a:pPr>
            <a:r>
              <a:rPr lang="en-US" altLang="en-US" sz="1600" dirty="0">
                <a:solidFill>
                  <a:schemeClr val="tx1">
                    <a:lumMod val="65000"/>
                    <a:lumOff val="35000"/>
                  </a:schemeClr>
                </a:solidFill>
              </a:rPr>
              <a:t>Protect the hair against harmful UV rays and pollution.</a:t>
            </a:r>
          </a:p>
        </p:txBody>
      </p:sp>
    </p:spTree>
    <p:extLst>
      <p:ext uri="{BB962C8B-B14F-4D97-AF65-F5344CB8AC3E}">
        <p14:creationId xmlns:p14="http://schemas.microsoft.com/office/powerpoint/2010/main" val="1275372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Simple Solution to All Problems</a:t>
            </a:r>
          </a:p>
        </p:txBody>
      </p:sp>
      <p:sp>
        <p:nvSpPr>
          <p:cNvPr id="3" name="Content Placeholder 2"/>
          <p:cNvSpPr>
            <a:spLocks noGrp="1"/>
          </p:cNvSpPr>
          <p:nvPr>
            <p:ph idx="1"/>
          </p:nvPr>
        </p:nvSpPr>
        <p:spPr>
          <a:xfrm>
            <a:off x="620427" y="1828800"/>
            <a:ext cx="7472695" cy="4351337"/>
          </a:xfrm>
        </p:spPr>
        <p:txBody>
          <a:bodyPr/>
          <a:lstStyle/>
          <a:p>
            <a:pPr marL="171450" indent="-171450" algn="just" eaLnBrk="0" fontAlgn="base" hangingPunct="0">
              <a:lnSpc>
                <a:spcPct val="150000"/>
              </a:lnSpc>
              <a:spcBef>
                <a:spcPct val="0"/>
              </a:spcBef>
              <a:spcAft>
                <a:spcPct val="0"/>
              </a:spcAft>
            </a:pPr>
            <a:r>
              <a:rPr lang="en-US" sz="1600" b="1" dirty="0"/>
              <a:t>Vitamin B: </a:t>
            </a:r>
            <a:endParaRPr lang="en-US" sz="1600" dirty="0"/>
          </a:p>
          <a:p>
            <a:pPr marL="628650" lvl="1" indent="-171450" algn="just" eaLnBrk="0" fontAlgn="base" hangingPunct="0">
              <a:lnSpc>
                <a:spcPct val="150000"/>
              </a:lnSpc>
              <a:spcBef>
                <a:spcPct val="0"/>
              </a:spcBef>
              <a:spcAft>
                <a:spcPct val="0"/>
              </a:spcAft>
              <a:buFont typeface="Arial" panose="020B0604020202020204" pitchFamily="34" charset="0"/>
              <a:buChar char="•"/>
            </a:pPr>
            <a:r>
              <a:rPr lang="en-US" sz="1600" dirty="0"/>
              <a:t>Niacin or vitamin B3 increases the energy metabolism in cells, thus inducing hair growth. </a:t>
            </a:r>
          </a:p>
          <a:p>
            <a:pPr marL="628650" lvl="1" indent="-171450" algn="just" eaLnBrk="0" fontAlgn="base" hangingPunct="0">
              <a:lnSpc>
                <a:spcPct val="150000"/>
              </a:lnSpc>
              <a:spcBef>
                <a:spcPct val="0"/>
              </a:spcBef>
              <a:spcAft>
                <a:spcPct val="0"/>
              </a:spcAft>
              <a:buFont typeface="Arial" panose="020B0604020202020204" pitchFamily="34" charset="0"/>
              <a:buChar char="•"/>
            </a:pPr>
            <a:r>
              <a:rPr lang="en-US" sz="1600" dirty="0"/>
              <a:t>Choline is also a member of vitamin B group that helps to prevent hair loss and baldness.</a:t>
            </a:r>
          </a:p>
          <a:p>
            <a:pPr marL="628650" lvl="1" indent="-171450" algn="just" eaLnBrk="0" fontAlgn="base" hangingPunct="0">
              <a:lnSpc>
                <a:spcPct val="150000"/>
              </a:lnSpc>
              <a:spcBef>
                <a:spcPct val="0"/>
              </a:spcBef>
              <a:spcAft>
                <a:spcPct val="0"/>
              </a:spcAft>
              <a:buFont typeface="Arial" panose="020B0604020202020204" pitchFamily="34" charset="0"/>
              <a:buChar char="•"/>
            </a:pPr>
            <a:r>
              <a:rPr lang="en-US" sz="1600" dirty="0"/>
              <a:t>Vitamin B-5 or pantothenic acid is supposed to prevent premature greying of hair.</a:t>
            </a:r>
          </a:p>
          <a:p>
            <a:pPr marL="628650" lvl="1" indent="-171450" algn="just" eaLnBrk="0" fontAlgn="base" hangingPunct="0">
              <a:lnSpc>
                <a:spcPct val="150000"/>
              </a:lnSpc>
              <a:spcBef>
                <a:spcPct val="0"/>
              </a:spcBef>
              <a:spcAft>
                <a:spcPct val="0"/>
              </a:spcAft>
              <a:buFont typeface="Arial" panose="020B0604020202020204" pitchFamily="34" charset="0"/>
              <a:buChar char="•"/>
            </a:pPr>
            <a:r>
              <a:rPr lang="en-US" sz="1600" dirty="0"/>
              <a:t>Biotin or vitamin B7:</a:t>
            </a:r>
            <a:r>
              <a:rPr lang="en-US" sz="1600" b="1" dirty="0"/>
              <a:t> </a:t>
            </a:r>
            <a:r>
              <a:rPr lang="en-US" sz="1600" dirty="0"/>
              <a:t>helps in renewing the follicles and roots of the hairs that are already growing. Biotin in the egg helps to maintain healthier roots and follicles of the hair.</a:t>
            </a:r>
            <a:endParaRPr lang="en-US" dirty="0"/>
          </a:p>
        </p:txBody>
      </p:sp>
      <p:pic>
        <p:nvPicPr>
          <p:cNvPr id="4" name="Picture 3" descr="golden eggs.tif"/>
          <p:cNvPicPr>
            <a:picLocks noChangeAspect="1"/>
          </p:cNvPicPr>
          <p:nvPr/>
        </p:nvPicPr>
        <p:blipFill>
          <a:blip r:embed="rId2" cstate="print"/>
          <a:stretch>
            <a:fillRect/>
          </a:stretch>
        </p:blipFill>
        <p:spPr>
          <a:xfrm>
            <a:off x="8193115" y="1990298"/>
            <a:ext cx="2916163" cy="3326865"/>
          </a:xfrm>
          <a:prstGeom prst="rect">
            <a:avLst/>
          </a:prstGeom>
          <a:ln>
            <a:noFill/>
          </a:ln>
          <a:effectLst>
            <a:softEdge rad="112500"/>
          </a:effectLst>
        </p:spPr>
      </p:pic>
    </p:spTree>
    <p:extLst>
      <p:ext uri="{BB962C8B-B14F-4D97-AF65-F5344CB8AC3E}">
        <p14:creationId xmlns:p14="http://schemas.microsoft.com/office/powerpoint/2010/main" val="1153377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Not the right way to apply egg on hairs…</a:t>
            </a:r>
          </a:p>
        </p:txBody>
      </p:sp>
      <p:pic>
        <p:nvPicPr>
          <p:cNvPr id="3074" name="Picture 2" descr="http://t1.gstatic.com/images?q=tbn:ANd9GcS8PJ4u5bHxhid1rqZuJY3s2m1UKrwActtAcDAO559MDVZnyCty"/>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82797" y="2267903"/>
            <a:ext cx="2832028" cy="36610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0" y="136267"/>
            <a:ext cx="65"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sng" strike="noStrike" cap="none" normalizeH="0" baseline="0" dirty="0">
              <a:ln>
                <a:noFill/>
              </a:ln>
              <a:solidFill>
                <a:srgbClr val="FF8C00"/>
              </a:solidFill>
              <a:effectLst/>
              <a:latin typeface="Lato"/>
            </a:endParaRPr>
          </a:p>
        </p:txBody>
      </p:sp>
      <p:pic>
        <p:nvPicPr>
          <p:cNvPr id="7170" name="Picture 2" descr="http://cdncache1-a.akamaihd.net/items/it/img/arrow-10x10.png">
            <a:hlinkClick r:id="rId3" tooltip="Click to Continue &gt; by HD-V2.2V03.1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7713" y="228600"/>
            <a:ext cx="95250" cy="95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5815" y="2764300"/>
            <a:ext cx="6096000" cy="1938992"/>
          </a:xfrm>
          <a:prstGeom prst="rect">
            <a:avLst/>
          </a:prstGeom>
        </p:spPr>
        <p:txBody>
          <a:bodyPr>
            <a:spAutoFit/>
          </a:bodyPr>
          <a:lstStyle/>
          <a:p>
            <a:pPr marL="285750" indent="-285750" algn="just">
              <a:lnSpc>
                <a:spcPct val="150000"/>
              </a:lnSpc>
              <a:buFont typeface="Arial" panose="020B0604020202020204" pitchFamily="34" charset="0"/>
              <a:buChar char="•"/>
            </a:pPr>
            <a:r>
              <a:rPr lang="en-US" sz="2000" dirty="0">
                <a:solidFill>
                  <a:schemeClr val="tx1">
                    <a:lumMod val="65000"/>
                    <a:lumOff val="35000"/>
                  </a:schemeClr>
                </a:solidFill>
              </a:rPr>
              <a:t>Applying Raw egg makes hairs smooth.</a:t>
            </a:r>
          </a:p>
          <a:p>
            <a:pPr marL="285750" indent="-285750" algn="just">
              <a:lnSpc>
                <a:spcPct val="150000"/>
              </a:lnSpc>
              <a:buFont typeface="Arial" panose="020B0604020202020204" pitchFamily="34" charset="0"/>
              <a:buChar char="•"/>
            </a:pPr>
            <a:endParaRPr lang="en-US" sz="2000" dirty="0">
              <a:solidFill>
                <a:schemeClr val="tx1">
                  <a:lumMod val="65000"/>
                  <a:lumOff val="35000"/>
                </a:schemeClr>
              </a:solidFill>
            </a:endParaRPr>
          </a:p>
          <a:p>
            <a:pPr marL="285750" indent="-285750" algn="just">
              <a:lnSpc>
                <a:spcPct val="150000"/>
              </a:lnSpc>
              <a:buFont typeface="Arial" panose="020B0604020202020204" pitchFamily="34" charset="0"/>
              <a:buChar char="•"/>
            </a:pPr>
            <a:r>
              <a:rPr lang="en-US" sz="2000" dirty="0">
                <a:solidFill>
                  <a:schemeClr val="tx1">
                    <a:lumMod val="65000"/>
                    <a:lumOff val="35000"/>
                  </a:schemeClr>
                </a:solidFill>
              </a:rPr>
              <a:t>Conditioner: Give Shine to hairs because it does not whip the natural oil of hairs like shampoos.</a:t>
            </a:r>
          </a:p>
        </p:txBody>
      </p:sp>
    </p:spTree>
    <p:extLst>
      <p:ext uri="{BB962C8B-B14F-4D97-AF65-F5344CB8AC3E}">
        <p14:creationId xmlns:p14="http://schemas.microsoft.com/office/powerpoint/2010/main" val="4226029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Glowing Skin</a:t>
            </a:r>
          </a:p>
        </p:txBody>
      </p:sp>
      <p:sp>
        <p:nvSpPr>
          <p:cNvPr id="6" name="Content Placeholder 5"/>
          <p:cNvSpPr>
            <a:spLocks noGrp="1"/>
          </p:cNvSpPr>
          <p:nvPr>
            <p:ph sz="half" idx="1"/>
          </p:nvPr>
        </p:nvSpPr>
        <p:spPr>
          <a:xfrm>
            <a:off x="1261871" y="1828800"/>
            <a:ext cx="5144319" cy="4351337"/>
          </a:xfrm>
        </p:spPr>
        <p:txBody>
          <a:bodyPr/>
          <a:lstStyle/>
          <a:p>
            <a:r>
              <a:rPr lang="en-US" dirty="0"/>
              <a:t>Egg white draws the oil from the skin</a:t>
            </a:r>
          </a:p>
          <a:p>
            <a:r>
              <a:rPr lang="en-US" dirty="0"/>
              <a:t>Egg yolk moisturize the skin</a:t>
            </a:r>
          </a:p>
          <a:p>
            <a:r>
              <a:rPr lang="en-US" dirty="0"/>
              <a:t>Firms the skin</a:t>
            </a:r>
          </a:p>
          <a:p>
            <a:r>
              <a:rPr lang="en-US" dirty="0"/>
              <a:t>Vitamin A</a:t>
            </a:r>
          </a:p>
          <a:p>
            <a:pPr lvl="1"/>
            <a:r>
              <a:rPr lang="en-US" dirty="0"/>
              <a:t>Helps in skin cell growth</a:t>
            </a:r>
          </a:p>
          <a:p>
            <a:r>
              <a:rPr lang="en-US" dirty="0"/>
              <a:t>Vitamin D</a:t>
            </a:r>
          </a:p>
          <a:p>
            <a:pPr lvl="1"/>
            <a:r>
              <a:rPr lang="en-US" dirty="0"/>
              <a:t>Help in producing Keratinocytes (Skin outermost layer) </a:t>
            </a:r>
          </a:p>
        </p:txBody>
      </p:sp>
      <p:pic>
        <p:nvPicPr>
          <p:cNvPr id="7" name="Content Placeholder 3"/>
          <p:cNvPicPr>
            <a:picLocks noGrp="1" noChangeAspect="1"/>
          </p:cNvPicPr>
          <p:nvPr>
            <p:ph sz="half" idx="2"/>
          </p:nvPr>
        </p:nvPicPr>
        <p:blipFill>
          <a:blip r:embed="rId2"/>
          <a:stretch>
            <a:fillRect/>
          </a:stretch>
        </p:blipFill>
        <p:spPr>
          <a:xfrm>
            <a:off x="6406191" y="2047164"/>
            <a:ext cx="4691418" cy="3753134"/>
          </a:xfrm>
          <a:prstGeom prst="rect">
            <a:avLst/>
          </a:prstGeom>
        </p:spPr>
      </p:pic>
    </p:spTree>
    <p:extLst>
      <p:ext uri="{BB962C8B-B14F-4D97-AF65-F5344CB8AC3E}">
        <p14:creationId xmlns:p14="http://schemas.microsoft.com/office/powerpoint/2010/main" val="1394362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Best for pregnant women</a:t>
            </a:r>
          </a:p>
        </p:txBody>
      </p:sp>
      <p:sp>
        <p:nvSpPr>
          <p:cNvPr id="5" name="Content Placeholder 4"/>
          <p:cNvSpPr>
            <a:spLocks noGrp="1"/>
          </p:cNvSpPr>
          <p:nvPr>
            <p:ph sz="half" idx="1"/>
          </p:nvPr>
        </p:nvSpPr>
        <p:spPr/>
        <p:txBody>
          <a:bodyPr/>
          <a:lstStyle/>
          <a:p>
            <a:pPr algn="just">
              <a:lnSpc>
                <a:spcPct val="150000"/>
              </a:lnSpc>
            </a:pPr>
            <a:r>
              <a:rPr lang="en-US" dirty="0">
                <a:latin typeface="Droid Sans"/>
              </a:rPr>
              <a:t>At least 2 eggs every day during your pregnancy to ensure that your baby gets protein, calcium, Vitamin D, iron and omega-3 fatty acids. An egg comprises complete nutrition.</a:t>
            </a:r>
          </a:p>
          <a:p>
            <a:pPr algn="just">
              <a:lnSpc>
                <a:spcPct val="150000"/>
              </a:lnSpc>
            </a:pPr>
            <a:r>
              <a:rPr lang="en-US" dirty="0">
                <a:latin typeface="Droid Sans"/>
              </a:rPr>
              <a:t>Choline helps in normal brain development of Fetus.</a:t>
            </a:r>
            <a:endParaRPr lang="en-US" dirty="0"/>
          </a:p>
        </p:txBody>
      </p:sp>
      <p:sp>
        <p:nvSpPr>
          <p:cNvPr id="4" name="Rectangle 3"/>
          <p:cNvSpPr/>
          <p:nvPr/>
        </p:nvSpPr>
        <p:spPr>
          <a:xfrm>
            <a:off x="259308" y="1967389"/>
            <a:ext cx="5882185" cy="369332"/>
          </a:xfrm>
          <a:prstGeom prst="rect">
            <a:avLst/>
          </a:prstGeom>
        </p:spPr>
        <p:txBody>
          <a:bodyPr wrap="square">
            <a:spAutoFit/>
          </a:bodyPr>
          <a:lstStyle/>
          <a:p>
            <a:endParaRPr lang="en-US" dirty="0"/>
          </a:p>
        </p:txBody>
      </p:sp>
      <p:pic>
        <p:nvPicPr>
          <p:cNvPr id="7" name="Content Placeholder 6"/>
          <p:cNvPicPr>
            <a:picLocks noGrp="1" noChangeAspect="1"/>
          </p:cNvPicPr>
          <p:nvPr>
            <p:ph sz="half" idx="2"/>
          </p:nvPr>
        </p:nvPicPr>
        <p:blipFill rotWithShape="1">
          <a:blip r:embed="rId3"/>
          <a:srcRect l="22169" r="24577"/>
          <a:stretch/>
        </p:blipFill>
        <p:spPr>
          <a:xfrm>
            <a:off x="6435753" y="1828800"/>
            <a:ext cx="3786420" cy="4286250"/>
          </a:xfrm>
          <a:prstGeom prst="rect">
            <a:avLst/>
          </a:prstGeom>
        </p:spPr>
      </p:pic>
    </p:spTree>
    <p:extLst>
      <p:ext uri="{BB962C8B-B14F-4D97-AF65-F5344CB8AC3E}">
        <p14:creationId xmlns:p14="http://schemas.microsoft.com/office/powerpoint/2010/main" val="164673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Safe for heart</a:t>
            </a:r>
            <a:endParaRPr lang="en-US" dirty="0"/>
          </a:p>
        </p:txBody>
      </p:sp>
      <p:pic>
        <p:nvPicPr>
          <p:cNvPr id="4" name="Content Placeholder 3"/>
          <p:cNvPicPr>
            <a:picLocks noGrp="1" noChangeAspect="1"/>
          </p:cNvPicPr>
          <p:nvPr>
            <p:ph idx="1"/>
          </p:nvPr>
        </p:nvPicPr>
        <p:blipFill>
          <a:blip r:embed="rId2"/>
          <a:stretch>
            <a:fillRect/>
          </a:stretch>
        </p:blipFill>
        <p:spPr>
          <a:xfrm>
            <a:off x="8256895" y="4201366"/>
            <a:ext cx="2852381" cy="2510044"/>
          </a:xfrm>
          <a:prstGeom prst="rect">
            <a:avLst/>
          </a:prstGeom>
        </p:spPr>
      </p:pic>
      <p:pic>
        <p:nvPicPr>
          <p:cNvPr id="5" name="Picture 3" descr="heart.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6896" y="1691322"/>
            <a:ext cx="2852381" cy="251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2137" y="1815152"/>
            <a:ext cx="7615450" cy="4258102"/>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365760" indent="-256032">
              <a:lnSpc>
                <a:spcPct val="160000"/>
              </a:lnSpc>
              <a:spcAft>
                <a:spcPts val="0"/>
              </a:spcAft>
              <a:buFont typeface="Wingdings" pitchFamily="2" charset="2"/>
              <a:buChar char="Ø"/>
              <a:defRPr/>
            </a:pPr>
            <a:r>
              <a:rPr lang="en-US" sz="1800" dirty="0"/>
              <a:t>What Cholesterol do in body?</a:t>
            </a:r>
          </a:p>
          <a:p>
            <a:pPr marL="640080" lvl="1" indent="-256032">
              <a:lnSpc>
                <a:spcPct val="160000"/>
              </a:lnSpc>
              <a:spcAft>
                <a:spcPts val="0"/>
              </a:spcAft>
              <a:buFont typeface="Wingdings 3"/>
              <a:buChar char=""/>
              <a:defRPr/>
            </a:pPr>
            <a:r>
              <a:rPr lang="en-US" sz="1600" dirty="0"/>
              <a:t>Maintains cell functionality</a:t>
            </a:r>
          </a:p>
          <a:p>
            <a:pPr marL="640080" lvl="1" indent="-256032">
              <a:lnSpc>
                <a:spcPct val="160000"/>
              </a:lnSpc>
              <a:spcAft>
                <a:spcPts val="0"/>
              </a:spcAft>
              <a:buFont typeface="Wingdings 3"/>
              <a:buChar char=""/>
              <a:defRPr/>
            </a:pPr>
            <a:r>
              <a:rPr lang="en-US" sz="1600" dirty="0"/>
              <a:t>Insulate nerve fibers</a:t>
            </a:r>
          </a:p>
          <a:p>
            <a:pPr marL="640080" lvl="1" indent="-256032">
              <a:lnSpc>
                <a:spcPct val="160000"/>
              </a:lnSpc>
              <a:spcAft>
                <a:spcPts val="0"/>
              </a:spcAft>
              <a:buFont typeface="Wingdings 3"/>
              <a:buChar char=""/>
              <a:defRPr/>
            </a:pPr>
            <a:r>
              <a:rPr lang="en-US" sz="1600" dirty="0"/>
              <a:t>Produce vitamin D</a:t>
            </a:r>
          </a:p>
          <a:p>
            <a:pPr marL="365760" indent="-256032" algn="just">
              <a:lnSpc>
                <a:spcPct val="160000"/>
              </a:lnSpc>
              <a:spcAft>
                <a:spcPts val="0"/>
              </a:spcAft>
              <a:buFont typeface="Wingdings 3"/>
              <a:buChar char=""/>
              <a:defRPr/>
            </a:pPr>
            <a:r>
              <a:rPr lang="en-GB" altLang="en-US" sz="1800" dirty="0"/>
              <a:t>Dietary cholesterol has a limited effect on plasma cholesterol</a:t>
            </a:r>
          </a:p>
          <a:p>
            <a:pPr marL="365760" indent="-256032" algn="just">
              <a:lnSpc>
                <a:spcPct val="160000"/>
              </a:lnSpc>
              <a:spcAft>
                <a:spcPts val="0"/>
              </a:spcAft>
              <a:buFont typeface="Wingdings 3"/>
              <a:buChar char=""/>
              <a:defRPr/>
            </a:pPr>
            <a:r>
              <a:rPr lang="en-GB" altLang="en-US" sz="1800" dirty="0"/>
              <a:t>Production of body cholesterol slows down with ingestion of external</a:t>
            </a:r>
          </a:p>
          <a:p>
            <a:pPr marL="365760" indent="-256032" algn="just">
              <a:lnSpc>
                <a:spcPct val="160000"/>
              </a:lnSpc>
              <a:spcAft>
                <a:spcPts val="0"/>
              </a:spcAft>
              <a:buFont typeface="Wingdings 3"/>
              <a:buChar char=""/>
              <a:defRPr/>
            </a:pPr>
            <a:r>
              <a:rPr lang="en-US" altLang="en-US" sz="1800" b="1" dirty="0">
                <a:solidFill>
                  <a:srgbClr val="FF0000"/>
                </a:solidFill>
              </a:rPr>
              <a:t>Hereditary factors, excess weight, stress and lack of exercise </a:t>
            </a:r>
            <a:r>
              <a:rPr lang="en-US" altLang="en-US" sz="1800" dirty="0"/>
              <a:t>have a much greater influence on blood cholesterol levels</a:t>
            </a:r>
          </a:p>
        </p:txBody>
      </p:sp>
    </p:spTree>
    <p:extLst>
      <p:ext uri="{BB962C8B-B14F-4D97-AF65-F5344CB8AC3E}">
        <p14:creationId xmlns:p14="http://schemas.microsoft.com/office/powerpoint/2010/main" val="2324060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Breast Cancer</a:t>
            </a:r>
            <a:endParaRPr lang="en-US" dirty="0"/>
          </a:p>
        </p:txBody>
      </p:sp>
      <p:sp>
        <p:nvSpPr>
          <p:cNvPr id="7" name="Content Placeholder 6"/>
          <p:cNvSpPr>
            <a:spLocks noGrp="1"/>
          </p:cNvSpPr>
          <p:nvPr>
            <p:ph sz="half" idx="1"/>
          </p:nvPr>
        </p:nvSpPr>
        <p:spPr/>
        <p:txBody>
          <a:bodyPr/>
          <a:lstStyle/>
          <a:p>
            <a:pPr algn="just"/>
            <a:r>
              <a:rPr lang="en-US" dirty="0"/>
              <a:t>Researcher in Harvard University 2005 showed that women eating at least six eggs per week had a 44% lower risk od developing breast cancer.</a:t>
            </a:r>
          </a:p>
          <a:p>
            <a:pPr algn="just"/>
            <a:endParaRPr lang="en-US" dirty="0"/>
          </a:p>
          <a:p>
            <a:pPr algn="just"/>
            <a:r>
              <a:rPr lang="en-US" dirty="0"/>
              <a:t>Researchers in University of North Caroline found Choline can reduce risk of breast caner by 24%. </a:t>
            </a:r>
          </a:p>
          <a:p>
            <a:pPr algn="just"/>
            <a:r>
              <a:rPr lang="en-US" dirty="0"/>
              <a:t>1 yolk have 125.5 mg choline</a:t>
            </a:r>
          </a:p>
        </p:txBody>
      </p:sp>
      <p:pic>
        <p:nvPicPr>
          <p:cNvPr id="9" name="Picture 2" descr="http://www.holistichealingandnutrition.com/wp-content/uploads/2013/10/Breast-Cancer-300x225.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6678861" y="1828800"/>
            <a:ext cx="3802620" cy="3903260"/>
          </a:xfrm>
        </p:spPr>
      </p:pic>
    </p:spTree>
    <p:extLst>
      <p:ext uri="{BB962C8B-B14F-4D97-AF65-F5344CB8AC3E}">
        <p14:creationId xmlns:p14="http://schemas.microsoft.com/office/powerpoint/2010/main" val="624123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Nature’s Gift??</a:t>
            </a:r>
          </a:p>
        </p:txBody>
      </p:sp>
      <p:pic>
        <p:nvPicPr>
          <p:cNvPr id="1026" name="Picture 2" descr="http://resultsroom.co.nz/wp-content/uploads/2014/05/eggs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731597" y="2859789"/>
            <a:ext cx="2956210" cy="342329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5293967" y="1965278"/>
            <a:ext cx="4480560" cy="4351337"/>
          </a:xfrm>
        </p:spPr>
        <p:txBody>
          <a:bodyPr>
            <a:normAutofit/>
          </a:bodyPr>
          <a:lstStyle/>
          <a:p>
            <a:pPr algn="just"/>
            <a:r>
              <a:rPr lang="en-US" dirty="0"/>
              <a:t>Contain Every Essential of Life</a:t>
            </a:r>
          </a:p>
          <a:p>
            <a:pPr algn="just"/>
            <a:r>
              <a:rPr lang="en-US" dirty="0"/>
              <a:t>A Chick develops from an egg without provision of any external nutrient.</a:t>
            </a:r>
          </a:p>
        </p:txBody>
      </p:sp>
      <p:pic>
        <p:nvPicPr>
          <p:cNvPr id="6" name="Picture 2" descr="C:\Users\bilal\AppData\Local\Temp\Rar$DI84.784\embry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93967" y="3383826"/>
            <a:ext cx="4586785" cy="293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aster_egg_284x2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91"/>
            <a:ext cx="3463195" cy="259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Most Economical and accessible Protein Source</a:t>
            </a:r>
          </a:p>
        </p:txBody>
      </p:sp>
      <p:pic>
        <p:nvPicPr>
          <p:cNvPr id="4" name="Content Placeholder 3"/>
          <p:cNvPicPr>
            <a:picLocks noGrp="1" noChangeAspect="1"/>
          </p:cNvPicPr>
          <p:nvPr>
            <p:ph idx="1"/>
          </p:nvPr>
        </p:nvPicPr>
        <p:blipFill>
          <a:blip r:embed="rId3"/>
          <a:stretch>
            <a:fillRect/>
          </a:stretch>
        </p:blipFill>
        <p:spPr>
          <a:xfrm>
            <a:off x="9001070" y="3865377"/>
            <a:ext cx="3190930" cy="2992623"/>
          </a:xfrm>
          <a:prstGeom prst="rect">
            <a:avLst/>
          </a:prstGeom>
        </p:spPr>
      </p:pic>
      <p:pic>
        <p:nvPicPr>
          <p:cNvPr id="4098" name="Picture 2" descr="http://4.bp.blogspot.com/_drg9Mqc9WnY/SjTE7MAdMDI/AAAAAAAABgk/eynGAMrHFWY/s400/pakistanNEW10-2006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070" y="2133071"/>
            <a:ext cx="3190930" cy="1732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96788" y="3865377"/>
            <a:ext cx="683200" cy="369332"/>
          </a:xfrm>
          <a:prstGeom prst="rect">
            <a:avLst/>
          </a:prstGeom>
          <a:noFill/>
        </p:spPr>
        <p:txBody>
          <a:bodyPr wrap="none" rtlCol="0">
            <a:spAutoFit/>
          </a:bodyPr>
          <a:lstStyle/>
          <a:p>
            <a:r>
              <a:rPr lang="en-US" dirty="0">
                <a:solidFill>
                  <a:schemeClr val="accent1"/>
                </a:solidFill>
              </a:rPr>
              <a:t>Milk</a:t>
            </a:r>
          </a:p>
        </p:txBody>
      </p:sp>
      <p:sp>
        <p:nvSpPr>
          <p:cNvPr id="9" name="TextBox 8"/>
          <p:cNvSpPr txBox="1"/>
          <p:nvPr/>
        </p:nvSpPr>
        <p:spPr>
          <a:xfrm>
            <a:off x="3345976" y="2211615"/>
            <a:ext cx="598241" cy="369332"/>
          </a:xfrm>
          <a:prstGeom prst="rect">
            <a:avLst/>
          </a:prstGeom>
          <a:noFill/>
        </p:spPr>
        <p:txBody>
          <a:bodyPr wrap="none" rtlCol="0">
            <a:spAutoFit/>
          </a:bodyPr>
          <a:lstStyle/>
          <a:p>
            <a:r>
              <a:rPr lang="en-US" dirty="0">
                <a:solidFill>
                  <a:schemeClr val="accent1"/>
                </a:solidFill>
              </a:rPr>
              <a:t>Egg</a:t>
            </a:r>
          </a:p>
        </p:txBody>
      </p:sp>
      <p:sp>
        <p:nvSpPr>
          <p:cNvPr id="10" name="TextBox 9"/>
          <p:cNvSpPr txBox="1"/>
          <p:nvPr/>
        </p:nvSpPr>
        <p:spPr>
          <a:xfrm>
            <a:off x="5003175" y="3376332"/>
            <a:ext cx="1274708" cy="369332"/>
          </a:xfrm>
          <a:prstGeom prst="rect">
            <a:avLst/>
          </a:prstGeom>
          <a:noFill/>
        </p:spPr>
        <p:txBody>
          <a:bodyPr wrap="none" rtlCol="0">
            <a:spAutoFit/>
          </a:bodyPr>
          <a:lstStyle/>
          <a:p>
            <a:r>
              <a:rPr lang="en-US" dirty="0">
                <a:solidFill>
                  <a:schemeClr val="accent1"/>
                </a:solidFill>
              </a:rPr>
              <a:t>Beef Meat</a:t>
            </a:r>
          </a:p>
        </p:txBody>
      </p:sp>
      <p:sp>
        <p:nvSpPr>
          <p:cNvPr id="11" name="TextBox 10"/>
          <p:cNvSpPr txBox="1"/>
          <p:nvPr/>
        </p:nvSpPr>
        <p:spPr>
          <a:xfrm>
            <a:off x="6635086" y="4992356"/>
            <a:ext cx="1595309" cy="369332"/>
          </a:xfrm>
          <a:prstGeom prst="rect">
            <a:avLst/>
          </a:prstGeom>
          <a:noFill/>
        </p:spPr>
        <p:txBody>
          <a:bodyPr wrap="none" rtlCol="0">
            <a:spAutoFit/>
          </a:bodyPr>
          <a:lstStyle/>
          <a:p>
            <a:r>
              <a:rPr lang="en-US" dirty="0">
                <a:solidFill>
                  <a:schemeClr val="accent1"/>
                </a:solidFill>
              </a:rPr>
              <a:t>Mutton Meat</a:t>
            </a:r>
          </a:p>
        </p:txBody>
      </p:sp>
      <p:grpSp>
        <p:nvGrpSpPr>
          <p:cNvPr id="6" name="Group 5"/>
          <p:cNvGrpSpPr/>
          <p:nvPr/>
        </p:nvGrpSpPr>
        <p:grpSpPr>
          <a:xfrm>
            <a:off x="0" y="1924334"/>
            <a:ext cx="9001070" cy="4973204"/>
            <a:chOff x="0" y="1924334"/>
            <a:chExt cx="9001070" cy="4973204"/>
          </a:xfrm>
        </p:grpSpPr>
        <p:pic>
          <p:nvPicPr>
            <p:cNvPr id="3" name="Picture 2"/>
            <p:cNvPicPr>
              <a:picLocks noChangeAspect="1"/>
            </p:cNvPicPr>
            <p:nvPr/>
          </p:nvPicPr>
          <p:blipFill>
            <a:blip r:embed="rId5"/>
            <a:stretch>
              <a:fillRect/>
            </a:stretch>
          </p:blipFill>
          <p:spPr>
            <a:xfrm>
              <a:off x="0" y="1924334"/>
              <a:ext cx="9001070" cy="4973204"/>
            </a:xfrm>
            <a:prstGeom prst="rect">
              <a:avLst/>
            </a:prstGeom>
          </p:spPr>
        </p:pic>
        <p:sp>
          <p:nvSpPr>
            <p:cNvPr id="5" name="Rectangle 4"/>
            <p:cNvSpPr/>
            <p:nvPr/>
          </p:nvSpPr>
          <p:spPr>
            <a:xfrm>
              <a:off x="2587924" y="6505547"/>
              <a:ext cx="4313208" cy="37596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Gram of Protein per Rupee </a:t>
              </a:r>
            </a:p>
          </p:txBody>
        </p:sp>
      </p:grpSp>
    </p:spTree>
    <p:extLst>
      <p:ext uri="{BB962C8B-B14F-4D97-AF65-F5344CB8AC3E}">
        <p14:creationId xmlns:p14="http://schemas.microsoft.com/office/powerpoint/2010/main" val="60280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Do We Use Hormones in Poultry???</a:t>
            </a:r>
          </a:p>
        </p:txBody>
      </p:sp>
      <p:sp>
        <p:nvSpPr>
          <p:cNvPr id="3" name="Content Placeholder 2"/>
          <p:cNvSpPr>
            <a:spLocks noGrp="1"/>
          </p:cNvSpPr>
          <p:nvPr>
            <p:ph idx="1"/>
          </p:nvPr>
        </p:nvSpPr>
        <p:spPr/>
        <p:txBody>
          <a:bodyPr/>
          <a:lstStyle/>
          <a:p>
            <a:pPr marL="457200" indent="-457200">
              <a:buFont typeface="+mj-lt"/>
              <a:buAutoNum type="arabicPeriod"/>
            </a:pPr>
            <a:r>
              <a:rPr lang="en-US" dirty="0"/>
              <a:t>Illegal to Use</a:t>
            </a:r>
          </a:p>
          <a:p>
            <a:pPr marL="457200" indent="-457200">
              <a:buFont typeface="+mj-lt"/>
              <a:buAutoNum type="arabicPeriod"/>
            </a:pPr>
            <a:r>
              <a:rPr lang="en-US" dirty="0"/>
              <a:t>Ineffective</a:t>
            </a:r>
          </a:p>
          <a:p>
            <a:pPr marL="457200" indent="-457200">
              <a:buFont typeface="+mj-lt"/>
              <a:buAutoNum type="arabicPeriod"/>
            </a:pPr>
            <a:r>
              <a:rPr lang="en-US" dirty="0"/>
              <a:t>Administration is extremely difficult</a:t>
            </a:r>
          </a:p>
          <a:p>
            <a:pPr marL="457200" indent="-457200">
              <a:buFont typeface="+mj-lt"/>
              <a:buAutoNum type="arabicPeriod"/>
            </a:pPr>
            <a:r>
              <a:rPr lang="en-US" dirty="0"/>
              <a:t>Expensive to use</a:t>
            </a:r>
          </a:p>
          <a:p>
            <a:pPr marL="457200" indent="-457200">
              <a:buFont typeface="+mj-lt"/>
              <a:buAutoNum type="arabicPeriod"/>
            </a:pPr>
            <a:r>
              <a:rPr lang="en-US" dirty="0"/>
              <a:t>Negative impact on chicken performance</a:t>
            </a:r>
          </a:p>
          <a:p>
            <a:pPr marL="457200" indent="-457200">
              <a:buFont typeface="+mj-lt"/>
              <a:buAutoNum type="arabicPeriod"/>
            </a:pPr>
            <a:r>
              <a:rPr lang="en-US" dirty="0"/>
              <a:t>Anabolic Steroids</a:t>
            </a:r>
          </a:p>
          <a:p>
            <a:pPr marL="457200" indent="-457200">
              <a:buFont typeface="+mj-lt"/>
              <a:buAutoNum type="arabicPeriod"/>
            </a:pPr>
            <a:r>
              <a:rPr lang="en-US" dirty="0"/>
              <a:t>Simply not needed</a:t>
            </a:r>
          </a:p>
        </p:txBody>
      </p:sp>
      <p:pic>
        <p:nvPicPr>
          <p:cNvPr id="1026" name="Picture 2" descr="http://thumbs.dreamstime.com/x/egg-thinking-133262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794" y="1763630"/>
            <a:ext cx="4853236" cy="441650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ttps://encrypted-tbn0.gstatic.com/images?q=tbn:ANd9GcSMsPzPVcsZnpDF97Zc0Vuhrq3ktYPXMnzjxoAykN-sWRGiEXNYh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2487360" y="1535798"/>
            <a:ext cx="7241664" cy="4360033"/>
          </a:xfrm>
          <a:prstGeom prst="rect">
            <a:avLst/>
          </a:prstGeom>
        </p:spPr>
      </p:pic>
    </p:spTree>
    <p:extLst>
      <p:ext uri="{BB962C8B-B14F-4D97-AF65-F5344CB8AC3E}">
        <p14:creationId xmlns:p14="http://schemas.microsoft.com/office/powerpoint/2010/main" val="43413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
                                        <p:tgtEl>
                                          <p:spTgt spid="1026"/>
                                        </p:tgtEl>
                                      </p:cBhvr>
                                    </p:animEffect>
                                    <p:anim calcmode="lin" valueType="num">
                                      <p:cBhvr>
                                        <p:cTn id="7" dur="500"/>
                                        <p:tgtEl>
                                          <p:spTgt spid="1026"/>
                                        </p:tgtEl>
                                        <p:attrNameLst>
                                          <p:attrName>ppt_x</p:attrName>
                                        </p:attrNameLst>
                                      </p:cBhvr>
                                      <p:tavLst>
                                        <p:tav tm="0">
                                          <p:val>
                                            <p:strVal val="ppt_x"/>
                                          </p:val>
                                        </p:tav>
                                        <p:tav tm="100000">
                                          <p:val>
                                            <p:strVal val="ppt_x"/>
                                          </p:val>
                                        </p:tav>
                                      </p:tavLst>
                                    </p:anim>
                                    <p:anim calcmode="lin" valueType="num">
                                      <p:cBhvr>
                                        <p:cTn id="8" dur="500"/>
                                        <p:tgtEl>
                                          <p:spTgt spid="1026"/>
                                        </p:tgtEl>
                                        <p:attrNameLst>
                                          <p:attrName>ppt_y</p:attrName>
                                        </p:attrNameLst>
                                      </p:cBhvr>
                                      <p:tavLst>
                                        <p:tav tm="0">
                                          <p:val>
                                            <p:strVal val="ppt_y"/>
                                          </p:val>
                                        </p:tav>
                                        <p:tav tm="100000">
                                          <p:val>
                                            <p:strVal val="ppt_y+.1"/>
                                          </p:val>
                                        </p:tav>
                                      </p:tavLst>
                                    </p:anim>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eat?? Choice is Yours.</a:t>
            </a:r>
          </a:p>
        </p:txBody>
      </p:sp>
      <p:pic>
        <p:nvPicPr>
          <p:cNvPr id="4" name="Picture 2" descr="http://telijo.files.wordpress.com/2010/04/infograph.jpg"/>
          <p:cNvPicPr>
            <a:picLocks noGrp="1" noChangeAspect="1" noChangeArrowheads="1"/>
          </p:cNvPicPr>
          <p:nvPr>
            <p:ph idx="1"/>
          </p:nvPr>
        </p:nvPicPr>
        <p:blipFill>
          <a:blip r:embed="rId2"/>
          <a:srcRect/>
          <a:stretch>
            <a:fillRect/>
          </a:stretch>
        </p:blipFill>
        <p:spPr bwMode="auto">
          <a:xfrm>
            <a:off x="3651682" y="1978926"/>
            <a:ext cx="4913020" cy="4625148"/>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3511384" y="1978926"/>
            <a:ext cx="2466975" cy="2142698"/>
          </a:xfrm>
          <a:prstGeom prst="rect">
            <a:avLst/>
          </a:prstGeom>
        </p:spPr>
      </p:pic>
    </p:spTree>
    <p:extLst>
      <p:ext uri="{BB962C8B-B14F-4D97-AF65-F5344CB8AC3E}">
        <p14:creationId xmlns:p14="http://schemas.microsoft.com/office/powerpoint/2010/main" val="546679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Finally… The Most Important Use…</a:t>
            </a:r>
          </a:p>
        </p:txBody>
      </p:sp>
      <p:pic>
        <p:nvPicPr>
          <p:cNvPr id="4" name="Content Placeholder 3"/>
          <p:cNvPicPr>
            <a:picLocks noGrp="1" noChangeAspect="1"/>
          </p:cNvPicPr>
          <p:nvPr>
            <p:ph idx="1"/>
          </p:nvPr>
        </p:nvPicPr>
        <p:blipFill>
          <a:blip r:embed="rId2"/>
          <a:stretch>
            <a:fillRect/>
          </a:stretch>
        </p:blipFill>
        <p:spPr>
          <a:xfrm>
            <a:off x="2658533" y="1828800"/>
            <a:ext cx="5801784" cy="4351338"/>
          </a:xfrm>
          <a:prstGeom prst="rect">
            <a:avLst/>
          </a:prstGeom>
        </p:spPr>
      </p:pic>
    </p:spTree>
    <p:extLst>
      <p:ext uri="{BB962C8B-B14F-4D97-AF65-F5344CB8AC3E}">
        <p14:creationId xmlns:p14="http://schemas.microsoft.com/office/powerpoint/2010/main" val="2859639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609590" y="0"/>
            <a:ext cx="5797430" cy="6809673"/>
          </a:xfrm>
          <a:prstGeom prst="rect">
            <a:avLst/>
          </a:prstGeom>
        </p:spPr>
      </p:pic>
    </p:spTree>
    <p:extLst>
      <p:ext uri="{BB962C8B-B14F-4D97-AF65-F5344CB8AC3E}">
        <p14:creationId xmlns:p14="http://schemas.microsoft.com/office/powerpoint/2010/main" val="227310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Nutrient Composition Analysis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5306423"/>
              </p:ext>
            </p:extLst>
          </p:nvPr>
        </p:nvGraphicFramePr>
        <p:xfrm>
          <a:off x="1262062" y="1828800"/>
          <a:ext cx="9437783" cy="4059155"/>
        </p:xfrm>
        <a:graphic>
          <a:graphicData uri="http://schemas.openxmlformats.org/drawingml/2006/table">
            <a:tbl>
              <a:tblPr firstRow="1" bandRow="1">
                <a:tableStyleId>{6E25E649-3F16-4E02-A733-19D2CDBF48F0}</a:tableStyleId>
              </a:tblPr>
              <a:tblGrid>
                <a:gridCol w="1681979">
                  <a:extLst>
                    <a:ext uri="{9D8B030D-6E8A-4147-A177-3AD203B41FA5}">
                      <a16:colId xmlns:a16="http://schemas.microsoft.com/office/drawing/2014/main" val="20000"/>
                    </a:ext>
                  </a:extLst>
                </a:gridCol>
                <a:gridCol w="2242643">
                  <a:extLst>
                    <a:ext uri="{9D8B030D-6E8A-4147-A177-3AD203B41FA5}">
                      <a16:colId xmlns:a16="http://schemas.microsoft.com/office/drawing/2014/main" val="20001"/>
                    </a:ext>
                  </a:extLst>
                </a:gridCol>
                <a:gridCol w="1868869">
                  <a:extLst>
                    <a:ext uri="{9D8B030D-6E8A-4147-A177-3AD203B41FA5}">
                      <a16:colId xmlns:a16="http://schemas.microsoft.com/office/drawing/2014/main" val="20002"/>
                    </a:ext>
                  </a:extLst>
                </a:gridCol>
                <a:gridCol w="2002939">
                  <a:extLst>
                    <a:ext uri="{9D8B030D-6E8A-4147-A177-3AD203B41FA5}">
                      <a16:colId xmlns:a16="http://schemas.microsoft.com/office/drawing/2014/main" val="20003"/>
                    </a:ext>
                  </a:extLst>
                </a:gridCol>
                <a:gridCol w="1641353">
                  <a:extLst>
                    <a:ext uri="{9D8B030D-6E8A-4147-A177-3AD203B41FA5}">
                      <a16:colId xmlns:a16="http://schemas.microsoft.com/office/drawing/2014/main" val="20004"/>
                    </a:ext>
                  </a:extLst>
                </a:gridCol>
              </a:tblGrid>
              <a:tr h="968991">
                <a:tc>
                  <a:txBody>
                    <a:bodyPr/>
                    <a:lstStyle/>
                    <a:p>
                      <a:pPr algn="ctr"/>
                      <a:r>
                        <a:rPr lang="en-US" sz="1800" dirty="0"/>
                        <a:t>Product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Water(%)</a:t>
                      </a:r>
                    </a:p>
                  </a:txBody>
                  <a:tcPr/>
                </a:tc>
                <a:tc>
                  <a:txBody>
                    <a:bodyPr/>
                    <a:lstStyle/>
                    <a:p>
                      <a:pPr algn="ctr"/>
                      <a:r>
                        <a:rPr lang="en-US" sz="1800" dirty="0"/>
                        <a:t>Fat  %</a:t>
                      </a:r>
                    </a:p>
                  </a:txBody>
                  <a:tcPr/>
                </a:tc>
                <a:tc>
                  <a:txBody>
                    <a:bodyPr/>
                    <a:lstStyle/>
                    <a:p>
                      <a:pPr algn="ctr"/>
                      <a:r>
                        <a:rPr lang="en-US" sz="1800" dirty="0"/>
                        <a:t>Protein</a:t>
                      </a:r>
                      <a:r>
                        <a:rPr lang="en-US" sz="1800" baseline="0" dirty="0"/>
                        <a:t> %</a:t>
                      </a:r>
                      <a:endParaRPr lang="en-US"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Energy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(calories/100g)</a:t>
                      </a:r>
                    </a:p>
                  </a:txBody>
                  <a:tcPr/>
                </a:tc>
                <a:extLst>
                  <a:ext uri="{0D108BD9-81ED-4DB2-BD59-A6C34878D82A}">
                    <a16:rowId xmlns:a16="http://schemas.microsoft.com/office/drawing/2014/main" val="10000"/>
                  </a:ext>
                </a:extLst>
              </a:tr>
              <a:tr h="441452">
                <a:tc>
                  <a:txBody>
                    <a:bodyPr/>
                    <a:lstStyle/>
                    <a:p>
                      <a:pPr algn="ctr"/>
                      <a:r>
                        <a:rPr lang="en-US" sz="1800" dirty="0"/>
                        <a:t>Beef</a:t>
                      </a:r>
                    </a:p>
                  </a:txBody>
                  <a:tcPr/>
                </a:tc>
                <a:tc>
                  <a:txBody>
                    <a:bodyPr/>
                    <a:lstStyle/>
                    <a:p>
                      <a:pPr algn="ctr"/>
                      <a:r>
                        <a:rPr lang="en-US" sz="1800" dirty="0"/>
                        <a:t>59.12</a:t>
                      </a:r>
                    </a:p>
                  </a:txBody>
                  <a:tcPr/>
                </a:tc>
                <a:tc>
                  <a:txBody>
                    <a:bodyPr/>
                    <a:lstStyle/>
                    <a:p>
                      <a:pPr algn="ctr"/>
                      <a:r>
                        <a:rPr lang="en-US" sz="1800" dirty="0"/>
                        <a:t>22.2</a:t>
                      </a:r>
                    </a:p>
                  </a:txBody>
                  <a:tcPr/>
                </a:tc>
                <a:tc>
                  <a:txBody>
                    <a:bodyPr/>
                    <a:lstStyle/>
                    <a:p>
                      <a:pPr algn="ctr"/>
                      <a:r>
                        <a:rPr lang="en-US" sz="1800" dirty="0"/>
                        <a:t>17.9</a:t>
                      </a:r>
                    </a:p>
                  </a:txBody>
                  <a:tcPr/>
                </a:tc>
                <a:tc>
                  <a:txBody>
                    <a:bodyPr/>
                    <a:lstStyle/>
                    <a:p>
                      <a:pPr algn="ctr"/>
                      <a:r>
                        <a:rPr lang="en-US" sz="1800" dirty="0"/>
                        <a:t>276.5</a:t>
                      </a:r>
                    </a:p>
                  </a:txBody>
                  <a:tcPr/>
                </a:tc>
                <a:extLst>
                  <a:ext uri="{0D108BD9-81ED-4DB2-BD59-A6C34878D82A}">
                    <a16:rowId xmlns:a16="http://schemas.microsoft.com/office/drawing/2014/main" val="10001"/>
                  </a:ext>
                </a:extLst>
              </a:tr>
              <a:tr h="441452">
                <a:tc>
                  <a:txBody>
                    <a:bodyPr/>
                    <a:lstStyle/>
                    <a:p>
                      <a:pPr algn="ctr"/>
                      <a:r>
                        <a:rPr lang="en-US" sz="1800" dirty="0"/>
                        <a:t>Lamb</a:t>
                      </a:r>
                    </a:p>
                  </a:txBody>
                  <a:tcPr/>
                </a:tc>
                <a:tc>
                  <a:txBody>
                    <a:bodyPr/>
                    <a:lstStyle/>
                    <a:p>
                      <a:pPr algn="ctr"/>
                      <a:r>
                        <a:rPr lang="en-US" sz="1800" dirty="0"/>
                        <a:t>56.5</a:t>
                      </a:r>
                    </a:p>
                  </a:txBody>
                  <a:tcPr/>
                </a:tc>
                <a:tc>
                  <a:txBody>
                    <a:bodyPr/>
                    <a:lstStyle/>
                    <a:p>
                      <a:pPr algn="ctr"/>
                      <a:r>
                        <a:rPr lang="en-US" sz="1800" dirty="0"/>
                        <a:t>27.2</a:t>
                      </a:r>
                    </a:p>
                  </a:txBody>
                  <a:tcPr/>
                </a:tc>
                <a:tc>
                  <a:txBody>
                    <a:bodyPr/>
                    <a:lstStyle/>
                    <a:p>
                      <a:pPr algn="ctr"/>
                      <a:r>
                        <a:rPr lang="en-US" sz="1800" dirty="0"/>
                        <a:t>15.2</a:t>
                      </a:r>
                    </a:p>
                  </a:txBody>
                  <a:tcPr/>
                </a:tc>
                <a:tc>
                  <a:txBody>
                    <a:bodyPr/>
                    <a:lstStyle/>
                    <a:p>
                      <a:pPr algn="ctr"/>
                      <a:r>
                        <a:rPr lang="en-US" sz="1800" dirty="0"/>
                        <a:t>310</a:t>
                      </a:r>
                    </a:p>
                  </a:txBody>
                  <a:tcPr/>
                </a:tc>
                <a:extLst>
                  <a:ext uri="{0D108BD9-81ED-4DB2-BD59-A6C34878D82A}">
                    <a16:rowId xmlns:a16="http://schemas.microsoft.com/office/drawing/2014/main" val="10002"/>
                  </a:ext>
                </a:extLst>
              </a:tr>
              <a:tr h="441452">
                <a:tc>
                  <a:txBody>
                    <a:bodyPr/>
                    <a:lstStyle/>
                    <a:p>
                      <a:pPr algn="ctr"/>
                      <a:r>
                        <a:rPr lang="en-US" sz="1800" dirty="0"/>
                        <a:t>Pork</a:t>
                      </a:r>
                    </a:p>
                  </a:txBody>
                  <a:tcPr/>
                </a:tc>
                <a:tc>
                  <a:txBody>
                    <a:bodyPr/>
                    <a:lstStyle/>
                    <a:p>
                      <a:pPr algn="ctr"/>
                      <a:r>
                        <a:rPr lang="en-US" sz="1800" dirty="0"/>
                        <a:t>56.93</a:t>
                      </a:r>
                    </a:p>
                  </a:txBody>
                  <a:tcPr/>
                </a:tc>
                <a:tc>
                  <a:txBody>
                    <a:bodyPr/>
                    <a:lstStyle/>
                    <a:p>
                      <a:pPr algn="ctr"/>
                      <a:r>
                        <a:rPr lang="en-US" sz="1800" dirty="0"/>
                        <a:t>25.8</a:t>
                      </a:r>
                    </a:p>
                  </a:txBody>
                  <a:tcPr/>
                </a:tc>
                <a:tc>
                  <a:txBody>
                    <a:bodyPr/>
                    <a:lstStyle/>
                    <a:p>
                      <a:pPr algn="ctr"/>
                      <a:r>
                        <a:rPr lang="en-US" sz="1800" dirty="0"/>
                        <a:t>16.5</a:t>
                      </a:r>
                    </a:p>
                  </a:txBody>
                  <a:tcPr/>
                </a:tc>
                <a:tc>
                  <a:txBody>
                    <a:bodyPr/>
                    <a:lstStyle/>
                    <a:p>
                      <a:pPr algn="ctr"/>
                      <a:r>
                        <a:rPr lang="en-US" sz="1800" dirty="0"/>
                        <a:t>303</a:t>
                      </a:r>
                    </a:p>
                  </a:txBody>
                  <a:tcPr/>
                </a:tc>
                <a:extLst>
                  <a:ext uri="{0D108BD9-81ED-4DB2-BD59-A6C34878D82A}">
                    <a16:rowId xmlns:a16="http://schemas.microsoft.com/office/drawing/2014/main" val="10003"/>
                  </a:ext>
                </a:extLst>
              </a:tr>
              <a:tr h="441452">
                <a:tc>
                  <a:txBody>
                    <a:bodyPr/>
                    <a:lstStyle/>
                    <a:p>
                      <a:pPr algn="ctr"/>
                      <a:r>
                        <a:rPr lang="en-US" sz="1800" dirty="0"/>
                        <a:t>Chicken</a:t>
                      </a:r>
                    </a:p>
                  </a:txBody>
                  <a:tcPr/>
                </a:tc>
                <a:tc>
                  <a:txBody>
                    <a:bodyPr/>
                    <a:lstStyle/>
                    <a:p>
                      <a:pPr algn="ctr"/>
                      <a:r>
                        <a:rPr lang="en-US" sz="1800" dirty="0"/>
                        <a:t>73.5</a:t>
                      </a:r>
                    </a:p>
                  </a:txBody>
                  <a:tcPr/>
                </a:tc>
                <a:tc>
                  <a:txBody>
                    <a:bodyPr/>
                    <a:lstStyle/>
                    <a:p>
                      <a:pPr algn="ctr"/>
                      <a:r>
                        <a:rPr lang="en-US" sz="1800" dirty="0"/>
                        <a:t>3.3</a:t>
                      </a:r>
                      <a:endParaRPr lang="en-US" sz="1800" dirty="0">
                        <a:solidFill>
                          <a:schemeClr val="bg1"/>
                        </a:solidFill>
                      </a:endParaRPr>
                    </a:p>
                  </a:txBody>
                  <a:tcPr/>
                </a:tc>
                <a:tc>
                  <a:txBody>
                    <a:bodyPr/>
                    <a:lstStyle/>
                    <a:p>
                      <a:pPr algn="ctr"/>
                      <a:r>
                        <a:rPr lang="en-US" sz="1800" dirty="0"/>
                        <a:t>22</a:t>
                      </a:r>
                      <a:endParaRPr lang="en-US" sz="1800" dirty="0">
                        <a:solidFill>
                          <a:schemeClr val="bg1"/>
                        </a:solidFill>
                      </a:endParaRPr>
                    </a:p>
                  </a:txBody>
                  <a:tcPr/>
                </a:tc>
                <a:tc>
                  <a:txBody>
                    <a:bodyPr/>
                    <a:lstStyle/>
                    <a:p>
                      <a:pPr algn="ctr"/>
                      <a:r>
                        <a:rPr lang="en-US" sz="1800" dirty="0"/>
                        <a:t>123.5</a:t>
                      </a:r>
                    </a:p>
                  </a:txBody>
                  <a:tcPr/>
                </a:tc>
                <a:extLst>
                  <a:ext uri="{0D108BD9-81ED-4DB2-BD59-A6C34878D82A}">
                    <a16:rowId xmlns:a16="http://schemas.microsoft.com/office/drawing/2014/main" val="10004"/>
                  </a:ext>
                </a:extLst>
              </a:tr>
              <a:tr h="441452">
                <a:tc>
                  <a:txBody>
                    <a:bodyPr/>
                    <a:lstStyle/>
                    <a:p>
                      <a:pPr algn="ctr"/>
                      <a:r>
                        <a:rPr lang="en-US" sz="1800" dirty="0"/>
                        <a:t>Whole egg</a:t>
                      </a:r>
                    </a:p>
                  </a:txBody>
                  <a:tcPr/>
                </a:tc>
                <a:tc>
                  <a:txBody>
                    <a:bodyPr/>
                    <a:lstStyle/>
                    <a:p>
                      <a:pPr algn="ctr"/>
                      <a:r>
                        <a:rPr lang="en-US" sz="1800" dirty="0"/>
                        <a:t>74.6</a:t>
                      </a:r>
                    </a:p>
                  </a:txBody>
                  <a:tcPr/>
                </a:tc>
                <a:tc>
                  <a:txBody>
                    <a:bodyPr/>
                    <a:lstStyle/>
                    <a:p>
                      <a:pPr algn="ctr"/>
                      <a:r>
                        <a:rPr lang="en-US" sz="1800" dirty="0"/>
                        <a:t>11.2</a:t>
                      </a:r>
                    </a:p>
                  </a:txBody>
                  <a:tcPr/>
                </a:tc>
                <a:tc>
                  <a:txBody>
                    <a:bodyPr/>
                    <a:lstStyle/>
                    <a:p>
                      <a:pPr algn="ctr"/>
                      <a:r>
                        <a:rPr lang="en-US" sz="1800" dirty="0"/>
                        <a:t>12.1</a:t>
                      </a:r>
                    </a:p>
                  </a:txBody>
                  <a:tcPr/>
                </a:tc>
                <a:tc>
                  <a:txBody>
                    <a:bodyPr/>
                    <a:lstStyle/>
                    <a:p>
                      <a:pPr algn="ctr"/>
                      <a:r>
                        <a:rPr lang="en-US" sz="1800" dirty="0"/>
                        <a:t>156</a:t>
                      </a:r>
                    </a:p>
                  </a:txBody>
                  <a:tcPr/>
                </a:tc>
                <a:extLst>
                  <a:ext uri="{0D108BD9-81ED-4DB2-BD59-A6C34878D82A}">
                    <a16:rowId xmlns:a16="http://schemas.microsoft.com/office/drawing/2014/main" val="10005"/>
                  </a:ext>
                </a:extLst>
              </a:tr>
              <a:tr h="441452">
                <a:tc>
                  <a:txBody>
                    <a:bodyPr/>
                    <a:lstStyle/>
                    <a:p>
                      <a:pPr algn="ctr"/>
                      <a:r>
                        <a:rPr lang="en-US" sz="1800" dirty="0"/>
                        <a:t>Egg white</a:t>
                      </a:r>
                    </a:p>
                  </a:txBody>
                  <a:tcPr/>
                </a:tc>
                <a:tc>
                  <a:txBody>
                    <a:bodyPr/>
                    <a:lstStyle/>
                    <a:p>
                      <a:pPr algn="ctr"/>
                      <a:r>
                        <a:rPr lang="en-US" sz="1800" dirty="0"/>
                        <a:t>88.1</a:t>
                      </a:r>
                    </a:p>
                  </a:txBody>
                  <a:tcPr/>
                </a:tc>
                <a:tc>
                  <a:txBody>
                    <a:bodyPr/>
                    <a:lstStyle/>
                    <a:p>
                      <a:pPr algn="ctr"/>
                      <a:r>
                        <a:rPr lang="en-US" sz="1800" dirty="0"/>
                        <a:t>Trace</a:t>
                      </a:r>
                    </a:p>
                  </a:txBody>
                  <a:tcPr/>
                </a:tc>
                <a:tc>
                  <a:txBody>
                    <a:bodyPr/>
                    <a:lstStyle/>
                    <a:p>
                      <a:pPr algn="ctr"/>
                      <a:r>
                        <a:rPr lang="en-US" sz="1800" dirty="0"/>
                        <a:t>10.1</a:t>
                      </a:r>
                    </a:p>
                  </a:txBody>
                  <a:tcPr/>
                </a:tc>
                <a:tc>
                  <a:txBody>
                    <a:bodyPr/>
                    <a:lstStyle/>
                    <a:p>
                      <a:pPr algn="ctr"/>
                      <a:r>
                        <a:rPr lang="en-US" sz="1800" dirty="0"/>
                        <a:t>49</a:t>
                      </a:r>
                    </a:p>
                  </a:txBody>
                  <a:tcPr/>
                </a:tc>
                <a:extLst>
                  <a:ext uri="{0D108BD9-81ED-4DB2-BD59-A6C34878D82A}">
                    <a16:rowId xmlns:a16="http://schemas.microsoft.com/office/drawing/2014/main" val="10006"/>
                  </a:ext>
                </a:extLst>
              </a:tr>
              <a:tr h="441452">
                <a:tc>
                  <a:txBody>
                    <a:bodyPr/>
                    <a:lstStyle/>
                    <a:p>
                      <a:pPr algn="ctr"/>
                      <a:r>
                        <a:rPr lang="en-US" sz="1800" dirty="0"/>
                        <a:t>Yolk</a:t>
                      </a:r>
                    </a:p>
                  </a:txBody>
                  <a:tcPr/>
                </a:tc>
                <a:tc>
                  <a:txBody>
                    <a:bodyPr/>
                    <a:lstStyle/>
                    <a:p>
                      <a:pPr algn="ctr"/>
                      <a:r>
                        <a:rPr lang="en-US" sz="1800" dirty="0"/>
                        <a:t>48.8</a:t>
                      </a:r>
                    </a:p>
                  </a:txBody>
                  <a:tcPr/>
                </a:tc>
                <a:tc>
                  <a:txBody>
                    <a:bodyPr/>
                    <a:lstStyle/>
                    <a:p>
                      <a:pPr algn="ctr"/>
                      <a:r>
                        <a:rPr lang="en-US" sz="1800" dirty="0"/>
                        <a:t>32.9</a:t>
                      </a:r>
                      <a:endParaRPr lang="en-US" sz="1800" dirty="0">
                        <a:solidFill>
                          <a:srgbClr val="FF0000"/>
                        </a:solidFill>
                      </a:endParaRPr>
                    </a:p>
                  </a:txBody>
                  <a:tcPr/>
                </a:tc>
                <a:tc>
                  <a:txBody>
                    <a:bodyPr/>
                    <a:lstStyle/>
                    <a:p>
                      <a:pPr algn="ctr"/>
                      <a:r>
                        <a:rPr lang="en-US" sz="1800" dirty="0"/>
                        <a:t>16.4</a:t>
                      </a:r>
                    </a:p>
                  </a:txBody>
                  <a:tcPr/>
                </a:tc>
                <a:tc>
                  <a:txBody>
                    <a:bodyPr/>
                    <a:lstStyle/>
                    <a:p>
                      <a:pPr algn="ctr"/>
                      <a:r>
                        <a:rPr lang="en-US" sz="1800" dirty="0"/>
                        <a:t>369</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90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Easy to Cook</a:t>
            </a:r>
          </a:p>
        </p:txBody>
      </p:sp>
      <p:pic>
        <p:nvPicPr>
          <p:cNvPr id="3074" name="Picture 2" descr="http://2.bp.blogspot.com/-N9bcb45sXaI/TyYWwuFvTVI/AAAAAAAAAoE/YBuRo4MmH2Q/s1600/kids-cracking-egg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508" y="2101482"/>
            <a:ext cx="5180462" cy="41243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teachpreschool.org/wp-content/uploads/2011/03/science-and-Dr.-Seuss-eggs-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204" y="2101482"/>
            <a:ext cx="3911459"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8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Convenient to eat</a:t>
            </a:r>
          </a:p>
        </p:txBody>
      </p:sp>
      <p:pic>
        <p:nvPicPr>
          <p:cNvPr id="9220" name="Picture 4" descr="breakfast buddy of the mon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2530" y="1963642"/>
            <a:ext cx="3770583" cy="39974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640506" y="1963642"/>
            <a:ext cx="5314006" cy="3997466"/>
          </a:xfrm>
          <a:prstGeom prst="rect">
            <a:avLst/>
          </a:prstGeom>
        </p:spPr>
      </p:pic>
    </p:spTree>
    <p:extLst>
      <p:ext uri="{BB962C8B-B14F-4D97-AF65-F5344CB8AC3E}">
        <p14:creationId xmlns:p14="http://schemas.microsoft.com/office/powerpoint/2010/main" val="215948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Quick to Cook: Quick to Digest</a:t>
            </a:r>
          </a:p>
        </p:txBody>
      </p:sp>
      <p:pic>
        <p:nvPicPr>
          <p:cNvPr id="4" name="Content Placeholder 3"/>
          <p:cNvPicPr>
            <a:picLocks noGrp="1" noChangeAspect="1"/>
          </p:cNvPicPr>
          <p:nvPr>
            <p:ph idx="1"/>
          </p:nvPr>
        </p:nvPicPr>
        <p:blipFill>
          <a:blip r:embed="rId2"/>
          <a:stretch>
            <a:fillRect/>
          </a:stretch>
        </p:blipFill>
        <p:spPr>
          <a:xfrm>
            <a:off x="1583140" y="2330369"/>
            <a:ext cx="3171114" cy="3304393"/>
          </a:xfrm>
          <a:prstGeom prst="rect">
            <a:avLst/>
          </a:prstGeom>
        </p:spPr>
      </p:pic>
      <p:pic>
        <p:nvPicPr>
          <p:cNvPr id="7" name="Picture 6"/>
          <p:cNvPicPr>
            <a:picLocks noChangeAspect="1"/>
          </p:cNvPicPr>
          <p:nvPr/>
        </p:nvPicPr>
        <p:blipFill>
          <a:blip r:embed="rId3"/>
          <a:stretch>
            <a:fillRect/>
          </a:stretch>
        </p:blipFill>
        <p:spPr>
          <a:xfrm>
            <a:off x="5487537" y="2330369"/>
            <a:ext cx="3304393" cy="3304393"/>
          </a:xfrm>
          <a:prstGeom prst="rect">
            <a:avLst/>
          </a:prstGeom>
        </p:spPr>
      </p:pic>
    </p:spTree>
    <p:extLst>
      <p:ext uri="{BB962C8B-B14F-4D97-AF65-F5344CB8AC3E}">
        <p14:creationId xmlns:p14="http://schemas.microsoft.com/office/powerpoint/2010/main" val="128903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Variety to serve</a:t>
            </a:r>
          </a:p>
        </p:txBody>
      </p:sp>
      <p:pic>
        <p:nvPicPr>
          <p:cNvPr id="4" name="Content Placeholder 3"/>
          <p:cNvPicPr>
            <a:picLocks noGrp="1" noChangeAspect="1"/>
          </p:cNvPicPr>
          <p:nvPr>
            <p:ph idx="1"/>
          </p:nvPr>
        </p:nvPicPr>
        <p:blipFill>
          <a:blip r:embed="rId2"/>
          <a:stretch>
            <a:fillRect/>
          </a:stretch>
        </p:blipFill>
        <p:spPr>
          <a:xfrm>
            <a:off x="537949" y="1958252"/>
            <a:ext cx="2466975" cy="1847850"/>
          </a:xfrm>
          <a:prstGeom prst="rect">
            <a:avLst/>
          </a:prstGeom>
        </p:spPr>
      </p:pic>
      <p:pic>
        <p:nvPicPr>
          <p:cNvPr id="2052" name="Picture 4" descr="http://img.webmd.com/dtmcms/live/webmd/consumer_assets/site_images/articles/health_tools/diet_tips_for_ibd_slideshow/getty_rf_photo_of_deviled_eg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504" y="1958252"/>
            <a:ext cx="263607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cookingsimplechinesefoodathome.com/wp-content/uploads/2012/02/Chinese-simple-egg-pancake-Ji-dan-b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301" y="4320854"/>
            <a:ext cx="2640620" cy="20062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3421" y="6327076"/>
            <a:ext cx="1568058" cy="369332"/>
          </a:xfrm>
          <a:prstGeom prst="rect">
            <a:avLst/>
          </a:prstGeom>
          <a:noFill/>
        </p:spPr>
        <p:txBody>
          <a:bodyPr wrap="none" rtlCol="0">
            <a:spAutoFit/>
          </a:bodyPr>
          <a:lstStyle/>
          <a:p>
            <a:r>
              <a:rPr lang="en-US" dirty="0"/>
              <a:t>Egg Pancake</a:t>
            </a:r>
          </a:p>
        </p:txBody>
      </p:sp>
      <p:sp>
        <p:nvSpPr>
          <p:cNvPr id="5" name="TextBox 4"/>
          <p:cNvSpPr txBox="1"/>
          <p:nvPr/>
        </p:nvSpPr>
        <p:spPr>
          <a:xfrm>
            <a:off x="6173421" y="3768048"/>
            <a:ext cx="1580882" cy="369332"/>
          </a:xfrm>
          <a:prstGeom prst="rect">
            <a:avLst/>
          </a:prstGeom>
          <a:noFill/>
        </p:spPr>
        <p:txBody>
          <a:bodyPr wrap="none" rtlCol="0">
            <a:spAutoFit/>
          </a:bodyPr>
          <a:lstStyle/>
          <a:p>
            <a:r>
              <a:rPr lang="en-US" dirty="0"/>
              <a:t>Deviled Eggs</a:t>
            </a:r>
          </a:p>
        </p:txBody>
      </p:sp>
      <p:pic>
        <p:nvPicPr>
          <p:cNvPr id="11" name="Picture 10"/>
          <p:cNvPicPr>
            <a:picLocks noChangeAspect="1"/>
          </p:cNvPicPr>
          <p:nvPr/>
        </p:nvPicPr>
        <p:blipFill>
          <a:blip r:embed="rId5"/>
          <a:stretch>
            <a:fillRect/>
          </a:stretch>
        </p:blipFill>
        <p:spPr>
          <a:xfrm>
            <a:off x="3173257" y="1958252"/>
            <a:ext cx="2435913" cy="1809796"/>
          </a:xfrm>
          <a:prstGeom prst="rect">
            <a:avLst/>
          </a:prstGeom>
        </p:spPr>
      </p:pic>
      <p:sp>
        <p:nvSpPr>
          <p:cNvPr id="16" name="TextBox 15"/>
          <p:cNvSpPr txBox="1"/>
          <p:nvPr/>
        </p:nvSpPr>
        <p:spPr>
          <a:xfrm>
            <a:off x="3670928" y="3793655"/>
            <a:ext cx="1516762" cy="369332"/>
          </a:xfrm>
          <a:prstGeom prst="rect">
            <a:avLst/>
          </a:prstGeom>
          <a:noFill/>
        </p:spPr>
        <p:txBody>
          <a:bodyPr wrap="none" rtlCol="0">
            <a:spAutoFit/>
          </a:bodyPr>
          <a:lstStyle/>
          <a:p>
            <a:r>
              <a:rPr lang="en-US" dirty="0" err="1"/>
              <a:t>Fritatta</a:t>
            </a:r>
            <a:r>
              <a:rPr lang="en-US" dirty="0"/>
              <a:t> Egg</a:t>
            </a:r>
          </a:p>
        </p:txBody>
      </p:sp>
      <p:pic>
        <p:nvPicPr>
          <p:cNvPr id="12" name="Picture 11"/>
          <p:cNvPicPr>
            <a:picLocks noChangeAspect="1"/>
          </p:cNvPicPr>
          <p:nvPr/>
        </p:nvPicPr>
        <p:blipFill>
          <a:blip r:embed="rId6"/>
          <a:stretch>
            <a:fillRect/>
          </a:stretch>
        </p:blipFill>
        <p:spPr>
          <a:xfrm>
            <a:off x="537948" y="4320854"/>
            <a:ext cx="2466975" cy="2006222"/>
          </a:xfrm>
          <a:prstGeom prst="rect">
            <a:avLst/>
          </a:prstGeom>
        </p:spPr>
      </p:pic>
      <p:sp>
        <p:nvSpPr>
          <p:cNvPr id="18" name="TextBox 17"/>
          <p:cNvSpPr txBox="1"/>
          <p:nvPr/>
        </p:nvSpPr>
        <p:spPr>
          <a:xfrm>
            <a:off x="972177" y="6361910"/>
            <a:ext cx="1598515" cy="369332"/>
          </a:xfrm>
          <a:prstGeom prst="rect">
            <a:avLst/>
          </a:prstGeom>
          <a:noFill/>
        </p:spPr>
        <p:txBody>
          <a:bodyPr wrap="none" rtlCol="0">
            <a:spAutoFit/>
          </a:bodyPr>
          <a:lstStyle/>
          <a:p>
            <a:r>
              <a:rPr lang="en-US" dirty="0"/>
              <a:t>Egg Benedict</a:t>
            </a:r>
          </a:p>
        </p:txBody>
      </p:sp>
      <p:sp>
        <p:nvSpPr>
          <p:cNvPr id="19" name="TextBox 18"/>
          <p:cNvSpPr txBox="1"/>
          <p:nvPr/>
        </p:nvSpPr>
        <p:spPr>
          <a:xfrm>
            <a:off x="825976" y="3779318"/>
            <a:ext cx="1576072" cy="369332"/>
          </a:xfrm>
          <a:prstGeom prst="rect">
            <a:avLst/>
          </a:prstGeom>
          <a:noFill/>
        </p:spPr>
        <p:txBody>
          <a:bodyPr wrap="none" rtlCol="0">
            <a:spAutoFit/>
          </a:bodyPr>
          <a:lstStyle/>
          <a:p>
            <a:r>
              <a:rPr lang="en-US" dirty="0"/>
              <a:t>Half Fry Egg</a:t>
            </a:r>
          </a:p>
        </p:txBody>
      </p:sp>
      <p:pic>
        <p:nvPicPr>
          <p:cNvPr id="13" name="Picture 12"/>
          <p:cNvPicPr>
            <a:picLocks noChangeAspect="1"/>
          </p:cNvPicPr>
          <p:nvPr/>
        </p:nvPicPr>
        <p:blipFill>
          <a:blip r:embed="rId7"/>
          <a:stretch>
            <a:fillRect/>
          </a:stretch>
        </p:blipFill>
        <p:spPr>
          <a:xfrm>
            <a:off x="3173256" y="4329330"/>
            <a:ext cx="2435913" cy="1997746"/>
          </a:xfrm>
          <a:prstGeom prst="rect">
            <a:avLst/>
          </a:prstGeom>
        </p:spPr>
      </p:pic>
      <p:sp>
        <p:nvSpPr>
          <p:cNvPr id="21" name="TextBox 20"/>
          <p:cNvSpPr txBox="1"/>
          <p:nvPr/>
        </p:nvSpPr>
        <p:spPr>
          <a:xfrm>
            <a:off x="3537879" y="6361910"/>
            <a:ext cx="1782860" cy="369332"/>
          </a:xfrm>
          <a:prstGeom prst="rect">
            <a:avLst/>
          </a:prstGeom>
          <a:noFill/>
        </p:spPr>
        <p:txBody>
          <a:bodyPr wrap="none" rtlCol="0">
            <a:spAutoFit/>
          </a:bodyPr>
          <a:lstStyle/>
          <a:p>
            <a:r>
              <a:rPr lang="en-US" dirty="0"/>
              <a:t>One Eyed Jack</a:t>
            </a:r>
          </a:p>
        </p:txBody>
      </p:sp>
      <p:pic>
        <p:nvPicPr>
          <p:cNvPr id="7174" name="Picture 6" descr="http://cdn.sailusfood.com/wp-content/uploads/2005/12/bagara-anda-masala-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1908" y="1945805"/>
            <a:ext cx="2460155" cy="18478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696769" y="3779318"/>
            <a:ext cx="2441694" cy="369332"/>
          </a:xfrm>
          <a:prstGeom prst="rect">
            <a:avLst/>
          </a:prstGeom>
          <a:noFill/>
        </p:spPr>
        <p:txBody>
          <a:bodyPr wrap="none" rtlCol="0">
            <a:spAutoFit/>
          </a:bodyPr>
          <a:lstStyle/>
          <a:p>
            <a:r>
              <a:rPr lang="en-US" dirty="0" err="1"/>
              <a:t>Bagara</a:t>
            </a:r>
            <a:r>
              <a:rPr lang="en-US" dirty="0"/>
              <a:t> </a:t>
            </a:r>
            <a:r>
              <a:rPr lang="en-US" dirty="0" err="1"/>
              <a:t>Anda</a:t>
            </a:r>
            <a:r>
              <a:rPr lang="en-US" dirty="0"/>
              <a:t> Masala</a:t>
            </a:r>
          </a:p>
        </p:txBody>
      </p:sp>
      <p:pic>
        <p:nvPicPr>
          <p:cNvPr id="7176" name="Picture 8" descr="http://images.media-allrecipes.com/userphotos/250x250/00/01/58/1587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3743" y="4301860"/>
            <a:ext cx="2438320" cy="20252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444160" y="6327076"/>
            <a:ext cx="2757486" cy="369332"/>
          </a:xfrm>
          <a:prstGeom prst="rect">
            <a:avLst/>
          </a:prstGeom>
          <a:noFill/>
        </p:spPr>
        <p:txBody>
          <a:bodyPr wrap="none" rtlCol="0">
            <a:spAutoFit/>
          </a:bodyPr>
          <a:lstStyle/>
          <a:p>
            <a:r>
              <a:rPr lang="en-US" dirty="0" err="1"/>
              <a:t>Chinease</a:t>
            </a:r>
            <a:r>
              <a:rPr lang="en-US" dirty="0"/>
              <a:t> Leaf Tea Eggs</a:t>
            </a:r>
          </a:p>
        </p:txBody>
      </p:sp>
    </p:spTree>
    <p:extLst>
      <p:ext uri="{BB962C8B-B14F-4D97-AF65-F5344CB8AC3E}">
        <p14:creationId xmlns:p14="http://schemas.microsoft.com/office/powerpoint/2010/main" val="11650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of Yolk???</a:t>
            </a:r>
          </a:p>
        </p:txBody>
      </p:sp>
      <p:pic>
        <p:nvPicPr>
          <p:cNvPr id="4" name="Content Placeholder 3" descr="DSM’s YolkFan to measure egg yolk pigment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324" y="2684332"/>
            <a:ext cx="5919868" cy="34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SM color f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192" y="2684332"/>
            <a:ext cx="4946495" cy="323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261872" y="262392"/>
            <a:ext cx="9692640" cy="1428929"/>
          </a:xfrm>
          <a:prstGeom prst="rect">
            <a:avLst/>
          </a:prstGeom>
        </p:spPr>
        <p:txBody>
          <a:bodyPr vert="horz" lIns="91440" tIns="27432" rIns="91440" bIns="45720" rtlCol="0" anchor="b">
            <a:norm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en-US" dirty="0"/>
              <a:t>Choice is your…</a:t>
            </a:r>
          </a:p>
        </p:txBody>
      </p:sp>
      <p:pic>
        <p:nvPicPr>
          <p:cNvPr id="8" name="Picture 5" descr="fdc9002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39" y="2146963"/>
            <a:ext cx="5097439" cy="403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Egg%20and%20Sh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192" y="2199984"/>
            <a:ext cx="5030464" cy="398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41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View">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TC103457515[[fn=View]]</Template>
  <TotalTime>1296</TotalTime>
  <Words>880</Words>
  <Application>Microsoft Office PowerPoint</Application>
  <PresentationFormat>Widescreen</PresentationFormat>
  <Paragraphs>186</Paragraphs>
  <Slides>34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Century Schoolbook</vt:lpstr>
      <vt:lpstr>Droid Sans</vt:lpstr>
      <vt:lpstr>IrisUPC</vt:lpstr>
      <vt:lpstr>Lato</vt:lpstr>
      <vt:lpstr>Wingdings</vt:lpstr>
      <vt:lpstr>Wingdings 2</vt:lpstr>
      <vt:lpstr>Wingdings 3</vt:lpstr>
      <vt:lpstr>View</vt:lpstr>
      <vt:lpstr>Importance of Egg &amp; Meat</vt:lpstr>
      <vt:lpstr>  The only Food on Earth       with                     1      Point Ratings from            World Health Organization </vt:lpstr>
      <vt:lpstr>Nature’s Gift??</vt:lpstr>
      <vt:lpstr>Nutrient Composition Analysis</vt:lpstr>
      <vt:lpstr>Easy to Cook</vt:lpstr>
      <vt:lpstr>Convenient to eat</vt:lpstr>
      <vt:lpstr>Quick to Cook: Quick to Digest</vt:lpstr>
      <vt:lpstr>Variety to serve</vt:lpstr>
      <vt:lpstr>Color of Yolk???</vt:lpstr>
      <vt:lpstr>Liked by every class and age group</vt:lpstr>
      <vt:lpstr>Functional Foods</vt:lpstr>
      <vt:lpstr>Nutraceuticals Food</vt:lpstr>
      <vt:lpstr>Choline: Helps in brain development </vt:lpstr>
      <vt:lpstr>Want to be Happy??? Eat Eggs?</vt:lpstr>
      <vt:lpstr>Lecithin: Essential for memory development </vt:lpstr>
      <vt:lpstr>Good Quality Protein Source For Muscle Development</vt:lpstr>
      <vt:lpstr>Vitamin A and Lutein: Good for Eye Health</vt:lpstr>
      <vt:lpstr>Lutein and Zeaxanthin: Prevents Age Related Macular Degeneration</vt:lpstr>
      <vt:lpstr>Stronger Bones: A Natural Source of Vitamin D (2nd to Fish)</vt:lpstr>
      <vt:lpstr>Low Calories: Never let you become obese</vt:lpstr>
      <vt:lpstr>Egg-Ceptional Hair Treatment</vt:lpstr>
      <vt:lpstr>How???</vt:lpstr>
      <vt:lpstr>Consume Egg Before You Become Egg</vt:lpstr>
      <vt:lpstr>Simple Solution to All Problems</vt:lpstr>
      <vt:lpstr>Not the right way to apply egg on hairs…</vt:lpstr>
      <vt:lpstr>Glowing Skin</vt:lpstr>
      <vt:lpstr>Best for pregnant women</vt:lpstr>
      <vt:lpstr>Safe for heart</vt:lpstr>
      <vt:lpstr>Breast Cancer</vt:lpstr>
      <vt:lpstr>Most Economical and accessible Protein Source</vt:lpstr>
      <vt:lpstr>Do We Use Hormones in Poultry???</vt:lpstr>
      <vt:lpstr>What to eat?? Choice is Yours.</vt:lpstr>
      <vt:lpstr>…and Finally… The Most Important Use…</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Faisal Hussnain</dc:creator>
  <cp:lastModifiedBy>Shozab Seemab Khan</cp:lastModifiedBy>
  <cp:revision>124</cp:revision>
  <dcterms:created xsi:type="dcterms:W3CDTF">2014-10-31T10:49:56Z</dcterms:created>
  <dcterms:modified xsi:type="dcterms:W3CDTF">2017-02-24T03:43:18Z</dcterms:modified>
</cp:coreProperties>
</file>