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3" r:id="rId4"/>
    <p:sldId id="272" r:id="rId5"/>
    <p:sldId id="275" r:id="rId6"/>
    <p:sldId id="276" r:id="rId7"/>
    <p:sldId id="277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9" r:id="rId24"/>
    <p:sldId id="286" r:id="rId25"/>
    <p:sldId id="287" r:id="rId26"/>
    <p:sldId id="288" r:id="rId27"/>
    <p:sldId id="289" r:id="rId28"/>
    <p:sldId id="290" r:id="rId29"/>
    <p:sldId id="284" r:id="rId30"/>
    <p:sldId id="280" r:id="rId31"/>
    <p:sldId id="281" r:id="rId32"/>
    <p:sldId id="282" r:id="rId33"/>
    <p:sldId id="283" r:id="rId34"/>
    <p:sldId id="285" r:id="rId35"/>
    <p:sldId id="292" r:id="rId36"/>
    <p:sldId id="293" r:id="rId37"/>
    <p:sldId id="294" r:id="rId38"/>
    <p:sldId id="291" r:id="rId39"/>
    <p:sldId id="295" r:id="rId40"/>
    <p:sldId id="296" r:id="rId41"/>
    <p:sldId id="27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B7BF985-5CBC-4396-A9E7-A106E3D70556}">
          <p14:sldIdLst>
            <p14:sldId id="256"/>
            <p14:sldId id="271"/>
            <p14:sldId id="273"/>
            <p14:sldId id="272"/>
            <p14:sldId id="275"/>
            <p14:sldId id="276"/>
            <p14:sldId id="277"/>
            <p14:sldId id="27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9"/>
            <p14:sldId id="286"/>
            <p14:sldId id="287"/>
            <p14:sldId id="288"/>
            <p14:sldId id="289"/>
            <p14:sldId id="290"/>
            <p14:sldId id="284"/>
            <p14:sldId id="280"/>
            <p14:sldId id="281"/>
            <p14:sldId id="282"/>
            <p14:sldId id="283"/>
            <p14:sldId id="285"/>
            <p14:sldId id="292"/>
            <p14:sldId id="293"/>
            <p14:sldId id="294"/>
            <p14:sldId id="291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Statistical analysis system (SAS)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6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152" b="5150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6582" y="3724970"/>
            <a:ext cx="3200400" cy="67721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5301" y="576701"/>
            <a:ext cx="2386149" cy="46566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642"/>
          <a:stretch/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2564" y="6155392"/>
            <a:ext cx="4529784" cy="67721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8477" y="1011718"/>
            <a:ext cx="3200400" cy="4251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1113" y="1436822"/>
            <a:ext cx="3200400" cy="35222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30"/>
          <a:stretch/>
        </p:blipFill>
        <p:spPr>
          <a:xfrm>
            <a:off x="0" y="0"/>
            <a:ext cx="12192000" cy="6825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9041" y="1751745"/>
            <a:ext cx="3523115" cy="39032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6014" y="4124830"/>
            <a:ext cx="1605642" cy="39818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04" b="5476"/>
          <a:stretch/>
        </p:blipFill>
        <p:spPr>
          <a:xfrm>
            <a:off x="0" y="48986"/>
            <a:ext cx="12192000" cy="6809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511" y="1838829"/>
            <a:ext cx="4747760" cy="178611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0699" y="2292048"/>
            <a:ext cx="1159328" cy="3368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45" t="9260" r="37857" b="35852"/>
          <a:stretch/>
        </p:blipFill>
        <p:spPr>
          <a:xfrm>
            <a:off x="-1" y="-1210"/>
            <a:ext cx="12192001" cy="68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80" t="9598" r="37618" b="35714"/>
          <a:stretch/>
        </p:blipFill>
        <p:spPr>
          <a:xfrm>
            <a:off x="0" y="-33868"/>
            <a:ext cx="12192000" cy="689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893" t="12516" r="34912" b="17841"/>
          <a:stretch/>
        </p:blipFill>
        <p:spPr>
          <a:xfrm>
            <a:off x="2603614" y="110173"/>
            <a:ext cx="6984771" cy="660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3614" y="1219308"/>
            <a:ext cx="3706585" cy="195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754" b="433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3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565" b="303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a Blessing…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31928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Statistics: Most Critical phase of a Research</a:t>
            </a:r>
          </a:p>
          <a:p>
            <a:r>
              <a:rPr lang="en-US" sz="2800" dirty="0" smtClean="0"/>
              <a:t>Calculators                        Excel Sheets                        Statistical Software</a:t>
            </a:r>
          </a:p>
          <a:p>
            <a:r>
              <a:rPr lang="en-US" sz="2800" dirty="0" smtClean="0"/>
              <a:t>User friendly software</a:t>
            </a:r>
          </a:p>
          <a:p>
            <a:r>
              <a:rPr lang="en-US" sz="2800" dirty="0" smtClean="0"/>
              <a:t>Just properly arrange your data</a:t>
            </a:r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3037113" y="3176509"/>
            <a:ext cx="1224643" cy="440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06730" y="3178321"/>
            <a:ext cx="1224643" cy="440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4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9728" y="2535162"/>
            <a:ext cx="5306786" cy="2806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33" r="10510" b="34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6299" y="2675467"/>
            <a:ext cx="5306786" cy="37797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3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Statistics</a:t>
            </a:r>
          </a:p>
          <a:p>
            <a:r>
              <a:rPr lang="en-US" sz="3200" dirty="0" smtClean="0"/>
              <a:t>t test</a:t>
            </a:r>
          </a:p>
          <a:p>
            <a:r>
              <a:rPr lang="en-US" sz="3200" dirty="0" smtClean="0"/>
              <a:t>One Way ANOVA</a:t>
            </a:r>
          </a:p>
          <a:p>
            <a:r>
              <a:rPr lang="en-US" sz="3200" dirty="0" smtClean="0"/>
              <a:t>Factorial ANOVA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3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74864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Summary Statistics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107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480" b="522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773" b="412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463689">
            <a:off x="5061858" y="2890156"/>
            <a:ext cx="1747157" cy="81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415006">
            <a:off x="4928125" y="2999649"/>
            <a:ext cx="1747157" cy="81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271" b="53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71" t="11311" r="36373" b="26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74864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T-test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34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Since 1976</a:t>
            </a:r>
          </a:p>
          <a:p>
            <a:r>
              <a:rPr lang="en-US" sz="2400" dirty="0" smtClean="0"/>
              <a:t>USDA Data</a:t>
            </a:r>
          </a:p>
          <a:p>
            <a:pPr algn="just"/>
            <a:r>
              <a:rPr lang="en-US" sz="2400" dirty="0"/>
              <a:t>Development of such software was critically important to members of the University Statisticians Southern Experiment Stations, a consortium of eight land-grant universities that received the majority of their research funding from the USDA. The schools came together under a grant from the National Institutes of Health (NIH) to develop a general-purpose statistical software package to analyze all the agricultural data they were </a:t>
            </a:r>
            <a:r>
              <a:rPr lang="en-US" sz="2400" dirty="0" smtClean="0"/>
              <a:t>generating</a:t>
            </a:r>
          </a:p>
        </p:txBody>
      </p:sp>
    </p:spTree>
    <p:extLst>
      <p:ext uri="{BB962C8B-B14F-4D97-AF65-F5344CB8AC3E}">
        <p14:creationId xmlns:p14="http://schemas.microsoft.com/office/powerpoint/2010/main" val="3389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536" b="5662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840" b="29286"/>
          <a:stretch/>
        </p:blipFill>
        <p:spPr>
          <a:xfrm>
            <a:off x="0" y="-1"/>
            <a:ext cx="12192000" cy="68718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67943" y="1845129"/>
            <a:ext cx="2612571" cy="832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47857" y="1534886"/>
            <a:ext cx="1502229" cy="39188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2" r="18918" b="459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8629" y="5437414"/>
            <a:ext cx="800100" cy="12573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8128" y="2675467"/>
            <a:ext cx="3000601" cy="12573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2846615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ONE WAY ANOVA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794" b="41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1142" b="401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323114" y="2498271"/>
            <a:ext cx="1061357" cy="1224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48" r="41473" b="3683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94514" y="2334986"/>
            <a:ext cx="1289957" cy="1159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29500" y="4669971"/>
            <a:ext cx="1387929" cy="5551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130" b="36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5057" y="1981805"/>
            <a:ext cx="816429" cy="6936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1634" b="38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43899" y="2179260"/>
            <a:ext cx="604158" cy="4962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51513" y="3886200"/>
            <a:ext cx="1498373" cy="88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8" y="119743"/>
            <a:ext cx="10131425" cy="145626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6" t="14062" r="26072" b="23125"/>
          <a:stretch/>
        </p:blipFill>
        <p:spPr>
          <a:xfrm>
            <a:off x="0" y="1191987"/>
            <a:ext cx="12191999" cy="5666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8283" y="4212771"/>
            <a:ext cx="1257300" cy="10123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1486" y="1647895"/>
            <a:ext cx="329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Significant ≤0.05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Non-significant &gt;0.05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6" y="1538591"/>
            <a:ext cx="644978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solidFill>
                  <a:srgbClr val="FFFF00"/>
                </a:solidFill>
              </a:rPr>
              <a:t>GIGO</a:t>
            </a:r>
            <a:endParaRPr lang="en-US" sz="19900" dirty="0">
              <a:solidFill>
                <a:srgbClr val="FFFF00"/>
              </a:solidFill>
            </a:endParaRPr>
          </a:p>
        </p:txBody>
      </p:sp>
      <p:sp>
        <p:nvSpPr>
          <p:cNvPr id="4" name="AutoShape 2" descr="https://spectrumcil.files.wordpress.com/2012/04/gi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29" y="1800612"/>
            <a:ext cx="5774871" cy="50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59" t="16964" r="30338" b="33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9772" y="4669971"/>
            <a:ext cx="1894114" cy="21880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SAS Institute Inc. 2004. </a:t>
            </a:r>
            <a:r>
              <a:rPr lang="en-US" sz="4400" b="1" dirty="0"/>
              <a:t>SAS </a:t>
            </a:r>
            <a:r>
              <a:rPr lang="en-US" sz="4400" b="1" dirty="0" smtClean="0"/>
              <a:t>Online Doc</a:t>
            </a:r>
            <a:r>
              <a:rPr lang="en-US" sz="4400" b="1" dirty="0"/>
              <a:t>® 9.1.3</a:t>
            </a:r>
            <a:r>
              <a:rPr lang="en-US" sz="4400" dirty="0"/>
              <a:t>. Cary, NC: SAS Institute </a:t>
            </a:r>
            <a:r>
              <a:rPr lang="en-US" sz="4400" dirty="0" smtClean="0"/>
              <a:t>Inc.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08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Menu based (Basic level)</a:t>
            </a:r>
          </a:p>
          <a:p>
            <a:endParaRPr lang="en-US" sz="2800" dirty="0" smtClean="0"/>
          </a:p>
          <a:p>
            <a:r>
              <a:rPr lang="en-US" sz="2800" dirty="0" smtClean="0"/>
              <a:t>Command based (Advanced level)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1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Data for </a:t>
            </a:r>
            <a:r>
              <a:rPr lang="en-US" dirty="0" err="1" smtClean="0"/>
              <a:t>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4992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 Design</a:t>
            </a:r>
          </a:p>
          <a:p>
            <a:r>
              <a:rPr lang="en-US" sz="2400" dirty="0" smtClean="0"/>
              <a:t>Treatments x Replicates</a:t>
            </a:r>
          </a:p>
          <a:p>
            <a:r>
              <a:rPr lang="en-US" sz="2400" dirty="0" smtClean="0"/>
              <a:t>Feed Restriction (4  x 6) </a:t>
            </a:r>
          </a:p>
        </p:txBody>
      </p:sp>
    </p:spTree>
    <p:extLst>
      <p:ext uri="{BB962C8B-B14F-4D97-AF65-F5344CB8AC3E}">
        <p14:creationId xmlns:p14="http://schemas.microsoft.com/office/powerpoint/2010/main" val="18806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92529"/>
              </p:ext>
            </p:extLst>
          </p:nvPr>
        </p:nvGraphicFramePr>
        <p:xfrm>
          <a:off x="1045030" y="1845734"/>
          <a:ext cx="3526970" cy="4820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63485"/>
                <a:gridCol w="176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Weight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F1H6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F2H6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546481"/>
              </p:ext>
            </p:extLst>
          </p:nvPr>
        </p:nvGraphicFramePr>
        <p:xfrm>
          <a:off x="5883725" y="1834848"/>
          <a:ext cx="2737760" cy="4820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68880"/>
                <a:gridCol w="136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Body Weight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F3H6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F4H6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7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</a:t>
            </a:r>
            <a:r>
              <a:rPr lang="en-US" dirty="0" err="1" smtClean="0"/>
              <a:t>sas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462036"/>
              </p:ext>
            </p:extLst>
          </p:nvPr>
        </p:nvGraphicFramePr>
        <p:xfrm>
          <a:off x="1045030" y="1845734"/>
          <a:ext cx="3526970" cy="4820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63485"/>
                <a:gridCol w="176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Weight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482980"/>
              </p:ext>
            </p:extLst>
          </p:nvPr>
        </p:nvGraphicFramePr>
        <p:xfrm>
          <a:off x="4969325" y="1916490"/>
          <a:ext cx="2737760" cy="4820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68880"/>
                <a:gridCol w="136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Body Weight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8829" y="2416629"/>
            <a:ext cx="253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F1H = A</a:t>
            </a:r>
          </a:p>
          <a:p>
            <a:r>
              <a:rPr lang="en-US" sz="2400" dirty="0" smtClean="0"/>
              <a:t>F2H = B</a:t>
            </a:r>
          </a:p>
          <a:p>
            <a:r>
              <a:rPr lang="en-US" sz="2400" dirty="0" smtClean="0"/>
              <a:t>F3H = C</a:t>
            </a:r>
          </a:p>
          <a:p>
            <a:r>
              <a:rPr lang="en-US" sz="2400" dirty="0" smtClean="0"/>
              <a:t>F4H = 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2643" y="4565651"/>
            <a:ext cx="393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Replication??</a:t>
            </a:r>
          </a:p>
          <a:p>
            <a:r>
              <a:rPr lang="en-US" sz="2400" dirty="0" smtClean="0"/>
              <a:t>Don’t calculate averages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 </a:t>
            </a:r>
            <a:r>
              <a:rPr lang="en-US" dirty="0" err="1" smtClean="0"/>
              <a:t>sas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Requirements</a:t>
            </a:r>
          </a:p>
          <a:p>
            <a:r>
              <a:rPr lang="en-US" sz="2000" dirty="0" smtClean="0"/>
              <a:t>SAS works on 32 bit version of any of the following windows</a:t>
            </a:r>
          </a:p>
          <a:p>
            <a:pPr lvl="1"/>
            <a:r>
              <a:rPr lang="en-US" sz="1800" dirty="0" smtClean="0"/>
              <a:t>Windows XP</a:t>
            </a:r>
          </a:p>
          <a:p>
            <a:pPr lvl="1"/>
            <a:r>
              <a:rPr lang="en-US" sz="1800" dirty="0" smtClean="0"/>
              <a:t>Windows 7</a:t>
            </a:r>
          </a:p>
          <a:p>
            <a:pPr lvl="1"/>
            <a:r>
              <a:rPr lang="en-US" sz="1800" dirty="0" smtClean="0"/>
              <a:t>Windows 8</a:t>
            </a:r>
          </a:p>
          <a:p>
            <a:r>
              <a:rPr lang="en-US" sz="2000" dirty="0" smtClean="0"/>
              <a:t>SAS only uses Excel workbook 2002-03</a:t>
            </a:r>
          </a:p>
          <a:p>
            <a:r>
              <a:rPr lang="en-US" sz="2000" dirty="0" smtClean="0"/>
              <a:t>However, latest version of SAS like 9.3, 9.4 also work on 64 bit windows</a:t>
            </a:r>
          </a:p>
          <a:p>
            <a:r>
              <a:rPr lang="en-US" sz="2000" dirty="0" smtClean="0"/>
              <a:t>But, their one year license is very costly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3173" y="2142067"/>
            <a:ext cx="2982246" cy="3649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535" t="27773" r="33701" b="33319"/>
          <a:stretch/>
        </p:blipFill>
        <p:spPr>
          <a:xfrm>
            <a:off x="0" y="0"/>
            <a:ext cx="12191999" cy="68339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782614" y="1416676"/>
            <a:ext cx="1470559" cy="11719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18197" y="3966634"/>
            <a:ext cx="476740" cy="24105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18952" y="6375042"/>
            <a:ext cx="1661375" cy="36060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580</TotalTime>
  <Words>311</Words>
  <Application>Microsoft Office PowerPoint</Application>
  <PresentationFormat>Widescreen</PresentationFormat>
  <Paragraphs>104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Celestial</vt:lpstr>
      <vt:lpstr>Statistical analysis system (SAS)</vt:lpstr>
      <vt:lpstr>SAS a Blessing…</vt:lpstr>
      <vt:lpstr>SAS</vt:lpstr>
      <vt:lpstr>PowerPoint Presentation</vt:lpstr>
      <vt:lpstr>application</vt:lpstr>
      <vt:lpstr>Preparing Data for sas</vt:lpstr>
      <vt:lpstr>Data collection</vt:lpstr>
      <vt:lpstr>Data for sas</vt:lpstr>
      <vt:lpstr>Starting with sas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Statistics</vt:lpstr>
      <vt:lpstr>PowerPoint Presentation</vt:lpstr>
      <vt:lpstr>PowerPoint Presentation</vt:lpstr>
      <vt:lpstr>PowerPoint Presentation</vt:lpstr>
      <vt:lpstr>PowerPoint Presentation</vt:lpstr>
      <vt:lpstr>T-test</vt:lpstr>
      <vt:lpstr>PowerPoint Presentation</vt:lpstr>
      <vt:lpstr>PowerPoint Presentation</vt:lpstr>
      <vt:lpstr>PowerPoint Presentation</vt:lpstr>
      <vt:lpstr>ONE WAY ANOVA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software (SAS)</dc:title>
  <dc:creator>Faisal Hussnain</dc:creator>
  <cp:lastModifiedBy>Dr.Shahid Mehmood</cp:lastModifiedBy>
  <cp:revision>43</cp:revision>
  <dcterms:created xsi:type="dcterms:W3CDTF">2015-06-16T19:15:02Z</dcterms:created>
  <dcterms:modified xsi:type="dcterms:W3CDTF">2017-04-04T15:04:24Z</dcterms:modified>
</cp:coreProperties>
</file>