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C0FB67-0559-4571-9B38-239BD9BADE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0160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89E2F7-E776-4711-B8A7-C23AD4B9EF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4359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89E2F7-E776-4711-B8A7-C23AD4B9EFA4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89E2F7-E776-4711-B8A7-C23AD4B9EFA4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C4FAC-AD79-4CE1-91BD-9C3DAE570EE0}" type="datetime1">
              <a:rPr lang="en-US" smtClean="0"/>
              <a:pPr/>
              <a:t>3/10/2017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9A393-A75C-4C1F-AC65-D1D97B1F66B6}" type="datetime1">
              <a:rPr lang="en-US" smtClean="0"/>
              <a:pPr/>
              <a:t>3/10/2017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F3283-8F8B-4777-93F1-2E89D4C7163B}" type="datetime1">
              <a:rPr lang="en-US" smtClean="0"/>
              <a:pPr/>
              <a:t>3/10/2017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55CAA-F4B9-48EA-8699-FA1E4BFDC4AD}" type="datetime1">
              <a:rPr lang="en-US" smtClean="0"/>
              <a:pPr/>
              <a:t>3/10/2017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A3A43-AD73-4CB6-8261-2660CB8D3D05}" type="datetime1">
              <a:rPr lang="en-US" smtClean="0"/>
              <a:pPr/>
              <a:t>3/10/2017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C6038-1A7C-4577-8BAA-5C3AA7E28E7E}" type="datetime1">
              <a:rPr lang="en-US" smtClean="0"/>
              <a:pPr/>
              <a:t>3/10/2017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F5AFC-3910-4CD0-A7AE-39978005580D}" type="datetime1">
              <a:rPr lang="en-US" smtClean="0"/>
              <a:pPr/>
              <a:t>3/10/2017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0E74D-E31E-4306-AF22-0BCA2611395F}" type="datetime1">
              <a:rPr lang="en-US" smtClean="0"/>
              <a:pPr/>
              <a:t>3/10/2017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4AB1E-B5A6-442B-A372-35A54AA08FBA}" type="datetime1">
              <a:rPr lang="en-US" smtClean="0"/>
              <a:pPr/>
              <a:t>3/10/2017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609E5-0EF4-4F92-B42B-35484C1E2C33}" type="datetime1">
              <a:rPr lang="en-US" smtClean="0"/>
              <a:pPr/>
              <a:t>3/10/2017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6A911-2C20-41AD-A0B5-A37C34BAACB5}" type="datetime1">
              <a:rPr lang="en-US" smtClean="0"/>
              <a:pPr/>
              <a:t>3/10/2017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692DE3-DC30-45DE-9225-BBFA623D2BDD}" type="datetime1">
              <a:rPr lang="en-US" smtClean="0"/>
              <a:pPr/>
              <a:t>3/10/2017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686800" cy="5943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800" b="1" u="sng" dirty="0"/>
              <a:t>Lecture No. 1</a:t>
            </a:r>
          </a:p>
          <a:p>
            <a:pPr>
              <a:buFont typeface="Wingdings" pitchFamily="2" charset="2"/>
              <a:buChar char="Ø"/>
            </a:pPr>
            <a:r>
              <a:rPr lang="en-US" sz="2800" b="1" u="sng" dirty="0"/>
              <a:t>Wildlife</a:t>
            </a:r>
            <a:endParaRPr lang="en-US" sz="2800" dirty="0"/>
          </a:p>
          <a:p>
            <a:pPr>
              <a:buNone/>
            </a:pPr>
            <a:r>
              <a:rPr lang="en-US" sz="2400" dirty="0"/>
              <a:t>Wildlife is the entire native uncultivated flora and undomesticated fauna.</a:t>
            </a:r>
          </a:p>
          <a:p>
            <a:pPr>
              <a:buFont typeface="Wingdings" pitchFamily="2" charset="2"/>
              <a:buChar char="Ø"/>
            </a:pPr>
            <a:r>
              <a:rPr lang="en-US" sz="2800" b="1" u="sng" dirty="0"/>
              <a:t>Biodiversity</a:t>
            </a:r>
            <a:endParaRPr lang="en-US" sz="2800" dirty="0"/>
          </a:p>
          <a:p>
            <a:pPr>
              <a:buNone/>
            </a:pPr>
            <a:r>
              <a:rPr lang="en-US" sz="2400" dirty="0"/>
              <a:t>Biodiversity is the variety of life. (Elephant, Domestic Cow)</a:t>
            </a:r>
          </a:p>
          <a:p>
            <a:pPr>
              <a:buFont typeface="Wingdings" pitchFamily="2" charset="2"/>
              <a:buChar char="Ø"/>
            </a:pPr>
            <a:r>
              <a:rPr lang="en-US" sz="2800" b="1" u="sng" dirty="0"/>
              <a:t>Conservation</a:t>
            </a:r>
          </a:p>
          <a:p>
            <a:pPr>
              <a:buNone/>
            </a:pPr>
            <a:r>
              <a:rPr lang="en-US" sz="2400" dirty="0"/>
              <a:t>The science of protection and management of biodiversity.</a:t>
            </a:r>
          </a:p>
          <a:p>
            <a:pPr marL="0" indent="0">
              <a:buNone/>
            </a:pPr>
            <a:r>
              <a:rPr lang="en-US" sz="2800" b="1" dirty="0"/>
              <a:t>Essential Steps for Conservation.</a:t>
            </a:r>
          </a:p>
          <a:p>
            <a:pPr marL="0" indent="0">
              <a:buNone/>
            </a:pPr>
            <a:r>
              <a:rPr lang="en-US" sz="2400" dirty="0"/>
              <a:t>1) To know the status of biodiversity</a:t>
            </a:r>
          </a:p>
          <a:p>
            <a:pPr marL="0" indent="0">
              <a:buNone/>
            </a:pPr>
            <a:r>
              <a:rPr lang="en-US" sz="2400" dirty="0"/>
              <a:t>2) To protect the declining biodiversity.</a:t>
            </a:r>
          </a:p>
          <a:p>
            <a:pPr marL="0" indent="0"/>
            <a:r>
              <a:rPr lang="en-US" sz="2400" dirty="0"/>
              <a:t> Note: Protect only declining species which decline due to different factors (E.g. Vultures decline due to Anthropogenic Activities).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>
            <a:normAutofit/>
          </a:bodyPr>
          <a:lstStyle/>
          <a:p>
            <a:r>
              <a:rPr lang="en-US" sz="3000" dirty="0"/>
              <a:t>Approaches are use to measure and protect the biodiversity.</a:t>
            </a:r>
          </a:p>
          <a:p>
            <a:pPr marL="514350" indent="-514350" algn="ctr">
              <a:buNone/>
            </a:pPr>
            <a:r>
              <a:rPr lang="en-US" sz="2600" b="1" dirty="0"/>
              <a:t>1) </a:t>
            </a:r>
            <a:r>
              <a:rPr lang="en-US" sz="2600" dirty="0"/>
              <a:t>Species identification</a:t>
            </a:r>
          </a:p>
          <a:p>
            <a:pPr marL="514350" indent="-514350" algn="ctr">
              <a:buNone/>
            </a:pPr>
            <a:r>
              <a:rPr lang="en-US" sz="2600" b="1" dirty="0"/>
              <a:t>2) </a:t>
            </a:r>
            <a:r>
              <a:rPr lang="en-US" sz="2600" dirty="0"/>
              <a:t>Status of specie</a:t>
            </a:r>
          </a:p>
          <a:p>
            <a:pPr marL="514350" indent="-514350" algn="ctr">
              <a:buNone/>
            </a:pPr>
            <a:r>
              <a:rPr lang="en-US" sz="2600" b="1" dirty="0"/>
              <a:t>3) </a:t>
            </a:r>
            <a:r>
              <a:rPr lang="en-US" sz="2600" dirty="0"/>
              <a:t>Species decline</a:t>
            </a:r>
          </a:p>
          <a:p>
            <a:r>
              <a:rPr lang="en-US" dirty="0"/>
              <a:t>To solve these problems use the shortcuts </a:t>
            </a:r>
            <a:r>
              <a:rPr lang="en-US" dirty="0" err="1"/>
              <a:t>e.g</a:t>
            </a:r>
            <a:r>
              <a:rPr lang="en-US" dirty="0"/>
              <a:t> resembling taxa.</a:t>
            </a:r>
          </a:p>
          <a:p>
            <a:pPr marL="514350" indent="-514350">
              <a:buFont typeface="Wingdings" pitchFamily="2" charset="2"/>
              <a:buChar char="§"/>
            </a:pPr>
            <a:r>
              <a:rPr lang="en-US" dirty="0"/>
              <a:t>Survogate approach (borrow the technology).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334962"/>
          </a:xfrm>
        </p:spPr>
        <p:txBody>
          <a:bodyPr>
            <a:noAutofit/>
          </a:bodyPr>
          <a:lstStyle/>
          <a:p>
            <a:r>
              <a:rPr lang="en-US" sz="3200" b="1" u="sng" dirty="0"/>
              <a:t>Lecture No. 4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28600" y="1874838"/>
            <a:ext cx="2743200" cy="17827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u="sng" dirty="0"/>
              <a:t>Conservation Problems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85800"/>
          </a:xfrm>
        </p:spPr>
        <p:txBody>
          <a:bodyPr>
            <a:normAutofit/>
          </a:bodyPr>
          <a:lstStyle/>
          <a:p>
            <a:r>
              <a:rPr lang="en-US" sz="3600" b="1" u="sng" dirty="0"/>
              <a:t>Shortcuts for Conservation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943600"/>
          </a:xfrm>
        </p:spPr>
        <p:txBody>
          <a:bodyPr>
            <a:normAutofit lnSpcReduction="10000"/>
          </a:bodyPr>
          <a:lstStyle/>
          <a:p>
            <a:r>
              <a:rPr lang="en-US" b="1" u="sng" dirty="0"/>
              <a:t>Survogate Approach: </a:t>
            </a:r>
            <a:r>
              <a:rPr lang="en-US" sz="2800" dirty="0"/>
              <a:t>( Literature survey</a:t>
            </a:r>
            <a:r>
              <a:rPr lang="en-US" dirty="0"/>
              <a:t>)</a:t>
            </a:r>
          </a:p>
          <a:p>
            <a:pPr>
              <a:buNone/>
            </a:pPr>
            <a:r>
              <a:rPr lang="en-US" dirty="0"/>
              <a:t>Select one </a:t>
            </a:r>
            <a:r>
              <a:rPr lang="en-US" b="1" dirty="0"/>
              <a:t>I.T</a:t>
            </a:r>
            <a:r>
              <a:rPr lang="en-US" dirty="0"/>
              <a:t> </a:t>
            </a:r>
            <a:r>
              <a:rPr lang="en-US" sz="2800" dirty="0"/>
              <a:t>(Indicator taxa).</a:t>
            </a:r>
          </a:p>
          <a:p>
            <a:pPr marL="514350" indent="-514350"/>
            <a:r>
              <a:rPr lang="en-US" sz="2800" dirty="0"/>
              <a:t>I.T should have stable and well known Taxonomy. </a:t>
            </a:r>
          </a:p>
          <a:p>
            <a:pPr marL="514350" indent="-514350"/>
            <a:r>
              <a:rPr lang="en-US" sz="2800" dirty="0"/>
              <a:t>I.T should have known Ecology.(Role of species in ecosystem)</a:t>
            </a:r>
          </a:p>
          <a:p>
            <a:pPr marL="514350" indent="-514350"/>
            <a:r>
              <a:rPr lang="en-US" sz="2800" dirty="0"/>
              <a:t>I.T should be cosmopolitan in distribution.</a:t>
            </a:r>
          </a:p>
          <a:p>
            <a:pPr marL="514350" indent="-514350"/>
            <a:r>
              <a:rPr lang="en-US" sz="2800" dirty="0"/>
              <a:t>Some species of indicated taxa should be habitat specific. E.g. Grassland, Mountain etc.</a:t>
            </a:r>
          </a:p>
          <a:p>
            <a:pPr marL="514350" indent="-514350"/>
            <a:r>
              <a:rPr lang="en-US" sz="2800" dirty="0"/>
              <a:t>The conservational strategies applicable to indicator taxa should be equally applicable to all other taxa. (Not Possible).</a:t>
            </a:r>
          </a:p>
          <a:p>
            <a:pPr marL="514350" indent="-514350"/>
            <a:r>
              <a:rPr lang="en-US" sz="2800" dirty="0"/>
              <a:t>The indicator taxa should have some economic values.(We should conserve on biological values)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867400"/>
          </a:xfrm>
        </p:spPr>
        <p:txBody>
          <a:bodyPr/>
          <a:lstStyle/>
          <a:p>
            <a:pPr algn="ctr"/>
            <a:r>
              <a:rPr lang="en-US" b="1" u="sng" dirty="0"/>
              <a:t>Extinction</a:t>
            </a:r>
          </a:p>
          <a:p>
            <a:pPr algn="ctr">
              <a:buNone/>
            </a:pPr>
            <a:r>
              <a:rPr lang="en-US" sz="2800" dirty="0"/>
              <a:t>There are 3 types of Extinction</a:t>
            </a:r>
          </a:p>
          <a:p>
            <a:pPr>
              <a:buNone/>
            </a:pPr>
            <a:r>
              <a:rPr lang="en-US" sz="2800" b="1" u="sng" dirty="0"/>
              <a:t>1) Ecological Extinction.</a:t>
            </a:r>
          </a:p>
          <a:p>
            <a:pPr marL="514350" indent="-514350">
              <a:buNone/>
            </a:pPr>
            <a:r>
              <a:rPr lang="en-US" sz="2800" dirty="0"/>
              <a:t>The individual of a species are there but unable to play their ecological role.</a:t>
            </a:r>
          </a:p>
          <a:p>
            <a:pPr marL="514350" indent="-514350">
              <a:buNone/>
            </a:pPr>
            <a:r>
              <a:rPr lang="en-US" sz="2800" b="1" u="sng" dirty="0"/>
              <a:t>2) Local Extinction.</a:t>
            </a:r>
          </a:p>
          <a:p>
            <a:pPr marL="514350" indent="-514350">
              <a:buNone/>
            </a:pPr>
            <a:r>
              <a:rPr lang="en-US" sz="2800" dirty="0"/>
              <a:t>The species is still present in its geographical range but became extinct locally.</a:t>
            </a:r>
          </a:p>
          <a:p>
            <a:pPr marL="514350" indent="-514350">
              <a:buNone/>
            </a:pPr>
            <a:r>
              <a:rPr lang="en-US" sz="2800" b="1" u="sng" dirty="0"/>
              <a:t>3) Biological Extinction.</a:t>
            </a:r>
          </a:p>
          <a:p>
            <a:pPr marL="514350" indent="-514350">
              <a:buNone/>
            </a:pPr>
            <a:r>
              <a:rPr lang="en-US" sz="2800" dirty="0"/>
              <a:t>The species are no more known to exist. It is the real extinction.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85800"/>
            <a:ext cx="8458200" cy="5715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800" b="1" u="sng" dirty="0"/>
              <a:t>1) Survogate Approach:</a:t>
            </a:r>
          </a:p>
          <a:p>
            <a:pPr>
              <a:buNone/>
            </a:pPr>
            <a:r>
              <a:rPr lang="en-US" sz="2800" dirty="0"/>
              <a:t>You should select only one taxa in Survogate Approach.</a:t>
            </a:r>
          </a:p>
          <a:p>
            <a:pPr>
              <a:buNone/>
            </a:pPr>
            <a:r>
              <a:rPr lang="en-US" sz="2800" b="1" u="sng" dirty="0"/>
              <a:t>2) Multi-Taxa Approach:</a:t>
            </a:r>
          </a:p>
          <a:p>
            <a:pPr>
              <a:buNone/>
            </a:pPr>
            <a:r>
              <a:rPr lang="en-US" sz="2800" dirty="0"/>
              <a:t>Shopping basket approach</a:t>
            </a:r>
          </a:p>
          <a:p>
            <a:pPr>
              <a:buNone/>
            </a:pPr>
            <a:r>
              <a:rPr lang="en-US" sz="2800" dirty="0"/>
              <a:t>Insects, Mammals, Aves, Reptiles, Amphibians.</a:t>
            </a:r>
          </a:p>
          <a:p>
            <a:r>
              <a:rPr lang="en-US" sz="2800" dirty="0"/>
              <a:t>You can conserve all mammals by selecting a mammal.</a:t>
            </a:r>
          </a:p>
          <a:p>
            <a:r>
              <a:rPr lang="en-US" sz="2800" dirty="0"/>
              <a:t>Issue is taxonomic distinct.</a:t>
            </a:r>
          </a:p>
          <a:p>
            <a:pPr>
              <a:buNone/>
            </a:pPr>
            <a:r>
              <a:rPr lang="en-US" sz="2800" b="1" u="sng" dirty="0"/>
              <a:t>3) Taxonomic Distinctiveness Approach:</a:t>
            </a:r>
          </a:p>
          <a:p>
            <a:pPr>
              <a:buNone/>
            </a:pPr>
            <a:r>
              <a:rPr lang="en-US" sz="2800" dirty="0"/>
              <a:t>You have to develop your own strategy.</a:t>
            </a:r>
          </a:p>
          <a:p>
            <a:pPr>
              <a:buNone/>
            </a:pPr>
            <a:r>
              <a:rPr lang="en-US" sz="2800" dirty="0"/>
              <a:t>E.g. 1) Polar bear 2) Indus dolphin </a:t>
            </a:r>
          </a:p>
          <a:p>
            <a:pPr>
              <a:buNone/>
            </a:pPr>
            <a:r>
              <a:rPr lang="en-US" sz="2800" dirty="0"/>
              <a:t>(For the conservation of Polar bear and Indus dolphin, you have to develop your own strategy).</a:t>
            </a:r>
          </a:p>
          <a:p>
            <a:pPr>
              <a:buNone/>
            </a:pPr>
            <a:endParaRPr lang="en-US" sz="2800" dirty="0"/>
          </a:p>
          <a:p>
            <a:pPr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334962"/>
          </a:xfrm>
        </p:spPr>
        <p:txBody>
          <a:bodyPr>
            <a:noAutofit/>
          </a:bodyPr>
          <a:lstStyle/>
          <a:p>
            <a:r>
              <a:rPr lang="en-US" sz="3200" b="1" u="sng" dirty="0"/>
              <a:t>Lecture No. 5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3339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u="sng" dirty="0"/>
              <a:t>4) Representation Approach:</a:t>
            </a:r>
          </a:p>
          <a:p>
            <a:r>
              <a:rPr lang="en-US" sz="2800" dirty="0"/>
              <a:t>Representation Approach is the combination of all the approaches.</a:t>
            </a:r>
          </a:p>
          <a:p>
            <a:pPr>
              <a:buNone/>
            </a:pPr>
            <a:r>
              <a:rPr lang="en-US" sz="2800" b="1" u="sng" dirty="0"/>
              <a:t>5) Complementary Approach</a:t>
            </a:r>
            <a:r>
              <a:rPr lang="en-US" sz="2800" dirty="0"/>
              <a:t>:</a:t>
            </a:r>
          </a:p>
          <a:p>
            <a:pPr>
              <a:buNone/>
            </a:pPr>
            <a:r>
              <a:rPr lang="en-US" sz="2800" dirty="0"/>
              <a:t>Mark the grids of biodiversity.</a:t>
            </a:r>
          </a:p>
          <a:p>
            <a:pPr>
              <a:buNone/>
            </a:pPr>
            <a:r>
              <a:rPr lang="en-US" sz="2800" u="sng" dirty="0"/>
              <a:t>National park</a:t>
            </a:r>
            <a:r>
              <a:rPr lang="en-US" sz="2800" dirty="0"/>
              <a:t>   Requires intact (complete) Ecosystem.</a:t>
            </a:r>
          </a:p>
          <a:p>
            <a:pPr>
              <a:buNone/>
            </a:pPr>
            <a:r>
              <a:rPr lang="en-US" sz="2800" dirty="0"/>
              <a:t>For example Dessert, Forest and Grassland etc.</a:t>
            </a:r>
          </a:p>
          <a:p>
            <a:r>
              <a:rPr lang="en-US" sz="2800" dirty="0"/>
              <a:t>Mark those areas where biodiversity rich in number.</a:t>
            </a:r>
          </a:p>
          <a:p>
            <a:r>
              <a:rPr lang="en-US" sz="2800" dirty="0"/>
              <a:t>By conserving 5% area, we can conserve 95% biodiversity.</a:t>
            </a:r>
          </a:p>
          <a:p>
            <a:pPr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382000" cy="58674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u="sng" dirty="0"/>
              <a:t>These are the Advocacy of Wildlife.</a:t>
            </a:r>
          </a:p>
          <a:p>
            <a:r>
              <a:rPr lang="en-US" sz="2800" dirty="0"/>
              <a:t>One type of wildlife value.</a:t>
            </a:r>
          </a:p>
          <a:p>
            <a:r>
              <a:rPr lang="en-US" sz="2800" dirty="0"/>
              <a:t>Multiple values.</a:t>
            </a:r>
          </a:p>
          <a:p>
            <a:r>
              <a:rPr lang="en-US" sz="2800" dirty="0"/>
              <a:t>Apathetic about wildlife.</a:t>
            </a:r>
          </a:p>
          <a:p>
            <a:pPr algn="ctr">
              <a:buNone/>
            </a:pPr>
            <a:r>
              <a:rPr lang="en-US" sz="3900" b="1" u="sng" dirty="0"/>
              <a:t>Values</a:t>
            </a:r>
            <a:endParaRPr lang="en-US" sz="3900" dirty="0"/>
          </a:p>
          <a:p>
            <a:pPr algn="ctr">
              <a:buNone/>
            </a:pPr>
            <a:r>
              <a:rPr lang="en-US" sz="2800" dirty="0"/>
              <a:t>There are 4 types of values on the base of economic.</a:t>
            </a:r>
          </a:p>
          <a:p>
            <a:r>
              <a:rPr lang="en-US" sz="3000" b="1" u="sng" dirty="0"/>
              <a:t>Direct Use Values (Current market value</a:t>
            </a:r>
            <a:r>
              <a:rPr lang="en-US" sz="3000" b="1" dirty="0"/>
              <a:t>):</a:t>
            </a:r>
          </a:p>
          <a:p>
            <a:pPr marL="0" indent="0">
              <a:buNone/>
            </a:pPr>
            <a:r>
              <a:rPr lang="en-US" sz="2800" dirty="0"/>
              <a:t>What we directly attain from biodiversity? </a:t>
            </a:r>
          </a:p>
          <a:p>
            <a:pPr marL="0" indent="0">
              <a:buNone/>
            </a:pPr>
            <a:r>
              <a:rPr lang="en-US" sz="2800" dirty="0"/>
              <a:t>We get food and medicine.</a:t>
            </a:r>
          </a:p>
          <a:p>
            <a:r>
              <a:rPr lang="en-US" sz="3000" b="1" u="sng" dirty="0"/>
              <a:t>Indirect Use Value:</a:t>
            </a:r>
            <a:endParaRPr lang="en-US" sz="2800" dirty="0"/>
          </a:p>
          <a:p>
            <a:pPr marL="400050" lvl="1" indent="0">
              <a:buNone/>
            </a:pPr>
            <a:r>
              <a:rPr lang="en-US" dirty="0"/>
              <a:t>1-Ecosystem services (E.g. Take O</a:t>
            </a:r>
            <a:r>
              <a:rPr lang="en-US" sz="1600" b="1" dirty="0"/>
              <a:t>2 </a:t>
            </a:r>
            <a:r>
              <a:rPr lang="en-US" dirty="0"/>
              <a:t>from Plants)</a:t>
            </a:r>
          </a:p>
          <a:p>
            <a:pPr marL="400050" lvl="1" indent="0">
              <a:buNone/>
            </a:pPr>
            <a:r>
              <a:rPr lang="en-US" dirty="0"/>
              <a:t>2-Recycling</a:t>
            </a:r>
          </a:p>
          <a:p>
            <a:pPr marL="400050" lvl="1" indent="0">
              <a:buNone/>
            </a:pPr>
            <a:r>
              <a:rPr lang="en-US" dirty="0"/>
              <a:t>3-Micro-organisms</a:t>
            </a:r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r>
              <a:rPr lang="en-US" sz="2800" b="1" u="sng" dirty="0"/>
              <a:t>Optional Value (Hidden value):</a:t>
            </a:r>
          </a:p>
          <a:p>
            <a:pPr>
              <a:buNone/>
            </a:pPr>
            <a:r>
              <a:rPr lang="en-US" sz="2800" dirty="0"/>
              <a:t>Medicinal values by plants and animals.</a:t>
            </a:r>
          </a:p>
          <a:p>
            <a:r>
              <a:rPr lang="en-US" sz="2800" b="1" u="sng" dirty="0"/>
              <a:t>Existence Value:</a:t>
            </a:r>
          </a:p>
          <a:p>
            <a:pPr>
              <a:buNone/>
            </a:pPr>
            <a:r>
              <a:rPr lang="en-US" sz="2800" dirty="0"/>
              <a:t>The Species have right of existence as human.</a:t>
            </a:r>
          </a:p>
          <a:p>
            <a:pPr marL="0" indent="0">
              <a:buFont typeface="Wingdings" pitchFamily="2" charset="2"/>
              <a:buChar char="ü"/>
            </a:pPr>
            <a:r>
              <a:rPr lang="en-US" sz="2800" dirty="0"/>
              <a:t> How much you spend to save a tiger?</a:t>
            </a:r>
          </a:p>
          <a:p>
            <a:pPr marL="0" indent="0">
              <a:buFont typeface="Wingdings" pitchFamily="2" charset="2"/>
              <a:buChar char="ü"/>
            </a:pPr>
            <a:r>
              <a:rPr lang="en-US" sz="2800" dirty="0"/>
              <a:t> To see the zoo animals, we bought a ticket because we want to save the zoo animals.</a:t>
            </a:r>
          </a:p>
          <a:p>
            <a:pPr marL="0" indent="0">
              <a:buNone/>
            </a:pPr>
            <a:endParaRPr lang="en-US" sz="2800" dirty="0"/>
          </a:p>
          <a:p>
            <a:pPr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533400"/>
            <a:ext cx="8534400" cy="6019800"/>
          </a:xfrm>
        </p:spPr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en-US" sz="2800" b="1" u="sng" dirty="0"/>
              <a:t>1)  Laissez Faire Group:</a:t>
            </a:r>
          </a:p>
          <a:p>
            <a:pPr>
              <a:buNone/>
            </a:pPr>
            <a:r>
              <a:rPr lang="en-US" sz="2800" dirty="0"/>
              <a:t>Mostly peoples are living in cities and apathetic (No concern) about the wildlife and their values.</a:t>
            </a:r>
          </a:p>
          <a:p>
            <a:pPr marL="514350" indent="-514350">
              <a:buNone/>
            </a:pPr>
            <a:r>
              <a:rPr lang="en-US" sz="2800" b="1" u="sng" dirty="0"/>
              <a:t>2)  Protectionists:</a:t>
            </a:r>
          </a:p>
          <a:p>
            <a:pPr marL="514350" indent="-514350">
              <a:buNone/>
            </a:pPr>
            <a:r>
              <a:rPr lang="en-US" sz="2800" dirty="0"/>
              <a:t>They are those people that want to conserve the wildlife on ethical grounds.</a:t>
            </a:r>
          </a:p>
          <a:p>
            <a:pPr marL="514350" indent="-514350">
              <a:buNone/>
            </a:pPr>
            <a:r>
              <a:rPr lang="en-US" sz="2800" b="1" u="sng" dirty="0"/>
              <a:t>3)  Sentimentalists:</a:t>
            </a:r>
          </a:p>
          <a:p>
            <a:pPr marL="514350" indent="-514350">
              <a:buNone/>
            </a:pPr>
            <a:r>
              <a:rPr lang="en-US" sz="2800" dirty="0"/>
              <a:t>These are the group of people that want to conserve the wildlife for their aesthetic values.</a:t>
            </a:r>
          </a:p>
          <a:p>
            <a:pPr marL="514350" indent="-514350">
              <a:buNone/>
            </a:pPr>
            <a:r>
              <a:rPr lang="en-US" sz="2800" b="1" u="sng" dirty="0"/>
              <a:t>4)  Single Use Adherents:</a:t>
            </a:r>
          </a:p>
          <a:p>
            <a:pPr marL="514350" indent="-514350">
              <a:buNone/>
            </a:pPr>
            <a:r>
              <a:rPr lang="en-US" sz="2800" dirty="0"/>
              <a:t>They focus only one value for the conservation of wildlife</a:t>
            </a:r>
          </a:p>
          <a:p>
            <a:pPr marL="514350" indent="-514350">
              <a:buNone/>
            </a:pPr>
            <a:r>
              <a:rPr lang="en-US" sz="2800" b="1" u="sng" dirty="0"/>
              <a:t>5)  Multiple Use Adherents:</a:t>
            </a:r>
          </a:p>
          <a:p>
            <a:pPr marL="514350" indent="-514350">
              <a:buNone/>
            </a:pPr>
            <a:r>
              <a:rPr lang="en-US" sz="2800" dirty="0"/>
              <a:t>They use multiple values for the conservation of wildlife.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"/>
            <a:ext cx="8686800" cy="6553200"/>
          </a:xfrm>
        </p:spPr>
        <p:txBody>
          <a:bodyPr>
            <a:normAutofit fontScale="92500"/>
          </a:bodyPr>
          <a:lstStyle/>
          <a:p>
            <a:pPr algn="ctr"/>
            <a:r>
              <a:rPr lang="en-US" sz="2800" b="1" u="sng" dirty="0"/>
              <a:t>Lecture no. 6</a:t>
            </a:r>
          </a:p>
          <a:p>
            <a:r>
              <a:rPr lang="en-US" sz="2800" dirty="0"/>
              <a:t>There are 2 types of conservation.</a:t>
            </a:r>
          </a:p>
          <a:p>
            <a:pPr marL="0" indent="0">
              <a:buNone/>
            </a:pPr>
            <a:r>
              <a:rPr lang="en-US" sz="2800" b="1" dirty="0"/>
              <a:t>1) Species (Ex-situ)</a:t>
            </a:r>
          </a:p>
          <a:p>
            <a:r>
              <a:rPr lang="en-US" sz="2800" dirty="0"/>
              <a:t>In Ex-situ conservation 1</a:t>
            </a:r>
            <a:r>
              <a:rPr lang="en-US" sz="2800" baseline="30000" dirty="0"/>
              <a:t>st</a:t>
            </a:r>
            <a:r>
              <a:rPr lang="en-US" sz="2800" dirty="0"/>
              <a:t> Difficulty is to identify the species. According to IUCN 215 species are in captivity.</a:t>
            </a:r>
          </a:p>
          <a:p>
            <a:pPr marL="0" indent="0">
              <a:buNone/>
            </a:pPr>
            <a:r>
              <a:rPr lang="en-US" sz="2800" b="1" dirty="0"/>
              <a:t>2) Area (In-situ) </a:t>
            </a:r>
          </a:p>
          <a:p>
            <a:pPr marL="0" indent="0">
              <a:buNone/>
            </a:pPr>
            <a:r>
              <a:rPr lang="en-US" sz="2800" u="sng" dirty="0"/>
              <a:t>National park.</a:t>
            </a:r>
            <a:r>
              <a:rPr lang="en-US" sz="2800" dirty="0"/>
              <a:t> Heart for ecosystem, management &amp; conservation.</a:t>
            </a:r>
          </a:p>
          <a:p>
            <a:r>
              <a:rPr lang="en-US" sz="2800" b="1" u="sng" dirty="0"/>
              <a:t>Ecosystem.</a:t>
            </a:r>
            <a:r>
              <a:rPr lang="en-US" sz="2800" b="1" dirty="0"/>
              <a:t> 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Ecosystem is relationship of biotic and abiotic components.</a:t>
            </a:r>
          </a:p>
          <a:p>
            <a:pPr marL="0" indent="0">
              <a:buNone/>
            </a:pPr>
            <a:r>
              <a:rPr lang="en-US" sz="2800" dirty="0"/>
              <a:t>Every ecosystem must have its own national park.</a:t>
            </a:r>
          </a:p>
          <a:p>
            <a:pPr marL="0" indent="0">
              <a:buNone/>
            </a:pPr>
            <a:r>
              <a:rPr lang="en-US" sz="2800" dirty="0"/>
              <a:t>E.g. 1) Dessert has its own ecosystem.</a:t>
            </a:r>
          </a:p>
          <a:p>
            <a:pPr marL="0" indent="0">
              <a:buNone/>
            </a:pPr>
            <a:r>
              <a:rPr lang="en-US" sz="2800" dirty="0"/>
              <a:t>2) Forest has its own ecosystem.</a:t>
            </a:r>
          </a:p>
          <a:p>
            <a:pPr marL="0" indent="0">
              <a:buNone/>
            </a:pPr>
            <a:r>
              <a:rPr lang="en-US" sz="2800" dirty="0"/>
              <a:t>3) Grassland has its own ecosystem.</a:t>
            </a:r>
          </a:p>
        </p:txBody>
      </p:sp>
    </p:spTree>
    <p:extLst>
      <p:ext uri="{BB962C8B-B14F-4D97-AF65-F5344CB8AC3E}">
        <p14:creationId xmlns:p14="http://schemas.microsoft.com/office/powerpoint/2010/main" val="33169133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57200"/>
            <a:ext cx="8534400" cy="6096000"/>
          </a:xfrm>
        </p:spPr>
        <p:txBody>
          <a:bodyPr>
            <a:normAutofit/>
          </a:bodyPr>
          <a:lstStyle/>
          <a:p>
            <a:r>
              <a:rPr lang="en-US" sz="2800" b="1" u="sng" dirty="0"/>
              <a:t>Closed Ecosystem:</a:t>
            </a:r>
            <a:r>
              <a:rPr lang="en-US" sz="2800" b="1" dirty="0"/>
              <a:t> </a:t>
            </a:r>
            <a:r>
              <a:rPr lang="en-US" sz="2800" dirty="0"/>
              <a:t>Biotic and Abiotic components of one ecosystem don’t interfere to other ecosystem.</a:t>
            </a:r>
          </a:p>
          <a:p>
            <a:pPr marL="0" indent="0">
              <a:buNone/>
            </a:pPr>
            <a:r>
              <a:rPr lang="en-US" sz="2800" dirty="0"/>
              <a:t>We consider that ecosystem is closed but closed ecosystem is actually open. </a:t>
            </a:r>
          </a:p>
          <a:p>
            <a:pPr marL="0" indent="0">
              <a:buNone/>
            </a:pPr>
            <a:r>
              <a:rPr lang="en-US" sz="2800" b="1" u="sng" dirty="0"/>
              <a:t>In-Situ Conservation:</a:t>
            </a:r>
            <a:r>
              <a:rPr lang="en-US" sz="2800" dirty="0"/>
              <a:t> Relatively greater in number.</a:t>
            </a:r>
          </a:p>
          <a:p>
            <a:pPr marL="0" indent="0">
              <a:buNone/>
            </a:pPr>
            <a:r>
              <a:rPr lang="en-US" sz="2800" u="sng" dirty="0"/>
              <a:t>What is the biggest challenge for conservation? </a:t>
            </a:r>
          </a:p>
          <a:p>
            <a:pPr marL="0" indent="0">
              <a:buNone/>
            </a:pPr>
            <a:r>
              <a:rPr lang="en-US" sz="2800" u="sng" dirty="0"/>
              <a:t>Answer.</a:t>
            </a:r>
            <a:r>
              <a:rPr lang="en-US" sz="2800" dirty="0"/>
              <a:t> To maintain the genetic variability.</a:t>
            </a:r>
          </a:p>
          <a:p>
            <a:pPr marL="0" indent="0">
              <a:buNone/>
            </a:pPr>
            <a:r>
              <a:rPr lang="en-US" sz="2800" dirty="0"/>
              <a:t>The largest problem is inbreeding in conservation.</a:t>
            </a:r>
          </a:p>
          <a:p>
            <a:pPr marL="0" indent="0">
              <a:buNone/>
            </a:pPr>
            <a:r>
              <a:rPr lang="en-US" sz="2800" b="1" u="sng" dirty="0"/>
              <a:t>Landscape Scale Conservation:</a:t>
            </a:r>
          </a:p>
          <a:p>
            <a:pPr marL="0" indent="0">
              <a:buNone/>
            </a:pPr>
            <a:r>
              <a:rPr lang="en-US" sz="2800" dirty="0"/>
              <a:t>Patchiness in habitat/ ecosystem/ environment.</a:t>
            </a:r>
          </a:p>
          <a:p>
            <a:pPr marL="0" indent="0">
              <a:buNone/>
            </a:pPr>
            <a:r>
              <a:rPr lang="en-US" sz="2800" dirty="0"/>
              <a:t>Landscape scale is not homogenous. Ecosystem is open so, it is heterogeneous.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18051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763000" cy="5943600"/>
          </a:xfrm>
        </p:spPr>
        <p:txBody>
          <a:bodyPr>
            <a:noAutofit/>
          </a:bodyPr>
          <a:lstStyle/>
          <a:p>
            <a:r>
              <a:rPr lang="en-US" sz="2400" dirty="0"/>
              <a:t>Kangaroos=&gt; Rare but don’t declining &amp; remain stable. We don’t conserve kangaroos.</a:t>
            </a:r>
          </a:p>
          <a:p>
            <a:pPr marL="0" indent="0">
              <a:buNone/>
            </a:pPr>
            <a:r>
              <a:rPr lang="en-US" sz="2400" dirty="0"/>
              <a:t>If the number of kangaroos are 2000 then it stable and if the number of deer 2000 then the diversity of deer declining.</a:t>
            </a:r>
          </a:p>
          <a:p>
            <a:r>
              <a:rPr lang="en-US" sz="2400" b="1" dirty="0"/>
              <a:t>Why we conserve species?</a:t>
            </a:r>
          </a:p>
          <a:p>
            <a:pPr>
              <a:buNone/>
            </a:pPr>
            <a:r>
              <a:rPr lang="en-US" sz="2400" dirty="0"/>
              <a:t>We conserve because resources are limited. The species/natural resources have values.</a:t>
            </a:r>
          </a:p>
          <a:p>
            <a:pPr marL="0" indent="0">
              <a:buNone/>
            </a:pPr>
            <a:r>
              <a:rPr lang="en-US" sz="2800" b="1" u="sng" dirty="0"/>
              <a:t>Measurement of Biodiversity</a:t>
            </a:r>
            <a:r>
              <a:rPr lang="en-US" sz="2800" dirty="0"/>
              <a:t>: </a:t>
            </a:r>
          </a:p>
          <a:p>
            <a:pPr marL="0" indent="0">
              <a:buNone/>
            </a:pPr>
            <a:r>
              <a:rPr lang="en-US" sz="2400" dirty="0"/>
              <a:t>To know or estimate the status of biodiversity, we use 2 methods.</a:t>
            </a:r>
          </a:p>
          <a:p>
            <a:pPr marL="0" indent="0">
              <a:buNone/>
            </a:pPr>
            <a:r>
              <a:rPr lang="en-US" sz="2400" dirty="0"/>
              <a:t>1. Direct Method		2. Indirect Method</a:t>
            </a:r>
          </a:p>
          <a:p>
            <a:pPr marL="0" indent="0">
              <a:buFont typeface="Wingdings" pitchFamily="2" charset="2"/>
              <a:buChar char="Ø"/>
            </a:pPr>
            <a:r>
              <a:rPr lang="en-US" sz="2400" b="1" u="sng" dirty="0"/>
              <a:t> </a:t>
            </a:r>
            <a:r>
              <a:rPr lang="en-US" sz="2800" b="1" u="sng" dirty="0"/>
              <a:t>Direct Method</a:t>
            </a:r>
            <a:r>
              <a:rPr lang="en-US" sz="2800" dirty="0"/>
              <a:t>:</a:t>
            </a:r>
          </a:p>
          <a:p>
            <a:pPr marL="514350" indent="-514350">
              <a:buNone/>
            </a:pPr>
            <a:r>
              <a:rPr lang="en-US" sz="2400" b="1" dirty="0"/>
              <a:t>1) Total Count </a:t>
            </a:r>
            <a:r>
              <a:rPr lang="en-US" sz="2400" dirty="0"/>
              <a:t>(Plants or individuals count in number)</a:t>
            </a:r>
          </a:p>
          <a:p>
            <a:pPr marL="0" indent="0">
              <a:buNone/>
            </a:pPr>
            <a:r>
              <a:rPr lang="en-US" sz="2400" b="1" dirty="0"/>
              <a:t>2) Sampling </a:t>
            </a:r>
            <a:r>
              <a:rPr lang="en-US" sz="2400" dirty="0"/>
              <a:t>(Average no. of trees in forest can be calculated with help of Sampling Method)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86800" cy="6248400"/>
          </a:xfrm>
        </p:spPr>
        <p:txBody>
          <a:bodyPr>
            <a:normAutofit/>
          </a:bodyPr>
          <a:lstStyle/>
          <a:p>
            <a:pPr lvl="0" algn="ctr"/>
            <a:r>
              <a:rPr lang="en-US" sz="2800" b="1" u="sng" dirty="0"/>
              <a:t>Factors that affect conservation effort in landscape:</a:t>
            </a:r>
          </a:p>
          <a:p>
            <a:pPr marL="0" indent="0">
              <a:buNone/>
            </a:pPr>
            <a:r>
              <a:rPr lang="en-US" sz="2800" b="1" u="sng" dirty="0"/>
              <a:t>1) Quality of the Patch:</a:t>
            </a:r>
            <a:endParaRPr lang="en-US" sz="2800" u="sng" dirty="0"/>
          </a:p>
          <a:p>
            <a:pPr marL="0" indent="0">
              <a:buNone/>
            </a:pPr>
            <a:r>
              <a:rPr lang="en-US" sz="2800" dirty="0"/>
              <a:t>For species of concern.</a:t>
            </a:r>
          </a:p>
          <a:p>
            <a:pPr marL="0" indent="0">
              <a:buNone/>
            </a:pPr>
            <a:r>
              <a:rPr lang="en-US" sz="2800" b="1" u="sng" dirty="0"/>
              <a:t>2) Patch Context:</a:t>
            </a:r>
          </a:p>
          <a:p>
            <a:pPr marL="0" indent="0">
              <a:buNone/>
            </a:pPr>
            <a:r>
              <a:rPr lang="en-US" sz="2800" dirty="0"/>
              <a:t>Spatial location of the patch. (Barrier can be crossed or not).</a:t>
            </a:r>
          </a:p>
          <a:p>
            <a:pPr marL="0" indent="0">
              <a:buNone/>
            </a:pPr>
            <a:r>
              <a:rPr lang="en-US" sz="2800" b="1" u="sng" dirty="0"/>
              <a:t>3</a:t>
            </a:r>
            <a:r>
              <a:rPr lang="en-US" sz="2800" b="1" u="sng"/>
              <a:t>) Connectivity:</a:t>
            </a:r>
            <a:endParaRPr lang="en-US" sz="2800" b="1" u="sng" dirty="0"/>
          </a:p>
          <a:p>
            <a:pPr marL="0" indent="0">
              <a:buNone/>
            </a:pPr>
            <a:r>
              <a:rPr lang="en-US" sz="2800" dirty="0"/>
              <a:t>Ease of moments of species.</a:t>
            </a:r>
          </a:p>
        </p:txBody>
      </p:sp>
    </p:spTree>
    <p:extLst>
      <p:ext uri="{BB962C8B-B14F-4D97-AF65-F5344CB8AC3E}">
        <p14:creationId xmlns:p14="http://schemas.microsoft.com/office/powerpoint/2010/main" val="3502105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839200" cy="6400800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2400" b="1" u="sng" dirty="0"/>
              <a:t>Lecture No. 7</a:t>
            </a:r>
          </a:p>
          <a:p>
            <a:pPr>
              <a:buNone/>
            </a:pPr>
            <a:r>
              <a:rPr lang="en-US" sz="2400" b="1" u="sng" dirty="0"/>
              <a:t>Landscape scale conservation:</a:t>
            </a:r>
          </a:p>
          <a:p>
            <a:pPr>
              <a:buNone/>
            </a:pPr>
            <a:r>
              <a:rPr lang="en-US" sz="2400" b="1" u="sng" dirty="0"/>
              <a:t>National Park.</a:t>
            </a:r>
          </a:p>
          <a:p>
            <a:pPr>
              <a:buNone/>
            </a:pPr>
            <a:r>
              <a:rPr lang="en-US" sz="2400" dirty="0"/>
              <a:t>-Relatively greater in number.</a:t>
            </a:r>
          </a:p>
          <a:p>
            <a:pPr>
              <a:buNone/>
            </a:pPr>
            <a:r>
              <a:rPr lang="en-US" sz="2400" dirty="0"/>
              <a:t>-Species should be conserved in their natural habitat.</a:t>
            </a:r>
          </a:p>
          <a:p>
            <a:pPr marL="0" indent="0" algn="ctr">
              <a:buNone/>
            </a:pPr>
            <a:r>
              <a:rPr lang="en-US" sz="2400" b="1" u="sng" dirty="0"/>
              <a:t>Size of Protected Area</a:t>
            </a:r>
          </a:p>
          <a:p>
            <a:pPr marL="0" indent="0">
              <a:buNone/>
            </a:pPr>
            <a:r>
              <a:rPr lang="en-US" sz="2400" b="1" u="sng" dirty="0"/>
              <a:t>SLOS=?</a:t>
            </a:r>
            <a:r>
              <a:rPr lang="en-US" sz="2400" b="1" dirty="0"/>
              <a:t> (Single large or several small areas)</a:t>
            </a:r>
          </a:p>
          <a:p>
            <a:pPr marL="0" indent="0">
              <a:buFont typeface="Wingdings" pitchFamily="2" charset="2"/>
              <a:buChar char="ü"/>
            </a:pPr>
            <a:r>
              <a:rPr lang="en-US" sz="2400" dirty="0"/>
              <a:t>Larger is the best but it depends upon the availability of space.</a:t>
            </a:r>
          </a:p>
          <a:p>
            <a:pPr marL="0" indent="0">
              <a:buFont typeface="Wingdings" pitchFamily="2" charset="2"/>
              <a:buChar char="ü"/>
            </a:pPr>
            <a:r>
              <a:rPr lang="en-US" sz="2400" dirty="0"/>
              <a:t>Both biotic and abiotic components should be conserved when there is patchiness. It is difficult to conserve genetic variability.</a:t>
            </a:r>
          </a:p>
          <a:p>
            <a:pPr marL="0" indent="0">
              <a:buFont typeface="Wingdings" pitchFamily="2" charset="2"/>
              <a:buChar char="ü"/>
            </a:pPr>
            <a:r>
              <a:rPr lang="en-US" sz="2400" dirty="0"/>
              <a:t>Inbreeding is due to patchiness fragmentation.</a:t>
            </a:r>
          </a:p>
          <a:p>
            <a:pPr marL="0" indent="0">
              <a:buNone/>
            </a:pPr>
            <a:r>
              <a:rPr lang="en-US" sz="2400" b="1" u="sng" dirty="0"/>
              <a:t>Minimum viable population size.</a:t>
            </a:r>
            <a:r>
              <a:rPr lang="en-US" sz="2400" b="1" dirty="0"/>
              <a:t>  </a:t>
            </a:r>
            <a:r>
              <a:rPr lang="en-US" sz="2400" b="1" u="sng" dirty="0"/>
              <a:t>(M.V.P.S)</a:t>
            </a:r>
          </a:p>
          <a:p>
            <a:r>
              <a:rPr lang="en-US" sz="2400" dirty="0"/>
              <a:t>If individuals are below this size populations are unlikely to recover.</a:t>
            </a:r>
          </a:p>
          <a:p>
            <a:pPr algn="ctr">
              <a:buNone/>
            </a:pPr>
            <a:r>
              <a:rPr lang="en-US" sz="2400" b="1" u="sng" dirty="0"/>
              <a:t>Two Parameters to define M.V.P.S</a:t>
            </a:r>
            <a:endParaRPr lang="en-US" sz="2400" u="sng" dirty="0"/>
          </a:p>
          <a:p>
            <a:pPr lvl="0">
              <a:buFont typeface="Wingdings" pitchFamily="2" charset="2"/>
              <a:buChar char="ü"/>
            </a:pPr>
            <a:r>
              <a:rPr lang="en-US" sz="2400" dirty="0"/>
              <a:t>Probability of survival</a:t>
            </a:r>
          </a:p>
          <a:p>
            <a:pPr lvl="0">
              <a:buFont typeface="Wingdings" pitchFamily="2" charset="2"/>
              <a:buChar char="ü"/>
            </a:pPr>
            <a:r>
              <a:rPr lang="en-US" sz="2400" dirty="0"/>
              <a:t>Time period</a:t>
            </a:r>
          </a:p>
          <a:p>
            <a:pPr marL="0" indent="0">
              <a:buNone/>
            </a:pPr>
            <a:endParaRPr lang="en-US" sz="2400" dirty="0"/>
          </a:p>
          <a:p>
            <a:pPr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282134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382000" cy="6400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b="1" dirty="0"/>
              <a:t>1) </a:t>
            </a:r>
            <a:r>
              <a:rPr lang="en-US" sz="2400" b="1" u="sng" dirty="0"/>
              <a:t>Probability of survival</a:t>
            </a:r>
            <a:endParaRPr lang="en-US" sz="2400" u="sng" dirty="0"/>
          </a:p>
          <a:p>
            <a:pPr lvl="0"/>
            <a:r>
              <a:rPr lang="en-US" sz="2400" dirty="0"/>
              <a:t>Desirable 99% survival. While For convenience 95% survival.</a:t>
            </a:r>
          </a:p>
          <a:p>
            <a:pPr>
              <a:buNone/>
            </a:pPr>
            <a:r>
              <a:rPr lang="en-US" sz="2400" b="1" dirty="0"/>
              <a:t>2) </a:t>
            </a:r>
            <a:r>
              <a:rPr lang="en-US" sz="2400" b="1" u="sng" dirty="0"/>
              <a:t>Time period</a:t>
            </a:r>
            <a:endParaRPr lang="en-US" sz="2400" u="sng" dirty="0"/>
          </a:p>
          <a:p>
            <a:pPr lvl="0"/>
            <a:r>
              <a:rPr lang="en-US" sz="2400" dirty="0"/>
              <a:t>Desirable 1000 years. While For convenience 100 years.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/>
              <a:t>Ideal survival is 99% in 1000 years.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/>
              <a:t>But for sake of convenience is 95% in 100 years.</a:t>
            </a:r>
          </a:p>
          <a:p>
            <a:pPr>
              <a:buNone/>
            </a:pPr>
            <a:r>
              <a:rPr lang="en-US" sz="2400" dirty="0"/>
              <a:t>E.g.  </a:t>
            </a:r>
            <a:r>
              <a:rPr lang="en-US" sz="2400" b="1" u="sng" dirty="0"/>
              <a:t>Big-horn sheep</a:t>
            </a:r>
          </a:p>
          <a:p>
            <a:r>
              <a:rPr lang="en-US" sz="2400" dirty="0"/>
              <a:t>120 individuals of big-horn sheep were observed for 70 years. After 70 years, if the population</a:t>
            </a:r>
          </a:p>
          <a:p>
            <a:pPr lvl="0"/>
            <a:r>
              <a:rPr lang="en-US" sz="2400" dirty="0"/>
              <a:t>Below 50 individuals, population did not survive .If individuals are more than 100 then population survive.</a:t>
            </a:r>
          </a:p>
          <a:p>
            <a:r>
              <a:rPr lang="en-US" sz="2400" dirty="0"/>
              <a:t>Conservation by Franklin Rule =50/500. </a:t>
            </a:r>
            <a:r>
              <a:rPr lang="en-US" sz="2400" dirty="0">
                <a:sym typeface="Wingdings" pitchFamily="2" charset="2"/>
              </a:rPr>
              <a:t></a:t>
            </a:r>
            <a:endParaRPr lang="en-US" sz="2400" dirty="0"/>
          </a:p>
          <a:p>
            <a:pPr marL="0" indent="0">
              <a:buFont typeface="Wingdings" pitchFamily="2" charset="2"/>
              <a:buChar char="Ø"/>
            </a:pPr>
            <a:r>
              <a:rPr lang="en-US" sz="2400" b="1" dirty="0"/>
              <a:t>  </a:t>
            </a:r>
            <a:r>
              <a:rPr lang="en-US" sz="2400" b="1" u="sng" dirty="0"/>
              <a:t>Effective Population Size (Ne)</a:t>
            </a:r>
          </a:p>
          <a:p>
            <a:r>
              <a:rPr lang="en-US" sz="2400" dirty="0"/>
              <a:t>These are number of individuals that can contribute to the next generation.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240192" y="4721710"/>
            <a:ext cx="2667000" cy="731838"/>
          </a:xfrm>
        </p:spPr>
        <p:txBody>
          <a:bodyPr>
            <a:noAutofit/>
          </a:bodyPr>
          <a:lstStyle/>
          <a:p>
            <a:r>
              <a:rPr lang="en-US" sz="1800" dirty="0">
                <a:latin typeface="+mn-lt"/>
              </a:rPr>
              <a:t>50 for short term planning</a:t>
            </a:r>
            <a:br>
              <a:rPr lang="en-US" sz="1800" dirty="0">
                <a:latin typeface="+mn-lt"/>
              </a:rPr>
            </a:br>
            <a:r>
              <a:rPr lang="en-US" sz="1800" dirty="0">
                <a:latin typeface="+mn-lt"/>
              </a:rPr>
              <a:t>500 for long term planning</a:t>
            </a:r>
          </a:p>
        </p:txBody>
      </p:sp>
      <p:sp>
        <p:nvSpPr>
          <p:cNvPr id="10" name="Left Bracket 9"/>
          <p:cNvSpPr/>
          <p:nvPr/>
        </p:nvSpPr>
        <p:spPr>
          <a:xfrm>
            <a:off x="6240192" y="4767748"/>
            <a:ext cx="685800" cy="685800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Bracket 11"/>
          <p:cNvSpPr/>
          <p:nvPr/>
        </p:nvSpPr>
        <p:spPr>
          <a:xfrm>
            <a:off x="6925992" y="4767748"/>
            <a:ext cx="1905000" cy="685800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6909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"/>
            <a:ext cx="8686800" cy="6477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u="sng" dirty="0"/>
              <a:t>Ne is Effective by Certain Factors</a:t>
            </a:r>
          </a:p>
          <a:p>
            <a:pPr marL="514350" indent="-514350">
              <a:buNone/>
            </a:pPr>
            <a:r>
              <a:rPr lang="en-US" sz="2400" dirty="0"/>
              <a:t>1) Unequal Sex Ratio.		2) Reproduction output of female</a:t>
            </a:r>
          </a:p>
          <a:p>
            <a:pPr marL="514350" indent="-514350">
              <a:buNone/>
            </a:pPr>
            <a:r>
              <a:rPr lang="en-US" sz="2400" dirty="0"/>
              <a:t>3) Population fluctuations</a:t>
            </a:r>
          </a:p>
          <a:p>
            <a:pPr marL="0" indent="0">
              <a:buNone/>
            </a:pPr>
            <a:r>
              <a:rPr lang="en-US" sz="2400" b="1" u="sng" dirty="0"/>
              <a:t>Habitat Fragmentation</a:t>
            </a:r>
            <a:r>
              <a:rPr lang="en-US" sz="2400" b="1" dirty="0"/>
              <a:t>:</a:t>
            </a:r>
          </a:p>
          <a:p>
            <a:r>
              <a:rPr lang="en-US" sz="2400" dirty="0"/>
              <a:t>A single large ecosystem divided into fragments (components).</a:t>
            </a:r>
          </a:p>
          <a:p>
            <a:r>
              <a:rPr lang="en-US" sz="2400" dirty="0"/>
              <a:t>The biggest problem of habitat fragmentation is inbreeding.</a:t>
            </a:r>
          </a:p>
          <a:p>
            <a:r>
              <a:rPr lang="en-US" sz="2400" dirty="0"/>
              <a:t>The loss of genetic variability.</a:t>
            </a:r>
          </a:p>
          <a:p>
            <a:r>
              <a:rPr lang="en-US" sz="2400" dirty="0"/>
              <a:t>Recessive genes appear in next generations.</a:t>
            </a:r>
          </a:p>
          <a:p>
            <a:pPr lvl="0"/>
            <a:r>
              <a:rPr lang="en-US" sz="2400" dirty="0"/>
              <a:t>Extinction of species is occurring due to fragmentation. </a:t>
            </a:r>
          </a:p>
          <a:p>
            <a:pPr>
              <a:buNone/>
            </a:pPr>
            <a:r>
              <a:rPr lang="en-US" sz="2400" dirty="0"/>
              <a:t>Species don’t cross the barriers ultimately extinct from nature.</a:t>
            </a:r>
          </a:p>
          <a:p>
            <a:pPr>
              <a:buNone/>
            </a:pPr>
            <a:r>
              <a:rPr lang="en-US" sz="2400" dirty="0"/>
              <a:t>If the fragmentations are close together you can make </a:t>
            </a:r>
            <a:r>
              <a:rPr lang="en-US" sz="2400" u="sng" dirty="0"/>
              <a:t>Wildlife Corridor </a:t>
            </a:r>
            <a:r>
              <a:rPr lang="en-US" sz="2400" dirty="0"/>
              <a:t>(</a:t>
            </a:r>
            <a:r>
              <a:rPr lang="en-US" sz="2400" u="sng" dirty="0"/>
              <a:t>W.C</a:t>
            </a:r>
            <a:r>
              <a:rPr lang="en-US" sz="2400" dirty="0"/>
              <a:t>) (The passage place b/w fragments to maintain genetic variability).</a:t>
            </a:r>
          </a:p>
          <a:p>
            <a:pPr marL="514350" indent="-514350">
              <a:buNone/>
            </a:pPr>
            <a:r>
              <a:rPr lang="en-US" sz="2400" b="1" u="sng" dirty="0"/>
              <a:t>These are problems of Wildlife Corridor. </a:t>
            </a:r>
            <a:r>
              <a:rPr lang="en-US" sz="2400" dirty="0"/>
              <a:t>Predators can also move through the passage. So, W.C should be constructed very wisely.</a:t>
            </a:r>
          </a:p>
        </p:txBody>
      </p:sp>
    </p:spTree>
    <p:extLst>
      <p:ext uri="{BB962C8B-B14F-4D97-AF65-F5344CB8AC3E}">
        <p14:creationId xmlns:p14="http://schemas.microsoft.com/office/powerpoint/2010/main" val="33999445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0"/>
            <a:ext cx="8839200" cy="66294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2400" b="1" u="sng" dirty="0"/>
              <a:t>Speciation:</a:t>
            </a:r>
          </a:p>
          <a:p>
            <a:pPr>
              <a:buNone/>
            </a:pPr>
            <a:r>
              <a:rPr lang="en-US" sz="2400" dirty="0"/>
              <a:t>The formation of new species is called speciation. </a:t>
            </a:r>
          </a:p>
          <a:p>
            <a:pPr>
              <a:buNone/>
            </a:pPr>
            <a:r>
              <a:rPr lang="en-US" sz="2400" b="1" u="sng" dirty="0"/>
              <a:t>Allopathic speciation</a:t>
            </a:r>
            <a:r>
              <a:rPr lang="en-US" sz="2400" dirty="0"/>
              <a:t>: Geographically isolated.</a:t>
            </a:r>
          </a:p>
          <a:p>
            <a:pPr>
              <a:buNone/>
            </a:pPr>
            <a:r>
              <a:rPr lang="en-US" sz="2400" dirty="0"/>
              <a:t>The individuals of population are geographically separated from each other is called geographically isolated.</a:t>
            </a:r>
          </a:p>
          <a:p>
            <a:pPr>
              <a:buNone/>
            </a:pPr>
            <a:r>
              <a:rPr lang="en-US" sz="2400" dirty="0"/>
              <a:t>The theory on which speciation based is Darwin Theory of Natural Selection.</a:t>
            </a:r>
          </a:p>
          <a:p>
            <a:r>
              <a:rPr lang="en-US" sz="2400" b="1" u="sng" dirty="0"/>
              <a:t>Postulate of Darwin Theory.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/>
              <a:t>All the individuals in a population are not identical; it means that there are variations. Some of these variations are heritable.</a:t>
            </a:r>
          </a:p>
          <a:p>
            <a:pPr>
              <a:buNone/>
            </a:pPr>
            <a:r>
              <a:rPr lang="en-US" sz="2400" dirty="0"/>
              <a:t>We always discourage mutation.</a:t>
            </a:r>
          </a:p>
          <a:p>
            <a:pPr lvl="0">
              <a:buNone/>
            </a:pPr>
            <a:r>
              <a:rPr lang="en-US" sz="2400" dirty="0"/>
              <a:t>The only advantage of fragmentation is speciation.</a:t>
            </a:r>
          </a:p>
          <a:p>
            <a:pPr algn="ctr">
              <a:buNone/>
            </a:pPr>
            <a:r>
              <a:rPr lang="en-US" sz="2400" b="1" u="sng" dirty="0"/>
              <a:t>What is Reintroduction and Re-enforcement of individuals?</a:t>
            </a:r>
            <a:endParaRPr lang="en-US" sz="2400" u="sng" dirty="0"/>
          </a:p>
          <a:p>
            <a:pPr>
              <a:buNone/>
            </a:pPr>
            <a:r>
              <a:rPr lang="en-US" sz="2400" b="1" dirty="0"/>
              <a:t>Reintroduction</a:t>
            </a:r>
            <a:r>
              <a:rPr lang="en-US" sz="2400" dirty="0"/>
              <a:t>: Individuals are introducing those areas where the species have extinct.</a:t>
            </a:r>
          </a:p>
          <a:p>
            <a:pPr>
              <a:buNone/>
            </a:pPr>
            <a:r>
              <a:rPr lang="en-US" sz="2400" b="1" dirty="0"/>
              <a:t>Re-enforcement</a:t>
            </a:r>
            <a:r>
              <a:rPr lang="en-US" sz="2400" dirty="0"/>
              <a:t>: Add up more individuals in existing populations. </a:t>
            </a:r>
          </a:p>
        </p:txBody>
      </p:sp>
    </p:spTree>
    <p:extLst>
      <p:ext uri="{BB962C8B-B14F-4D97-AF65-F5344CB8AC3E}">
        <p14:creationId xmlns:p14="http://schemas.microsoft.com/office/powerpoint/2010/main" val="9020869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763000" cy="6248400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2800" b="1" u="sng" dirty="0"/>
              <a:t>Lecture No. 8</a:t>
            </a:r>
          </a:p>
          <a:p>
            <a:r>
              <a:rPr lang="en-US" sz="2400" b="1" u="sng" dirty="0"/>
              <a:t>Principles of conservation biology:</a:t>
            </a:r>
          </a:p>
          <a:p>
            <a:pPr>
              <a:buNone/>
            </a:pPr>
            <a:r>
              <a:rPr lang="en-US" sz="2400" dirty="0"/>
              <a:t>There are 3 principles of conservation biology.</a:t>
            </a:r>
          </a:p>
          <a:p>
            <a:pPr marL="457200" indent="-457200">
              <a:buNone/>
            </a:pPr>
            <a:r>
              <a:rPr lang="en-US" sz="2400" b="1" dirty="0"/>
              <a:t>1) </a:t>
            </a:r>
            <a:r>
              <a:rPr lang="en-US" sz="2400" dirty="0"/>
              <a:t>Evolution is the basic axiom that unites all of biology.</a:t>
            </a:r>
          </a:p>
          <a:p>
            <a:pPr marL="457200" indent="-457200" algn="r">
              <a:buNone/>
            </a:pPr>
            <a:r>
              <a:rPr lang="en-US" sz="2400" b="1" dirty="0"/>
              <a:t>(The evolutionary play.)</a:t>
            </a:r>
          </a:p>
          <a:p>
            <a:pPr marL="457200" indent="-457200">
              <a:buNone/>
            </a:pPr>
            <a:r>
              <a:rPr lang="en-US" sz="2400" b="1" dirty="0"/>
              <a:t>2) </a:t>
            </a:r>
            <a:r>
              <a:rPr lang="en-US" sz="2400" dirty="0"/>
              <a:t>The ecosystem is dynamic and largely non-equilibrium.</a:t>
            </a:r>
          </a:p>
          <a:p>
            <a:pPr marL="457200" indent="-457200" algn="r">
              <a:buNone/>
            </a:pPr>
            <a:r>
              <a:rPr lang="en-US" sz="2400" b="1" dirty="0"/>
              <a:t>(The ecological theater.)</a:t>
            </a:r>
          </a:p>
          <a:p>
            <a:pPr marL="457200" indent="-457200">
              <a:buNone/>
            </a:pPr>
            <a:r>
              <a:rPr lang="en-US" sz="2400" b="1" dirty="0"/>
              <a:t>3) </a:t>
            </a:r>
            <a:r>
              <a:rPr lang="en-US" sz="2400" dirty="0"/>
              <a:t>Humans are the part of every ecosystem.</a:t>
            </a:r>
          </a:p>
          <a:p>
            <a:pPr marL="457200" indent="-457200" algn="r">
              <a:buNone/>
            </a:pPr>
            <a:r>
              <a:rPr lang="en-US" sz="2400" b="1" dirty="0"/>
              <a:t>(Humans are the part of play.)</a:t>
            </a:r>
          </a:p>
          <a:p>
            <a:pPr marL="457200" indent="-457200" algn="ctr"/>
            <a:r>
              <a:rPr lang="en-US" sz="2800" b="1" u="sng" dirty="0"/>
              <a:t>Biosphere Reserves:</a:t>
            </a:r>
          </a:p>
          <a:p>
            <a:pPr marL="457200" indent="-457200">
              <a:buNone/>
            </a:pPr>
            <a:r>
              <a:rPr lang="en-US" sz="2400" dirty="0"/>
              <a:t>There are 4 components of biosphere reserves.</a:t>
            </a:r>
            <a:endParaRPr lang="en-US" sz="2400" b="1" u="sng" dirty="0"/>
          </a:p>
          <a:p>
            <a:pPr marL="457200" indent="-457200">
              <a:buNone/>
            </a:pPr>
            <a:r>
              <a:rPr lang="en-US" sz="2400" b="1" dirty="0"/>
              <a:t>1) Core area: </a:t>
            </a:r>
            <a:r>
              <a:rPr lang="en-US" sz="2400" dirty="0"/>
              <a:t>Undisturbed natural area of habitat.</a:t>
            </a:r>
          </a:p>
          <a:p>
            <a:pPr marL="457200" indent="-457200">
              <a:buNone/>
            </a:pPr>
            <a:r>
              <a:rPr lang="en-US" sz="2400" b="1" dirty="0"/>
              <a:t>2) Buffer zone: </a:t>
            </a:r>
            <a:r>
              <a:rPr lang="en-US" sz="2400" dirty="0"/>
              <a:t>The disturbance is allowed but should be sustainable.</a:t>
            </a:r>
          </a:p>
          <a:p>
            <a:pPr marL="457200" indent="-457200">
              <a:buNone/>
            </a:pPr>
            <a:r>
              <a:rPr lang="en-US" sz="2400" b="1" dirty="0"/>
              <a:t>3) Evolutionary sensitive area: </a:t>
            </a:r>
            <a:r>
              <a:rPr lang="en-US" sz="2400" dirty="0"/>
              <a:t>Reserve for intensive agriculture.</a:t>
            </a:r>
          </a:p>
          <a:p>
            <a:pPr marL="457200" indent="-457200">
              <a:buNone/>
            </a:pPr>
            <a:r>
              <a:rPr lang="en-US" sz="2400" b="1" dirty="0"/>
              <a:t>4) Human habitation: </a:t>
            </a:r>
            <a:r>
              <a:rPr lang="en-US" sz="2400" dirty="0"/>
              <a:t>Reserve for human use.</a:t>
            </a:r>
          </a:p>
        </p:txBody>
      </p:sp>
    </p:spTree>
    <p:extLst>
      <p:ext uri="{BB962C8B-B14F-4D97-AF65-F5344CB8AC3E}">
        <p14:creationId xmlns:p14="http://schemas.microsoft.com/office/powerpoint/2010/main" val="28142188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"/>
            <a:ext cx="8839200" cy="6705600"/>
          </a:xfrm>
        </p:spPr>
        <p:txBody>
          <a:bodyPr>
            <a:normAutofit/>
          </a:bodyPr>
          <a:lstStyle/>
          <a:p>
            <a:pPr algn="ctr"/>
            <a:r>
              <a:rPr lang="en-US" sz="2800" b="1" u="sng" dirty="0">
                <a:cs typeface="Times New Roman" pitchFamily="18" charset="0"/>
              </a:rPr>
              <a:t>Lecture No. 9</a:t>
            </a:r>
          </a:p>
          <a:p>
            <a:r>
              <a:rPr lang="en-US" sz="2400" b="1" u="sng" dirty="0">
                <a:cs typeface="Times New Roman" pitchFamily="18" charset="0"/>
              </a:rPr>
              <a:t>Management of wood land.</a:t>
            </a:r>
          </a:p>
          <a:p>
            <a:pPr>
              <a:buNone/>
            </a:pPr>
            <a:r>
              <a:rPr lang="en-US" sz="2400" dirty="0">
                <a:cs typeface="Times New Roman" pitchFamily="18" charset="0"/>
              </a:rPr>
              <a:t>There might be 6 situations.</a:t>
            </a:r>
          </a:p>
          <a:p>
            <a:pPr marL="514350" indent="-514350">
              <a:buNone/>
            </a:pPr>
            <a:r>
              <a:rPr lang="en-US" sz="2400" b="1" u="sng">
                <a:cs typeface="Times New Roman" pitchFamily="18" charset="0"/>
              </a:rPr>
              <a:t>(1) Wild wood</a:t>
            </a:r>
            <a:r>
              <a:rPr lang="en-US" sz="2400" dirty="0">
                <a:cs typeface="Times New Roman" pitchFamily="18" charset="0"/>
              </a:rPr>
              <a:t>: </a:t>
            </a:r>
          </a:p>
          <a:p>
            <a:pPr marL="514350" indent="-514350">
              <a:buNone/>
            </a:pPr>
            <a:r>
              <a:rPr lang="en-US" sz="2400" dirty="0">
                <a:cs typeface="Times New Roman" pitchFamily="18" charset="0"/>
              </a:rPr>
              <a:t>Natural communities but are managed for timber production.</a:t>
            </a:r>
          </a:p>
          <a:p>
            <a:pPr marL="514350" indent="-514350">
              <a:buNone/>
            </a:pPr>
            <a:r>
              <a:rPr lang="en-US" sz="2400" b="1" dirty="0">
                <a:cs typeface="Times New Roman" pitchFamily="18" charset="0"/>
              </a:rPr>
              <a:t>2) </a:t>
            </a:r>
            <a:r>
              <a:rPr lang="en-US" sz="2400" b="1" u="sng" dirty="0">
                <a:cs typeface="Times New Roman" pitchFamily="18" charset="0"/>
              </a:rPr>
              <a:t>Wood Pasture</a:t>
            </a:r>
            <a:r>
              <a:rPr lang="en-US" sz="2400" dirty="0">
                <a:cs typeface="Times New Roman" pitchFamily="18" charset="0"/>
              </a:rPr>
              <a:t>: </a:t>
            </a:r>
          </a:p>
          <a:p>
            <a:pPr marL="514350" indent="-514350">
              <a:buNone/>
            </a:pPr>
            <a:r>
              <a:rPr lang="en-US" sz="2400" dirty="0">
                <a:cs typeface="Times New Roman" pitchFamily="18" charset="0"/>
              </a:rPr>
              <a:t>The trees in the pastoral landscapes are managed for grazing.</a:t>
            </a:r>
          </a:p>
          <a:p>
            <a:pPr marL="514350" indent="-514350">
              <a:buNone/>
            </a:pPr>
            <a:r>
              <a:rPr lang="en-US" sz="2400" b="1" dirty="0">
                <a:cs typeface="Times New Roman" pitchFamily="18" charset="0"/>
              </a:rPr>
              <a:t>3) </a:t>
            </a:r>
            <a:r>
              <a:rPr lang="en-US" sz="2400" b="1" u="sng" dirty="0">
                <a:cs typeface="Times New Roman" pitchFamily="18" charset="0"/>
              </a:rPr>
              <a:t>Plantation</a:t>
            </a:r>
            <a:r>
              <a:rPr lang="en-US" sz="2400" dirty="0">
                <a:cs typeface="Times New Roman" pitchFamily="18" charset="0"/>
              </a:rPr>
              <a:t>:</a:t>
            </a:r>
          </a:p>
          <a:p>
            <a:pPr marL="514350" indent="-514350">
              <a:buNone/>
            </a:pPr>
            <a:r>
              <a:rPr lang="en-US" sz="2400" dirty="0">
                <a:cs typeface="Times New Roman" pitchFamily="18" charset="0"/>
              </a:rPr>
              <a:t>The </a:t>
            </a:r>
            <a:r>
              <a:rPr lang="en-US" sz="2400" dirty="0" err="1">
                <a:cs typeface="Times New Roman" pitchFamily="18" charset="0"/>
              </a:rPr>
              <a:t>aforestation</a:t>
            </a:r>
            <a:r>
              <a:rPr lang="en-US" sz="2400" dirty="0">
                <a:cs typeface="Times New Roman" pitchFamily="18" charset="0"/>
              </a:rPr>
              <a:t> landscapes.</a:t>
            </a:r>
          </a:p>
          <a:p>
            <a:pPr marL="514350" indent="-514350">
              <a:buNone/>
            </a:pPr>
            <a:r>
              <a:rPr lang="en-US" sz="2400" b="1" dirty="0">
                <a:cs typeface="Times New Roman" pitchFamily="18" charset="0"/>
              </a:rPr>
              <a:t>4) </a:t>
            </a:r>
            <a:r>
              <a:rPr lang="en-US" sz="2400" b="1" u="sng" dirty="0">
                <a:cs typeface="Times New Roman" pitchFamily="18" charset="0"/>
              </a:rPr>
              <a:t>Non-Wood Land</a:t>
            </a:r>
            <a:r>
              <a:rPr lang="en-US" sz="2400" dirty="0">
                <a:cs typeface="Times New Roman" pitchFamily="18" charset="0"/>
              </a:rPr>
              <a:t>:</a:t>
            </a:r>
          </a:p>
          <a:p>
            <a:pPr marL="514350" indent="-514350">
              <a:buNone/>
            </a:pPr>
            <a:r>
              <a:rPr lang="en-US" sz="2400" dirty="0">
                <a:cs typeface="Times New Roman" pitchFamily="18" charset="0"/>
              </a:rPr>
              <a:t>The trees in hedge-rows.</a:t>
            </a:r>
          </a:p>
          <a:p>
            <a:pPr marL="514350" indent="-514350">
              <a:buNone/>
            </a:pPr>
            <a:r>
              <a:rPr lang="en-US" sz="2400" b="1" dirty="0">
                <a:cs typeface="Times New Roman" pitchFamily="18" charset="0"/>
              </a:rPr>
              <a:t>5) </a:t>
            </a:r>
            <a:r>
              <a:rPr lang="en-US" sz="2400" b="1" u="sng" dirty="0">
                <a:cs typeface="Times New Roman" pitchFamily="18" charset="0"/>
              </a:rPr>
              <a:t>Orchard</a:t>
            </a:r>
            <a:r>
              <a:rPr lang="en-US" sz="2400" dirty="0">
                <a:cs typeface="Times New Roman" pitchFamily="18" charset="0"/>
              </a:rPr>
              <a:t>:</a:t>
            </a:r>
          </a:p>
          <a:p>
            <a:pPr marL="514350" indent="-514350">
              <a:buNone/>
            </a:pPr>
            <a:r>
              <a:rPr lang="en-US" sz="2400" dirty="0">
                <a:cs typeface="Times New Roman" pitchFamily="18" charset="0"/>
              </a:rPr>
              <a:t>Trees managed for fruit production.</a:t>
            </a:r>
          </a:p>
          <a:p>
            <a:pPr marL="514350" indent="-514350">
              <a:buNone/>
            </a:pPr>
            <a:r>
              <a:rPr lang="en-US" sz="2400" b="1" dirty="0">
                <a:cs typeface="Times New Roman" pitchFamily="18" charset="0"/>
              </a:rPr>
              <a:t>6) </a:t>
            </a:r>
            <a:r>
              <a:rPr lang="en-US" sz="2400" b="1" u="sng" dirty="0">
                <a:cs typeface="Times New Roman" pitchFamily="18" charset="0"/>
              </a:rPr>
              <a:t>Ornamentals</a:t>
            </a:r>
            <a:r>
              <a:rPr lang="en-US" sz="2400" dirty="0">
                <a:cs typeface="Times New Roman" pitchFamily="18" charset="0"/>
              </a:rPr>
              <a:t>:</a:t>
            </a:r>
          </a:p>
          <a:p>
            <a:pPr marL="514350" indent="-514350">
              <a:buNone/>
            </a:pPr>
            <a:r>
              <a:rPr lang="en-US" sz="2400" dirty="0">
                <a:cs typeface="Times New Roman" pitchFamily="18" charset="0"/>
              </a:rPr>
              <a:t>Eye catching plants or trees in parks, streets &amp; home.</a:t>
            </a:r>
          </a:p>
        </p:txBody>
      </p:sp>
    </p:spTree>
    <p:extLst>
      <p:ext uri="{BB962C8B-B14F-4D97-AF65-F5344CB8AC3E}">
        <p14:creationId xmlns:p14="http://schemas.microsoft.com/office/powerpoint/2010/main" val="10945399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763000" cy="6477000"/>
          </a:xfrm>
        </p:spPr>
        <p:txBody>
          <a:bodyPr>
            <a:normAutofit/>
          </a:bodyPr>
          <a:lstStyle/>
          <a:p>
            <a:pPr algn="ctr"/>
            <a:r>
              <a:rPr lang="en-US" sz="2800" b="1" u="sng" dirty="0"/>
              <a:t>Coppicing</a:t>
            </a:r>
          </a:p>
          <a:p>
            <a:r>
              <a:rPr lang="en-US" sz="2400" dirty="0"/>
              <a:t>One way to manage the trees is coppicing.</a:t>
            </a:r>
          </a:p>
          <a:p>
            <a:r>
              <a:rPr lang="en-US" sz="2400" dirty="0"/>
              <a:t>The re-grow power of the plants is called coppicing. It is natural regeneration process.</a:t>
            </a:r>
          </a:p>
          <a:p>
            <a:r>
              <a:rPr lang="en-US" sz="2400" dirty="0"/>
              <a:t>The coppicing is also carried out for the management of biodiversity.</a:t>
            </a:r>
          </a:p>
          <a:p>
            <a:r>
              <a:rPr lang="en-US" sz="2400" dirty="0"/>
              <a:t>Butterflies prefer sunny weather. If dense plantation is there, the diversity of butterflies would be less.</a:t>
            </a:r>
          </a:p>
          <a:p>
            <a:r>
              <a:rPr lang="en-US" sz="2400" dirty="0"/>
              <a:t>To manage this, we should grow the trees in the rows.</a:t>
            </a:r>
          </a:p>
          <a:p>
            <a:r>
              <a:rPr lang="en-US" sz="2400" dirty="0"/>
              <a:t>5-30 years, you can cut one row and then its alternate row.</a:t>
            </a:r>
          </a:p>
          <a:p>
            <a:pPr algn="ctr"/>
            <a:r>
              <a:rPr lang="en-US" sz="2400" b="1" u="sng" dirty="0"/>
              <a:t>Management of grasses.</a:t>
            </a:r>
          </a:p>
          <a:p>
            <a:pPr>
              <a:buNone/>
            </a:pPr>
            <a:r>
              <a:rPr lang="en-US" sz="2400" dirty="0"/>
              <a:t>Manage the grasses through surface fire and also managed the grasses to remove through the grazing.</a:t>
            </a:r>
          </a:p>
          <a:p>
            <a:r>
              <a:rPr lang="en-US" sz="2400" dirty="0"/>
              <a:t>There are 3 types of fires.</a:t>
            </a:r>
          </a:p>
          <a:p>
            <a:pPr>
              <a:buNone/>
            </a:pPr>
            <a:r>
              <a:rPr lang="en-US" sz="2400" b="1" dirty="0"/>
              <a:t>(1) </a:t>
            </a:r>
            <a:r>
              <a:rPr lang="en-US" sz="2400" dirty="0"/>
              <a:t>Ground fire</a:t>
            </a:r>
            <a:r>
              <a:rPr lang="en-US" sz="2400" b="1" dirty="0"/>
              <a:t> (2) </a:t>
            </a:r>
            <a:r>
              <a:rPr lang="en-US" sz="2400" dirty="0"/>
              <a:t>Surface fire (Recommended) </a:t>
            </a:r>
            <a:r>
              <a:rPr lang="en-US" sz="2400" b="1" dirty="0"/>
              <a:t>(3) </a:t>
            </a:r>
            <a:r>
              <a:rPr lang="en-US" sz="2400" dirty="0"/>
              <a:t>Canopy fire</a:t>
            </a:r>
          </a:p>
        </p:txBody>
      </p:sp>
    </p:spTree>
    <p:extLst>
      <p:ext uri="{BB962C8B-B14F-4D97-AF65-F5344CB8AC3E}">
        <p14:creationId xmlns:p14="http://schemas.microsoft.com/office/powerpoint/2010/main" val="24903878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839200" cy="6477000"/>
          </a:xfrm>
        </p:spPr>
        <p:txBody>
          <a:bodyPr>
            <a:normAutofit/>
          </a:bodyPr>
          <a:lstStyle/>
          <a:p>
            <a:pPr algn="ctr"/>
            <a:r>
              <a:rPr lang="en-US" sz="2800" b="1" u="sng" dirty="0"/>
              <a:t>Lecture No. 10</a:t>
            </a:r>
          </a:p>
          <a:p>
            <a:r>
              <a:rPr lang="en-US" sz="2800" b="1" u="sng" dirty="0"/>
              <a:t>Ecological restoration.</a:t>
            </a:r>
          </a:p>
          <a:p>
            <a:pPr>
              <a:buNone/>
            </a:pPr>
            <a:r>
              <a:rPr lang="en-US" sz="2400" dirty="0"/>
              <a:t>Restoration means to return the object to its (historic) pristine condition.</a:t>
            </a:r>
          </a:p>
          <a:p>
            <a:pPr>
              <a:buNone/>
            </a:pPr>
            <a:r>
              <a:rPr lang="en-US" sz="2400" dirty="0"/>
              <a:t>There are 3 basic reasons of restoration.</a:t>
            </a:r>
          </a:p>
          <a:p>
            <a:pPr>
              <a:buNone/>
            </a:pPr>
            <a:r>
              <a:rPr lang="en-US" sz="2400" b="1" u="sng" dirty="0"/>
              <a:t>1) Material: </a:t>
            </a:r>
            <a:r>
              <a:rPr lang="en-US" sz="2400" dirty="0"/>
              <a:t>We have to spend money for the provision of clean air/water etc.</a:t>
            </a:r>
          </a:p>
          <a:p>
            <a:pPr>
              <a:buNone/>
            </a:pPr>
            <a:r>
              <a:rPr lang="en-US" sz="2400" b="1" u="sng" dirty="0"/>
              <a:t>2) Existential: </a:t>
            </a:r>
            <a:r>
              <a:rPr lang="en-US" sz="2400" dirty="0"/>
              <a:t>For the existence of human the societies should restore the ecosystem. There will be ownership.</a:t>
            </a:r>
          </a:p>
          <a:p>
            <a:pPr>
              <a:buNone/>
            </a:pPr>
            <a:r>
              <a:rPr lang="en-US" sz="2400" b="1" u="sng" dirty="0"/>
              <a:t>3) Experimental: </a:t>
            </a:r>
            <a:r>
              <a:rPr lang="en-US" sz="2400" dirty="0"/>
              <a:t>(Heuristic).</a:t>
            </a:r>
          </a:p>
          <a:p>
            <a:pPr>
              <a:buNone/>
            </a:pPr>
            <a:r>
              <a:rPr lang="en-US" sz="2400" dirty="0"/>
              <a:t>For the successful restoration there are certain components of ecological restoration.</a:t>
            </a:r>
          </a:p>
          <a:p>
            <a:pPr marL="457200" indent="-457200">
              <a:buNone/>
            </a:pPr>
            <a:r>
              <a:rPr lang="en-US" sz="2400" b="1" dirty="0"/>
              <a:t>(1) Soil (2) Vegetation (3) Pollinators</a:t>
            </a:r>
          </a:p>
          <a:p>
            <a:pPr marL="457200" indent="-457200">
              <a:buNone/>
            </a:pPr>
            <a:r>
              <a:rPr lang="en-US" sz="2400" b="1" dirty="0"/>
              <a:t>(4) Seed dispersion (5) Herbivores</a:t>
            </a:r>
          </a:p>
        </p:txBody>
      </p:sp>
    </p:spTree>
    <p:extLst>
      <p:ext uri="{BB962C8B-B14F-4D97-AF65-F5344CB8AC3E}">
        <p14:creationId xmlns:p14="http://schemas.microsoft.com/office/powerpoint/2010/main" val="2323249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00800"/>
          </a:xfrm>
        </p:spPr>
        <p:txBody>
          <a:bodyPr>
            <a:normAutofit/>
          </a:bodyPr>
          <a:lstStyle/>
          <a:p>
            <a:pPr marL="457200" indent="-457200" algn="ctr">
              <a:buNone/>
            </a:pPr>
            <a:r>
              <a:rPr lang="en-US" sz="2800" b="1" u="sng" dirty="0"/>
              <a:t>Components of ecological restoration.</a:t>
            </a:r>
          </a:p>
          <a:p>
            <a:pPr marL="457200" indent="-457200">
              <a:buNone/>
            </a:pPr>
            <a:r>
              <a:rPr lang="en-US" sz="2400" b="1" u="sng" dirty="0"/>
              <a:t>(1) Soil:</a:t>
            </a:r>
          </a:p>
          <a:p>
            <a:pPr marL="457200" indent="-457200">
              <a:buNone/>
            </a:pPr>
            <a:r>
              <a:rPr lang="en-US" sz="2400" dirty="0"/>
              <a:t>a) Only </a:t>
            </a:r>
            <a:r>
              <a:rPr lang="en-US" sz="2400" dirty="0" err="1"/>
              <a:t>ploughing</a:t>
            </a:r>
            <a:r>
              <a:rPr lang="en-US" sz="2400" dirty="0"/>
              <a:t> can be resolving the issue. </a:t>
            </a:r>
            <a:r>
              <a:rPr lang="en-US" sz="2400" b="1" dirty="0"/>
              <a:t>(Compactness)</a:t>
            </a:r>
          </a:p>
          <a:p>
            <a:pPr marL="457200" indent="-457200">
              <a:buNone/>
            </a:pPr>
            <a:r>
              <a:rPr lang="en-US" sz="2400"/>
              <a:t>b) Introduction </a:t>
            </a:r>
            <a:r>
              <a:rPr lang="en-US" sz="2400" dirty="0"/>
              <a:t>of soil from the nearby area. </a:t>
            </a:r>
            <a:r>
              <a:rPr lang="en-US" sz="2400" b="1" dirty="0"/>
              <a:t>(Mining)</a:t>
            </a:r>
          </a:p>
          <a:p>
            <a:pPr marL="457200" indent="-457200">
              <a:buNone/>
            </a:pPr>
            <a:r>
              <a:rPr lang="en-US" sz="2400" b="1" dirty="0"/>
              <a:t>(2) </a:t>
            </a:r>
            <a:r>
              <a:rPr lang="en-US" sz="2400" b="1" u="sng" dirty="0"/>
              <a:t>Vegetation:</a:t>
            </a:r>
          </a:p>
          <a:p>
            <a:pPr marL="457200" indent="-457200">
              <a:buNone/>
            </a:pPr>
            <a:r>
              <a:rPr lang="en-US" sz="2400" dirty="0"/>
              <a:t>Native vegetation of the area through introduction of seed/vegetation.</a:t>
            </a:r>
          </a:p>
          <a:p>
            <a:pPr marL="457200" indent="-457200">
              <a:buNone/>
            </a:pPr>
            <a:r>
              <a:rPr lang="en-US" sz="2400" b="1" dirty="0"/>
              <a:t>(3) </a:t>
            </a:r>
            <a:r>
              <a:rPr lang="en-US" sz="2400" b="1" u="sng" dirty="0"/>
              <a:t>Pollinators:</a:t>
            </a:r>
          </a:p>
          <a:p>
            <a:pPr marL="457200" indent="-457200">
              <a:buNone/>
            </a:pPr>
            <a:r>
              <a:rPr lang="en-US" sz="2400" dirty="0"/>
              <a:t>Introduction native pollinators.</a:t>
            </a:r>
          </a:p>
          <a:p>
            <a:pPr marL="457200" indent="-457200">
              <a:buNone/>
            </a:pPr>
            <a:r>
              <a:rPr lang="en-US" sz="2400" b="1" dirty="0"/>
              <a:t>(4) </a:t>
            </a:r>
            <a:r>
              <a:rPr lang="en-US" sz="2400" b="1" u="sng" dirty="0"/>
              <a:t>Seed dispersion:</a:t>
            </a:r>
          </a:p>
          <a:p>
            <a:pPr marL="457200" indent="-457200">
              <a:buNone/>
            </a:pPr>
            <a:r>
              <a:rPr lang="en-US" sz="2400" dirty="0"/>
              <a:t>Native seed disperser should be introduced.</a:t>
            </a:r>
          </a:p>
          <a:p>
            <a:pPr marL="457200" indent="-457200">
              <a:buNone/>
            </a:pPr>
            <a:r>
              <a:rPr lang="en-US" sz="2400" b="1" dirty="0"/>
              <a:t>(5) </a:t>
            </a:r>
            <a:r>
              <a:rPr lang="en-US" sz="2400" b="1" u="sng" dirty="0"/>
              <a:t>Herbivores:</a:t>
            </a:r>
          </a:p>
          <a:p>
            <a:pPr marL="457200" indent="-457200">
              <a:buNone/>
            </a:pPr>
            <a:r>
              <a:rPr lang="en-US" sz="2400" dirty="0"/>
              <a:t>Introduce the native herbivores.</a:t>
            </a:r>
          </a:p>
        </p:txBody>
      </p:sp>
    </p:spTree>
    <p:extLst>
      <p:ext uri="{BB962C8B-B14F-4D97-AF65-F5344CB8AC3E}">
        <p14:creationId xmlns:p14="http://schemas.microsoft.com/office/powerpoint/2010/main" val="1416209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3) Capture-Mark-Recapture Method </a:t>
            </a:r>
            <a:r>
              <a:rPr lang="en-US" sz="2400" dirty="0"/>
              <a:t>(E.g. Capture some Squirrels, mark them and release. Capture individuals 2</a:t>
            </a:r>
            <a:r>
              <a:rPr lang="en-US" sz="2400" baseline="30000" dirty="0"/>
              <a:t>nd</a:t>
            </a:r>
            <a:r>
              <a:rPr lang="en-US" sz="2400" dirty="0"/>
              <a:t> time check number of marked individuals this method. This </a:t>
            </a:r>
            <a:r>
              <a:rPr lang="en-US" sz="2400" dirty="0" err="1"/>
              <a:t>methid</a:t>
            </a:r>
            <a:r>
              <a:rPr lang="en-US" sz="2400" dirty="0"/>
              <a:t> is called capture mark recapture Method</a:t>
            </a:r>
            <a:r>
              <a:rPr lang="en-US" sz="2400" b="1" dirty="0"/>
              <a:t>).</a:t>
            </a:r>
            <a:endParaRPr lang="en-US" sz="2400" dirty="0"/>
          </a:p>
          <a:p>
            <a:pPr marL="0" indent="0">
              <a:buNone/>
            </a:pPr>
            <a:endParaRPr lang="en-US" sz="2800" b="1" u="sng" dirty="0"/>
          </a:p>
          <a:p>
            <a:pPr marL="0" indent="0">
              <a:buFont typeface="Wingdings" pitchFamily="2" charset="2"/>
              <a:buChar char="Ø"/>
            </a:pPr>
            <a:r>
              <a:rPr lang="en-US" sz="2800" b="1" u="sng" dirty="0"/>
              <a:t>Indirect Method</a:t>
            </a:r>
            <a:r>
              <a:rPr lang="en-US" sz="2800" dirty="0"/>
              <a:t>: </a:t>
            </a:r>
          </a:p>
          <a:p>
            <a:r>
              <a:rPr lang="en-US" sz="2400" dirty="0"/>
              <a:t>From the number of preys you can estimate the number of predators</a:t>
            </a:r>
          </a:p>
          <a:p>
            <a:r>
              <a:rPr lang="en-US" sz="2400" dirty="0"/>
              <a:t>Fecal matter analysis of predators </a:t>
            </a:r>
          </a:p>
          <a:p>
            <a:r>
              <a:rPr lang="en-US" sz="2400" dirty="0"/>
              <a:t>From the number of shed antlers you can estimate</a:t>
            </a:r>
          </a:p>
          <a:p>
            <a:r>
              <a:rPr lang="en-US" sz="2400" dirty="0"/>
              <a:t>From CO</a:t>
            </a:r>
            <a:r>
              <a:rPr lang="en-US" sz="1400" dirty="0"/>
              <a:t>2</a:t>
            </a:r>
            <a:r>
              <a:rPr lang="en-US" sz="2400" dirty="0"/>
              <a:t> produced and O</a:t>
            </a:r>
            <a:r>
              <a:rPr lang="en-US" sz="1400" dirty="0"/>
              <a:t>2</a:t>
            </a:r>
            <a:r>
              <a:rPr lang="en-US" sz="2400" dirty="0"/>
              <a:t> utilized/consumed ,you can estimate.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763000" cy="5943600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To known the status of biodiversity.</a:t>
            </a:r>
          </a:p>
          <a:p>
            <a:r>
              <a:rPr lang="en-US" sz="2800" dirty="0"/>
              <a:t>Some species are naturally rare. (</a:t>
            </a:r>
            <a:r>
              <a:rPr lang="en-US" sz="2800" dirty="0" err="1"/>
              <a:t>e.g</a:t>
            </a:r>
            <a:r>
              <a:rPr lang="en-US" sz="2800" dirty="0"/>
              <a:t> kangaroo)</a:t>
            </a:r>
          </a:p>
          <a:p>
            <a:r>
              <a:rPr lang="en-US" sz="2800" dirty="0"/>
              <a:t>Protect only declining species which decline due to different factors. (E.g. Vultures decline due to Anthropogenic Activities)</a:t>
            </a:r>
          </a:p>
          <a:p>
            <a:r>
              <a:rPr lang="en-US" sz="2800" dirty="0"/>
              <a:t>How we measure species declining, when we say specie decline is 50% in last 20 years. E.g. 1000=&gt;500 It means species disappear from 50% area.</a:t>
            </a:r>
          </a:p>
          <a:p>
            <a:r>
              <a:rPr lang="en-US" sz="2800" dirty="0"/>
              <a:t>Species is represented in Pakistan by 1 individual. (Single individual captured from Pakistan will indicate, the diversity of that specie is abundant in Pakistan)</a:t>
            </a:r>
          </a:p>
          <a:p>
            <a:r>
              <a:rPr lang="en-US" sz="2800" dirty="0"/>
              <a:t>Conservation never means just to increase the number of individuals, it’s means to maintain the genetic variability.</a:t>
            </a:r>
          </a:p>
          <a:p>
            <a:pPr>
              <a:buNone/>
            </a:pPr>
            <a:endParaRPr lang="en-US" sz="28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334962"/>
          </a:xfrm>
        </p:spPr>
        <p:txBody>
          <a:bodyPr>
            <a:noAutofit/>
          </a:bodyPr>
          <a:lstStyle/>
          <a:p>
            <a:r>
              <a:rPr lang="en-US" sz="2800" b="1" u="sng" dirty="0"/>
              <a:t>Aims of Conservation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76200"/>
            <a:ext cx="8229600" cy="3349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Lecture No. 2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"/>
            <a:ext cx="8610600" cy="6248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/>
              <a:t>How to maintain genetic variability with few individuals?</a:t>
            </a:r>
          </a:p>
          <a:p>
            <a:pPr>
              <a:buNone/>
            </a:pPr>
            <a:r>
              <a:rPr lang="en-US" sz="2800" dirty="0"/>
              <a:t>To maintain genetic variability with few individuals, we use the 2 types of conservation.</a:t>
            </a:r>
          </a:p>
          <a:p>
            <a:r>
              <a:rPr lang="en-US" sz="2800" b="1" u="sng" dirty="0"/>
              <a:t>Conservation</a:t>
            </a:r>
            <a:r>
              <a:rPr lang="en-US" sz="2800" dirty="0"/>
              <a:t>: 2 types</a:t>
            </a:r>
          </a:p>
          <a:p>
            <a:pPr marL="514350" indent="-514350">
              <a:buNone/>
            </a:pPr>
            <a:r>
              <a:rPr lang="en-US" sz="2800" b="1" dirty="0"/>
              <a:t>1) </a:t>
            </a:r>
            <a:r>
              <a:rPr lang="en-US" sz="2800" dirty="0"/>
              <a:t>Area {In-situ (nature)}</a:t>
            </a:r>
          </a:p>
          <a:p>
            <a:pPr marL="514350" indent="-514350">
              <a:buNone/>
            </a:pPr>
            <a:r>
              <a:rPr lang="en-US" sz="2800" b="1" dirty="0"/>
              <a:t>2) </a:t>
            </a:r>
            <a:r>
              <a:rPr lang="en-US" sz="2800" dirty="0"/>
              <a:t>Species {Ex-situ (captivity)}</a:t>
            </a:r>
          </a:p>
          <a:p>
            <a:pPr marL="0" indent="0">
              <a:buNone/>
            </a:pPr>
            <a:r>
              <a:rPr lang="en-US" sz="2800" b="1" u="sng" dirty="0"/>
              <a:t>In-Situ Conservation </a:t>
            </a:r>
          </a:p>
          <a:p>
            <a:pPr marL="0" indent="0">
              <a:buNone/>
            </a:pPr>
            <a:r>
              <a:rPr lang="en-US" sz="2800" dirty="0"/>
              <a:t>Chances of survival are greater than chances of extinction. For example; Conservation in </a:t>
            </a:r>
            <a:r>
              <a:rPr lang="en-US" sz="2800" b="1" dirty="0"/>
              <a:t>National Park</a:t>
            </a:r>
            <a:r>
              <a:rPr lang="en-US" sz="2800" dirty="0"/>
              <a:t>.</a:t>
            </a:r>
          </a:p>
          <a:p>
            <a:pPr marL="0" indent="0">
              <a:buNone/>
            </a:pPr>
            <a:r>
              <a:rPr lang="en-US" sz="2800" b="1" u="sng" dirty="0"/>
              <a:t>Ex-Situ Conservation </a:t>
            </a:r>
          </a:p>
          <a:p>
            <a:pPr marL="0" indent="0">
              <a:buNone/>
            </a:pPr>
            <a:r>
              <a:rPr lang="en-US" sz="2800" dirty="0"/>
              <a:t>If chances of extinctions are greater than the chances of survival. For example;  Conservation in </a:t>
            </a:r>
            <a:r>
              <a:rPr lang="en-US" sz="2800" b="1" dirty="0"/>
              <a:t>Zoo</a:t>
            </a:r>
            <a:r>
              <a:rPr lang="en-US" sz="2800" dirty="0"/>
              <a:t>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382000" cy="5822950"/>
          </a:xfrm>
        </p:spPr>
        <p:txBody>
          <a:bodyPr>
            <a:normAutofit fontScale="92500" lnSpcReduction="10000"/>
          </a:bodyPr>
          <a:lstStyle/>
          <a:p>
            <a:r>
              <a:rPr lang="en-US" sz="2800" b="1" u="sng" dirty="0"/>
              <a:t>Challenges towards Conservation</a:t>
            </a:r>
            <a:r>
              <a:rPr lang="en-US" sz="2800" b="1" dirty="0"/>
              <a:t>:</a:t>
            </a:r>
          </a:p>
          <a:p>
            <a:r>
              <a:rPr lang="en-US" sz="2800" dirty="0"/>
              <a:t>To maintain the genetic variability.</a:t>
            </a:r>
          </a:p>
          <a:p>
            <a:r>
              <a:rPr lang="en-US" sz="2800" dirty="0"/>
              <a:t>Identification of species.</a:t>
            </a:r>
          </a:p>
          <a:p>
            <a:pPr>
              <a:buNone/>
            </a:pPr>
            <a:r>
              <a:rPr lang="en-US" sz="2800" dirty="0"/>
              <a:t>According</a:t>
            </a:r>
            <a:r>
              <a:rPr lang="en-US" sz="2800" b="1" dirty="0"/>
              <a:t> </a:t>
            </a:r>
            <a:r>
              <a:rPr lang="en-US" sz="2800" dirty="0"/>
              <a:t>to IUCN, at present 215 species are being conserved in captivity.</a:t>
            </a:r>
          </a:p>
          <a:p>
            <a:pPr>
              <a:buNone/>
            </a:pPr>
            <a:r>
              <a:rPr lang="en-US" sz="2800" b="1" u="sng" dirty="0"/>
              <a:t>Erwin</a:t>
            </a:r>
            <a:r>
              <a:rPr lang="en-US" sz="2800" dirty="0"/>
              <a:t> used a method to calculate the biodiversity of insects’ species. At a tropical tree he used fumigation process and calculates the number of insects’ specie there and multiplied it with number of trees present in the world and say,</a:t>
            </a:r>
          </a:p>
          <a:p>
            <a:pPr>
              <a:buNone/>
            </a:pPr>
            <a:r>
              <a:rPr lang="en-US" sz="2800" dirty="0"/>
              <a:t>8,000,000 insects’ species are present in the world.</a:t>
            </a:r>
          </a:p>
          <a:p>
            <a:pPr>
              <a:buNone/>
            </a:pPr>
            <a:r>
              <a:rPr lang="en-US" sz="2800" dirty="0"/>
              <a:t>This is the one way to know the biodiversity.</a:t>
            </a:r>
          </a:p>
          <a:p>
            <a:pPr>
              <a:buNone/>
            </a:pPr>
            <a:r>
              <a:rPr lang="en-US" sz="2800" b="1" u="sng" dirty="0"/>
              <a:t>Morph Species:</a:t>
            </a:r>
            <a:r>
              <a:rPr lang="en-US" sz="2800" dirty="0"/>
              <a:t> The resembling taxa should be represented as one specie.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/>
              <a:t>Challenges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600" dirty="0"/>
              <a:t>Biodiversity is directly proportion to the Temperature.</a:t>
            </a:r>
          </a:p>
          <a:p>
            <a:r>
              <a:rPr lang="en-US" sz="3000" b="1" u="sng" dirty="0"/>
              <a:t>Statement</a:t>
            </a:r>
          </a:p>
          <a:p>
            <a:pPr>
              <a:buNone/>
            </a:pPr>
            <a:r>
              <a:rPr lang="en-US" sz="2600" b="1" dirty="0"/>
              <a:t>Diversity increase from Poles to Tropics</a:t>
            </a:r>
            <a:r>
              <a:rPr lang="en-US" sz="2600" dirty="0"/>
              <a:t>.</a:t>
            </a:r>
          </a:p>
          <a:p>
            <a:pPr>
              <a:buFont typeface="Wingdings" pitchFamily="2" charset="2"/>
              <a:buChar char="ü"/>
            </a:pPr>
            <a:r>
              <a:rPr lang="en-US" sz="2600" dirty="0"/>
              <a:t>5-100 million species are present in the world. But only 1.5 million species are still known.</a:t>
            </a:r>
          </a:p>
          <a:p>
            <a:pPr marL="0" indent="0">
              <a:buNone/>
            </a:pPr>
            <a:r>
              <a:rPr lang="en-US" sz="2600" dirty="0"/>
              <a:t>Conserve due to=&gt; 1) limitation of resources. 2) Biodiversity has values.</a:t>
            </a:r>
          </a:p>
          <a:p>
            <a:r>
              <a:rPr lang="en-US" sz="3000" b="1" u="sng" dirty="0"/>
              <a:t>Hypothesis</a:t>
            </a:r>
          </a:p>
          <a:p>
            <a:pPr marL="0" indent="0">
              <a:buNone/>
            </a:pPr>
            <a:r>
              <a:rPr lang="en-US" sz="2400" dirty="0"/>
              <a:t>1) Catastrophic (Destruction) Hypothesis.</a:t>
            </a:r>
          </a:p>
          <a:p>
            <a:pPr marL="0" indent="0">
              <a:buNone/>
            </a:pPr>
            <a:r>
              <a:rPr lang="en-US" sz="2400" dirty="0"/>
              <a:t>2) Evolutionary Speed Hypothesis.</a:t>
            </a:r>
          </a:p>
          <a:p>
            <a:pPr marL="0" indent="0">
              <a:buNone/>
            </a:pPr>
            <a:r>
              <a:rPr lang="en-US" sz="2400" dirty="0"/>
              <a:t>3) Energy Input Hypothesis.</a:t>
            </a:r>
          </a:p>
          <a:p>
            <a:pPr marL="0" indent="0">
              <a:buNone/>
            </a:pPr>
            <a:r>
              <a:rPr lang="en-US" sz="2400" dirty="0"/>
              <a:t>4) Productivity Hypothesis.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33400" y="228600"/>
            <a:ext cx="8229600" cy="3349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Lecture No.3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334000"/>
          </a:xfrm>
        </p:spPr>
        <p:txBody>
          <a:bodyPr>
            <a:normAutofit lnSpcReduction="10000"/>
          </a:bodyPr>
          <a:lstStyle/>
          <a:p>
            <a:r>
              <a:rPr lang="en-US" b="1" u="sng" dirty="0"/>
              <a:t>Catastrophic (Destruction) Hypothesis:</a:t>
            </a:r>
          </a:p>
          <a:p>
            <a:r>
              <a:rPr lang="en-US" sz="2800" dirty="0"/>
              <a:t>Tropics are more balanced so they are highly diverse. During Global warming temperature will rise, the diversity will also rise.</a:t>
            </a:r>
          </a:p>
          <a:p>
            <a:pPr marL="514350" indent="-514350"/>
            <a:r>
              <a:rPr lang="en-US" b="1" u="sng" dirty="0"/>
              <a:t>Evolutionary Speed Hypothesis:</a:t>
            </a:r>
          </a:p>
          <a:p>
            <a:r>
              <a:rPr lang="en-US" sz="2800" dirty="0"/>
              <a:t>All the diversity remains active throughout the year at tropics. This phenomenon speeds up the Evolution.</a:t>
            </a:r>
          </a:p>
          <a:p>
            <a:r>
              <a:rPr lang="en-US" sz="2800" dirty="0"/>
              <a:t>Class insecta are more diverse. If the diversity of tropic remains active reproduction process takes place and cause evolution.</a:t>
            </a:r>
          </a:p>
          <a:p>
            <a:r>
              <a:rPr lang="en-US" sz="2800" dirty="0"/>
              <a:t>At poles, cold blooded animals remain inactive.</a:t>
            </a:r>
          </a:p>
          <a:p>
            <a:pPr marL="514350" indent="-514350">
              <a:buNone/>
            </a:pPr>
            <a:endParaRPr lang="en-US" sz="2800" dirty="0"/>
          </a:p>
          <a:p>
            <a:pPr marL="514350" indent="-514350">
              <a:buNone/>
            </a:pPr>
            <a:endParaRPr lang="en-US" sz="2800" dirty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r>
              <a:rPr lang="en-US" b="1" u="sng" dirty="0"/>
              <a:t>Energy Input Hypothesis:</a:t>
            </a:r>
          </a:p>
          <a:p>
            <a:pPr>
              <a:buNone/>
            </a:pPr>
            <a:r>
              <a:rPr lang="en-US" sz="2800" dirty="0"/>
              <a:t>The Tropics receive more energy so they are highly diverse.</a:t>
            </a:r>
          </a:p>
          <a:p>
            <a:pPr>
              <a:buNone/>
            </a:pPr>
            <a:r>
              <a:rPr lang="en-US" sz="2800" dirty="0"/>
              <a:t>Desert = least diverse (unavailability of water, Plants don’t exist so no transpiration occur.)</a:t>
            </a:r>
          </a:p>
          <a:p>
            <a:r>
              <a:rPr lang="en-US" b="1" u="sng" dirty="0"/>
              <a:t>Productivity hypothesis</a:t>
            </a:r>
            <a:r>
              <a:rPr lang="en-US" sz="2800" dirty="0"/>
              <a:t>:</a:t>
            </a:r>
          </a:p>
          <a:p>
            <a:pPr>
              <a:buNone/>
            </a:pPr>
            <a:r>
              <a:rPr lang="en-US" sz="2800" dirty="0"/>
              <a:t>Tropics are more productive and have large area so they are highly diverse.</a:t>
            </a:r>
          </a:p>
          <a:p>
            <a:pPr>
              <a:buNone/>
            </a:pPr>
            <a:r>
              <a:rPr lang="en-US" sz="2800" dirty="0"/>
              <a:t>Tropical ecosystem uses for conserve the diversity.</a:t>
            </a:r>
          </a:p>
          <a:p>
            <a:pPr>
              <a:buNone/>
            </a:pPr>
            <a:endParaRPr lang="en-US" sz="2800" dirty="0"/>
          </a:p>
          <a:p>
            <a:pPr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2525</Words>
  <Application>Microsoft Office PowerPoint</Application>
  <PresentationFormat>On-screen Show (4:3)</PresentationFormat>
  <Paragraphs>314</Paragraphs>
  <Slides>29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</vt:lpstr>
      <vt:lpstr>Calibri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Aims of Conservation</vt:lpstr>
      <vt:lpstr>PowerPoint Presentation</vt:lpstr>
      <vt:lpstr>PowerPoint Presentation</vt:lpstr>
      <vt:lpstr>Challenges</vt:lpstr>
      <vt:lpstr>PowerPoint Presentation</vt:lpstr>
      <vt:lpstr>PowerPoint Presentation</vt:lpstr>
      <vt:lpstr>Lecture No. 4</vt:lpstr>
      <vt:lpstr>Shortcuts for Conservation</vt:lpstr>
      <vt:lpstr>PowerPoint Presentation</vt:lpstr>
      <vt:lpstr>Lecture No. 5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50 for short term planning 500 for long term planning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Conservation Biology  Lecture No. 8</dc:title>
  <dc:creator>Malik</dc:creator>
  <cp:lastModifiedBy>Shozab Seemab Khan</cp:lastModifiedBy>
  <cp:revision>73</cp:revision>
  <dcterms:created xsi:type="dcterms:W3CDTF">2006-08-16T00:00:00Z</dcterms:created>
  <dcterms:modified xsi:type="dcterms:W3CDTF">2017-03-10T07:39:37Z</dcterms:modified>
</cp:coreProperties>
</file>